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2" r:id="rId2"/>
    <p:sldId id="286" r:id="rId3"/>
    <p:sldId id="271" r:id="rId4"/>
    <p:sldId id="293" r:id="rId5"/>
    <p:sldId id="257" r:id="rId6"/>
    <p:sldId id="287" r:id="rId7"/>
    <p:sldId id="260" r:id="rId8"/>
    <p:sldId id="288" r:id="rId9"/>
    <p:sldId id="289" r:id="rId10"/>
    <p:sldId id="294" r:id="rId11"/>
    <p:sldId id="290" r:id="rId12"/>
    <p:sldId id="291" r:id="rId13"/>
    <p:sldId id="262" r:id="rId14"/>
    <p:sldId id="263" r:id="rId15"/>
    <p:sldId id="295" r:id="rId1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32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77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105C51-3DCA-4C4C-B849-37FECF2BF7C7}" type="datetimeFigureOut">
              <a:rPr lang="de-DE"/>
              <a:pPr>
                <a:defRPr/>
              </a:pPr>
              <a:t>14.10.2026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6CF6094-A4F0-4829-8208-86B2BD96E24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98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0" y="-7268"/>
            <a:ext cx="9144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b="1" dirty="0"/>
              <a:t>2. Halbjahr 2026</a:t>
            </a:r>
            <a:endParaRPr lang="de-DE" altLang="de-DE" b="1" i="1" dirty="0"/>
          </a:p>
          <a:p>
            <a:pPr algn="ctr" eaLnBrk="1" hangingPunct="1">
              <a:defRPr/>
            </a:pPr>
            <a:r>
              <a:rPr lang="de-DE" altLang="de-DE" b="1" i="1" dirty="0"/>
              <a:t>Englisch am </a:t>
            </a:r>
            <a:r>
              <a:rPr lang="de-DE" altLang="de-DE" b="1" i="1" baseline="0" dirty="0"/>
              <a:t>Abend</a:t>
            </a:r>
            <a:r>
              <a:rPr lang="de-DE" altLang="de-DE" b="1" i="1" dirty="0"/>
              <a:t> C1-5</a:t>
            </a:r>
            <a:endParaRPr lang="de-DE" altLang="de-DE" b="1" dirty="0"/>
          </a:p>
          <a:p>
            <a:pPr algn="ctr" eaLnBrk="1" hangingPunct="1">
              <a:defRPr/>
            </a:pPr>
            <a:r>
              <a:rPr lang="de-DE" sz="1800" b="1" spc="-2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262-</a:t>
            </a:r>
            <a:r>
              <a:rPr lang="de-DE" sz="1800" b="1" spc="-2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40686</a:t>
            </a:r>
            <a:r>
              <a:rPr lang="de-DE" altLang="de-DE" b="1" dirty="0"/>
              <a:t>, Di, 18.15 – 19.45 Uhr</a:t>
            </a:r>
          </a:p>
        </p:txBody>
      </p:sp>
      <p:sp>
        <p:nvSpPr>
          <p:cNvPr id="1029" name="Line 10"/>
          <p:cNvSpPr>
            <a:spLocks noChangeShapeType="1"/>
          </p:cNvSpPr>
          <p:nvPr userDrawn="1"/>
        </p:nvSpPr>
        <p:spPr bwMode="auto">
          <a:xfrm>
            <a:off x="0" y="90872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3" name="Grafik 2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B6C4C52-4E7A-5541-5618-B4B6993CFD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230" y="260688"/>
            <a:ext cx="1767274" cy="36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556792"/>
            <a:ext cx="9144000" cy="86652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800" dirty="0"/>
              <a:t>Quiz – About London</a:t>
            </a:r>
            <a:endParaRPr lang="de-DE" altLang="de-DE" sz="4800" dirty="0"/>
          </a:p>
        </p:txBody>
      </p:sp>
      <p:pic>
        <p:nvPicPr>
          <p:cNvPr id="2" name="Grafik 1" descr="Red London bus">
            <a:extLst>
              <a:ext uri="{FF2B5EF4-FFF2-40B4-BE49-F238E27FC236}">
                <a16:creationId xmlns:a16="http://schemas.microsoft.com/office/drawing/2014/main" id="{5F4148E4-9CBC-6EFF-3F54-3ACE23440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834" y="2450166"/>
            <a:ext cx="6863006" cy="3861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125538"/>
            <a:ext cx="9144000" cy="5876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Aft>
                <a:spcPct val="100000"/>
              </a:spcAft>
            </a:pPr>
            <a:r>
              <a:rPr lang="en-GB" altLang="de-DE" sz="2400" b="1" dirty="0">
                <a:solidFill>
                  <a:srgbClr val="FF0000"/>
                </a:solidFill>
              </a:rPr>
              <a:t>Quiz - “The Hot Chair” (Instructions)</a:t>
            </a:r>
            <a:br>
              <a:rPr lang="en-GB" altLang="de-DE" sz="2400" b="1" dirty="0">
                <a:solidFill>
                  <a:srgbClr val="FF0000"/>
                </a:solidFill>
              </a:rPr>
            </a:br>
            <a:br>
              <a:rPr lang="en-GB" altLang="de-DE" sz="1000" b="1" dirty="0">
                <a:solidFill>
                  <a:srgbClr val="FF0000"/>
                </a:solidFill>
              </a:rPr>
            </a:br>
            <a:r>
              <a:rPr lang="en-GB" altLang="de-DE" sz="20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>
                <a:solidFill>
                  <a:schemeClr val="tx1"/>
                </a:solidFill>
              </a:rPr>
              <a:t>wo</a:t>
            </a:r>
            <a:r>
              <a:rPr lang="en-GB" altLang="de-DE" sz="2000" b="1" dirty="0"/>
              <a:t> teams compete (Team 1, Team 2)</a:t>
            </a:r>
            <a:br>
              <a:rPr lang="en-GB" altLang="de-DE" sz="2000" dirty="0"/>
            </a:br>
            <a:r>
              <a:rPr lang="en-GB" altLang="de-DE" sz="20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/>
              <a:t>here are 6 questions for each team</a:t>
            </a:r>
            <a:br>
              <a:rPr lang="en-GB" altLang="de-DE" sz="2000" b="1" dirty="0"/>
            </a:br>
            <a:r>
              <a:rPr lang="en-GB" altLang="de-DE" sz="22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/>
              <a:t>he team that can answer most of the questions correctly is the winner</a:t>
            </a:r>
            <a:br>
              <a:rPr lang="en-GB" altLang="de-DE" sz="2000" dirty="0"/>
            </a:br>
            <a:r>
              <a:rPr lang="en-GB" altLang="de-DE" sz="2200" b="1" dirty="0">
                <a:solidFill>
                  <a:srgbClr val="FF0000"/>
                </a:solidFill>
              </a:rPr>
              <a:t>E</a:t>
            </a:r>
            <a:r>
              <a:rPr lang="en-GB" altLang="de-DE" sz="2000" b="1" dirty="0"/>
              <a:t>ach question has to be answered </a:t>
            </a:r>
            <a:r>
              <a:rPr lang="en-GB" altLang="de-DE" sz="2000" b="1" u="sng" dirty="0"/>
              <a:t>by one team member/candidate</a:t>
            </a:r>
            <a:r>
              <a:rPr lang="en-GB" altLang="de-DE" sz="2000" b="1" dirty="0"/>
              <a:t> alone </a:t>
            </a:r>
            <a:br>
              <a:rPr lang="en-GB" altLang="de-DE" sz="2000" b="1" dirty="0"/>
            </a:br>
            <a:r>
              <a:rPr lang="en-GB" altLang="de-DE" sz="22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/>
              <a:t>he candidate </a:t>
            </a:r>
            <a:r>
              <a:rPr lang="en-GB" altLang="de-DE" sz="2000" b="1" u="sng" dirty="0"/>
              <a:t>must not consult</a:t>
            </a:r>
            <a:r>
              <a:rPr lang="en-GB" altLang="de-DE" sz="2000" b="1" dirty="0"/>
              <a:t> the other members of his team</a:t>
            </a:r>
            <a:br>
              <a:rPr lang="en-GB" altLang="de-DE" sz="2000" b="1" dirty="0"/>
            </a:br>
            <a:r>
              <a:rPr lang="en-GB" altLang="de-DE" sz="2000" b="1" dirty="0">
                <a:solidFill>
                  <a:srgbClr val="FF0000"/>
                </a:solidFill>
              </a:rPr>
              <a:t>E</a:t>
            </a:r>
            <a:r>
              <a:rPr lang="en-GB" altLang="de-DE" sz="2000" b="1" dirty="0"/>
              <a:t>ach team has </a:t>
            </a:r>
            <a:r>
              <a:rPr lang="en-GB" altLang="de-DE" sz="2000" b="1" u="sng" dirty="0"/>
              <a:t>two 50/50 jokers</a:t>
            </a:r>
            <a:r>
              <a:rPr lang="en-GB" altLang="de-DE" sz="2000" b="1" dirty="0"/>
              <a:t> that can be used by the candidates</a:t>
            </a:r>
            <a:br>
              <a:rPr lang="en-GB" altLang="de-DE" sz="2000" b="1" dirty="0"/>
            </a:br>
            <a:r>
              <a:rPr lang="en-GB" altLang="de-DE" sz="2000" b="1" dirty="0">
                <a:solidFill>
                  <a:srgbClr val="FF0000"/>
                </a:solidFill>
              </a:rPr>
              <a:t>M</a:t>
            </a:r>
            <a:r>
              <a:rPr lang="en-GB" altLang="de-DE" sz="2000" b="1" dirty="0">
                <a:solidFill>
                  <a:schemeClr val="tx1"/>
                </a:solidFill>
              </a:rPr>
              <a:t>oreover, ea</a:t>
            </a:r>
            <a:r>
              <a:rPr lang="en-GB" altLang="de-DE" sz="2000" b="1" dirty="0"/>
              <a:t>ch team has </a:t>
            </a:r>
            <a:r>
              <a:rPr lang="en-GB" altLang="de-DE" sz="2000" b="1" u="sng" dirty="0"/>
              <a:t>one </a:t>
            </a:r>
            <a:r>
              <a:rPr lang="en-GB" altLang="de-DE" sz="2000" b="1" u="sng"/>
              <a:t>“Veto*</a:t>
            </a:r>
            <a:r>
              <a:rPr lang="en-GB" altLang="de-DE" sz="2000" b="1"/>
              <a:t> </a:t>
            </a:r>
            <a:r>
              <a:rPr lang="en-GB" altLang="de-DE" sz="2000" b="1" dirty="0"/>
              <a:t>that can be used </a:t>
            </a:r>
            <a:br>
              <a:rPr lang="en-GB" altLang="de-DE" sz="2000" b="1" dirty="0"/>
            </a:br>
            <a:r>
              <a:rPr lang="en-GB" altLang="de-DE" sz="2000" b="1" dirty="0"/>
              <a:t>if team members believe that the answer of their candidate is wrong</a:t>
            </a:r>
            <a:br>
              <a:rPr lang="en-GB" altLang="de-DE" sz="2000" b="1" dirty="0"/>
            </a:br>
            <a:r>
              <a:rPr lang="en-GB" altLang="de-DE" sz="2200" b="1" dirty="0">
                <a:solidFill>
                  <a:srgbClr val="FF0000"/>
                </a:solidFill>
              </a:rPr>
              <a:t>I</a:t>
            </a:r>
            <a:r>
              <a:rPr lang="en-GB" altLang="de-DE" sz="2000" b="1" dirty="0"/>
              <a:t>n case of a “Veto” the </a:t>
            </a:r>
            <a:r>
              <a:rPr lang="en-GB" altLang="de-DE" sz="2000" b="1" dirty="0">
                <a:solidFill>
                  <a:schemeClr val="tx1"/>
                </a:solidFill>
              </a:rPr>
              <a:t>team can correct the answer of their candidate </a:t>
            </a:r>
            <a:br>
              <a:rPr lang="en-GB" altLang="de-DE" sz="2000" b="1" dirty="0">
                <a:solidFill>
                  <a:schemeClr val="tx1"/>
                </a:solidFill>
              </a:rPr>
            </a:br>
            <a:r>
              <a:rPr lang="en-GB" altLang="de-DE" sz="2000" b="1" dirty="0">
                <a:solidFill>
                  <a:schemeClr val="tx1"/>
                </a:solidFill>
              </a:rPr>
              <a:t>and replace it by a second - then valid - answer</a:t>
            </a:r>
            <a:br>
              <a:rPr lang="de-DE" altLang="de-DE" sz="2000" b="1" dirty="0"/>
            </a:br>
            <a:br>
              <a:rPr lang="de-DE" altLang="de-DE" sz="2000" b="1" dirty="0"/>
            </a:br>
            <a:br>
              <a:rPr lang="de-DE" altLang="de-DE" sz="2000" b="1" dirty="0"/>
            </a:br>
            <a:r>
              <a:rPr lang="de-DE" altLang="de-DE" sz="2000" b="1" dirty="0">
                <a:solidFill>
                  <a:schemeClr val="bg1"/>
                </a:solidFill>
              </a:rPr>
              <a:t>*Veto –</a:t>
            </a:r>
            <a:r>
              <a:rPr lang="de-DE" altLang="de-DE" sz="2000" b="1" dirty="0"/>
              <a:t> </a:t>
            </a:r>
            <a:r>
              <a:rPr lang="de-DE" altLang="de-DE" sz="2000" b="1" dirty="0">
                <a:solidFill>
                  <a:schemeClr val="bg1"/>
                </a:solidFill>
              </a:rPr>
              <a:t>(lat.) „ich verbiete / I </a:t>
            </a:r>
            <a:r>
              <a:rPr lang="de-DE" altLang="de-DE" sz="2000" b="1" dirty="0" err="1">
                <a:solidFill>
                  <a:schemeClr val="bg1"/>
                </a:solidFill>
              </a:rPr>
              <a:t>forbid</a:t>
            </a:r>
            <a:r>
              <a:rPr lang="de-DE" altLang="de-DE" sz="2000" b="1" dirty="0">
                <a:solidFill>
                  <a:schemeClr val="bg1"/>
                </a:solidFill>
              </a:rPr>
              <a:t>“ (Einspruch)</a:t>
            </a:r>
            <a:r>
              <a:rPr lang="en-GB" altLang="de-DE" sz="2000" dirty="0">
                <a:solidFill>
                  <a:schemeClr val="bg1"/>
                </a:solidFill>
              </a:rPr>
              <a:t> </a:t>
            </a:r>
            <a:br>
              <a:rPr lang="de-DE" altLang="de-DE" sz="2000" dirty="0"/>
            </a:br>
            <a:endParaRPr lang="de-DE" altLang="de-DE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>
                <a:solidFill>
                  <a:srgbClr val="FF0000"/>
                </a:solidFill>
                <a:latin typeface="Verdana" pitchFamily="34" charset="0"/>
              </a:rPr>
              <a:t>Team 1 (1)</a:t>
            </a:r>
          </a:p>
        </p:txBody>
      </p:sp>
      <p:pic>
        <p:nvPicPr>
          <p:cNvPr id="3" name="Grafik 2" descr="Waterloo Has Just Lost Its Place As The UK's Busiest Railway Station To  This Other London Hotspot">
            <a:extLst>
              <a:ext uri="{FF2B5EF4-FFF2-40B4-BE49-F238E27FC236}">
                <a16:creationId xmlns:a16="http://schemas.microsoft.com/office/drawing/2014/main" id="{FF826C04-68D9-B11D-BABF-166733636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834" y="2310047"/>
            <a:ext cx="6863006" cy="4575337"/>
          </a:xfrm>
          <a:prstGeom prst="rect">
            <a:avLst/>
          </a:prstGeom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87338" y="5780088"/>
            <a:ext cx="205241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Victoria</a:t>
            </a:r>
            <a:endParaRPr lang="de-DE" altLang="de-DE" dirty="0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87338" y="4551363"/>
            <a:ext cx="2484462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St Pancras</a:t>
            </a:r>
            <a:endParaRPr lang="de-DE" altLang="de-DE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628800"/>
            <a:ext cx="9144000" cy="156815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800" dirty="0"/>
              <a:t>What is London’s largest train station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sz="48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372199" y="4508500"/>
            <a:ext cx="237626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Waterloo</a:t>
            </a:r>
            <a:endParaRPr lang="de-DE" altLang="de-DE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338168" y="5780088"/>
            <a:ext cx="298636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King’s</a:t>
            </a: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 Cross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2" grpId="0" animBg="1"/>
      <p:bldP spid="2" grpId="1" animBg="1"/>
      <p:bldP spid="17410" grpId="0" animBg="1"/>
      <p:bldP spid="4" grpId="0" animBg="1"/>
      <p:bldP spid="4" grpId="1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(1)</a:t>
            </a:r>
          </a:p>
        </p:txBody>
      </p:sp>
      <p:pic>
        <p:nvPicPr>
          <p:cNvPr id="2" name="Grafik 1" descr="Um den Ausbau des Flughafens London-Heathrow ist ein Konkurrenzkampf  entbrannt | aeroTELEGRAPH">
            <a:extLst>
              <a:ext uri="{FF2B5EF4-FFF2-40B4-BE49-F238E27FC236}">
                <a16:creationId xmlns:a16="http://schemas.microsoft.com/office/drawing/2014/main" id="{DC04ADAC-D744-230E-0249-C4A48D90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534" y="2802120"/>
            <a:ext cx="7258468" cy="4083264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70385"/>
            <a:ext cx="9144000" cy="1298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de-DE" sz="3800" dirty="0">
                <a:latin typeface="Verdana" pitchFamily="34" charset="0"/>
              </a:rPr>
              <a:t>After Heathrow and Gatwick, what is London’s third largest airport?</a:t>
            </a:r>
            <a:r>
              <a:rPr lang="de-DE" altLang="de-DE" sz="4000" dirty="0"/>
              <a:t>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87338" y="4117578"/>
            <a:ext cx="2196430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City</a:t>
            </a:r>
            <a:endParaRPr lang="de-DE" altLang="de-DE" dirty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766346" y="4123928"/>
            <a:ext cx="237765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Luton</a:t>
            </a:r>
            <a:endParaRPr lang="de-DE" altLang="de-DE" dirty="0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767933" y="5301208"/>
            <a:ext cx="2377655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Southend</a:t>
            </a: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de-DE" altLang="de-DE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87338" y="5301208"/>
            <a:ext cx="2196430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Stansted 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0623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153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3" grpId="1" animBg="1"/>
      <p:bldP spid="15365" grpId="0" animBg="1"/>
      <p:bldP spid="15365" grpId="1" animBg="1"/>
      <p:bldP spid="15366" grpId="0" animBg="1"/>
      <p:bldP spid="15366" grpId="1" animBg="1"/>
      <p:bldP spid="153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(2)</a:t>
            </a:r>
          </a:p>
        </p:txBody>
      </p:sp>
      <p:pic>
        <p:nvPicPr>
          <p:cNvPr id="3" name="Grafik 2" descr="City Guide London: Engel für alle | DIE ZEIT">
            <a:extLst>
              <a:ext uri="{FF2B5EF4-FFF2-40B4-BE49-F238E27FC236}">
                <a16:creationId xmlns:a16="http://schemas.microsoft.com/office/drawing/2014/main" id="{3F2E2281-6B71-FD3E-AA2B-8374721C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27" y="1709346"/>
            <a:ext cx="6901384" cy="5176038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5859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dirty="0"/>
              <a:t>How many residents are there </a:t>
            </a:r>
            <a:br>
              <a:rPr lang="en-US" dirty="0"/>
            </a:br>
            <a:r>
              <a:rPr lang="en-US" dirty="0"/>
              <a:t>in the City of London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>
              <a:latin typeface="Verdana" pitchFamily="34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07504" y="5780088"/>
            <a:ext cx="2700486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7.1 million</a:t>
            </a:r>
            <a:endParaRPr lang="de-DE" altLang="de-DE" dirty="0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406306" y="4508500"/>
            <a:ext cx="273769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9.1 million</a:t>
            </a:r>
            <a:endParaRPr lang="de-DE" altLang="de-DE" dirty="0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07893" y="5780088"/>
            <a:ext cx="2737695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10.1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million</a:t>
            </a:r>
            <a:endParaRPr lang="de-DE" altLang="de-DE" dirty="0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07504" y="4551363"/>
            <a:ext cx="2700486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8.1 million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74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17412" grpId="0" animBg="1"/>
      <p:bldP spid="17412" grpId="1" animBg="1"/>
      <p:bldP spid="17413" grpId="0" animBg="1"/>
      <p:bldP spid="17413" grpId="1" animBg="1"/>
      <p:bldP spid="17413" grpId="2" animBg="1"/>
      <p:bldP spid="17414" grpId="0" animBg="1"/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(2)</a:t>
            </a:r>
          </a:p>
        </p:txBody>
      </p:sp>
      <p:pic>
        <p:nvPicPr>
          <p:cNvPr id="3" name="Grafik 2" descr="In New York: Eine Million Menschen feiern am Times Square | DIE ZEIT">
            <a:extLst>
              <a:ext uri="{FF2B5EF4-FFF2-40B4-BE49-F238E27FC236}">
                <a16:creationId xmlns:a16="http://schemas.microsoft.com/office/drawing/2014/main" id="{2CD1A3BF-44AC-C76D-0393-D00825785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922" y="1709346"/>
            <a:ext cx="5176038" cy="5176038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5859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/>
              <a:t>…and how many residents does New York City have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>
              <a:latin typeface="Verdana" pitchFamily="34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87338" y="5780088"/>
            <a:ext cx="2595738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7.6 million</a:t>
            </a:r>
            <a:endParaRPr lang="de-DE" altLang="de-DE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0826" y="4508500"/>
            <a:ext cx="26322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8.6 million</a:t>
            </a:r>
            <a:endParaRPr lang="de-DE" altLang="de-DE" dirty="0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373788" y="5780088"/>
            <a:ext cx="277192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10.6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million</a:t>
            </a:r>
            <a:endParaRPr lang="de-DE" altLang="de-DE" dirty="0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372200" y="4508500"/>
            <a:ext cx="2771923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9.6 million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74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17412" grpId="0" animBg="1"/>
      <p:bldP spid="17412" grpId="1" animBg="1"/>
      <p:bldP spid="17413" grpId="0" animBg="1"/>
      <p:bldP spid="17413" grpId="1" animBg="1"/>
      <p:bldP spid="17413" grpId="2" animBg="1"/>
      <p:bldP spid="17414" grpId="0" animBg="1"/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(3)</a:t>
            </a:r>
          </a:p>
        </p:txBody>
      </p:sp>
      <p:pic>
        <p:nvPicPr>
          <p:cNvPr id="2" name="Grafik 1" descr="The View from The Shard - Lohnt es sich? Aktuell für 2026 (mit Fotos)">
            <a:extLst>
              <a:ext uri="{FF2B5EF4-FFF2-40B4-BE49-F238E27FC236}">
                <a16:creationId xmlns:a16="http://schemas.microsoft.com/office/drawing/2014/main" id="{7FD5BA32-AB02-32D8-2E6B-E3C513CF1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709346"/>
            <a:ext cx="5176038" cy="5176038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2490465"/>
            <a:ext cx="9144000" cy="79451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</a:t>
            </a:r>
            <a:r>
              <a:rPr lang="en-US" sz="40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not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/>
              <a:t>i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 London? </a:t>
            </a:r>
            <a:endParaRPr lang="de-DE" altLang="de-DE" sz="4000" dirty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87338" y="5006975"/>
            <a:ext cx="32765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e-DE" altLang="de-DE" sz="2400" b="1" dirty="0">
                <a:solidFill>
                  <a:schemeClr val="bg1"/>
                </a:solidFill>
                <a:latin typeface="Verdana" pitchFamily="34" charset="0"/>
              </a:rPr>
              <a:t>Covent Garden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119788" y="5780088"/>
            <a:ext cx="3033703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Oxford Street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84168" y="5013325"/>
            <a:ext cx="3069323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The Shard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87338" y="5780088"/>
            <a:ext cx="3276550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c) Times Square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7" grpId="1" animBg="1"/>
      <p:bldP spid="6148" grpId="0" animBg="1"/>
      <p:bldP spid="6148" grpId="1" animBg="1"/>
      <p:bldP spid="6149" grpId="0" animBg="1"/>
      <p:bldP spid="6150" grpId="0" animBg="1"/>
      <p:bldP spid="6150" grpId="1" animBg="1"/>
      <p:bldP spid="615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916832"/>
            <a:ext cx="9144000" cy="9385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</a:t>
            </a:r>
            <a:r>
              <a:rPr lang="en-US" sz="40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not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/>
              <a:t>in London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  <a:endParaRPr lang="de-DE" altLang="de-DE" sz="4000" dirty="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(3)</a:t>
            </a:r>
          </a:p>
        </p:txBody>
      </p:sp>
      <p:pic>
        <p:nvPicPr>
          <p:cNvPr id="2" name="Grafik 1" descr="Schloss Balmoral">
            <a:extLst>
              <a:ext uri="{FF2B5EF4-FFF2-40B4-BE49-F238E27FC236}">
                <a16:creationId xmlns:a16="http://schemas.microsoft.com/office/drawing/2014/main" id="{E3F60C9C-E8ED-4EBA-1313-21D4DE36E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59" y="2915128"/>
            <a:ext cx="7058233" cy="3970256"/>
          </a:xfrm>
          <a:prstGeom prst="rect">
            <a:avLst/>
          </a:prstGeom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44017" y="5445224"/>
            <a:ext cx="381642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Madame Tussauds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480026" y="5445224"/>
            <a:ext cx="2700486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Wimbledon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480026" y="4365104"/>
            <a:ext cx="266397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Docklands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07505" y="4365104"/>
            <a:ext cx="381642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a) Balmoral Castle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7" grpId="1" animBg="1"/>
      <p:bldP spid="6148" grpId="0" animBg="1"/>
      <p:bldP spid="6148" grpId="1" animBg="1"/>
      <p:bldP spid="6149" grpId="0" animBg="1"/>
      <p:bldP spid="6150" grpId="0" animBg="1"/>
      <p:bldP spid="6150" grpId="1" animBg="1"/>
      <p:bldP spid="6150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(4)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75369" y="5780088"/>
            <a:ext cx="111631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13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523510" y="5780088"/>
            <a:ext cx="12604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15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13859" y="4406900"/>
            <a:ext cx="97782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9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524328" y="4365625"/>
            <a:ext cx="12604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b) 11</a:t>
            </a:r>
            <a:endParaRPr lang="de-DE" alt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745B84-7BD0-9F8E-32FA-E4BF2855AB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8" y="2511384"/>
            <a:ext cx="5832000" cy="4374000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4401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/>
              <a:t>How many lines does the London Underground operate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8" grpId="1" animBg="1"/>
      <p:bldP spid="6149" grpId="0" animBg="1"/>
      <p:bldP spid="6149" grpId="1" animBg="1"/>
      <p:bldP spid="6150" grpId="0" animBg="1"/>
      <p:bldP spid="6150" grpId="1" animBg="1"/>
      <p:bldP spid="6150" grpId="2" animBg="1"/>
      <p:bldP spid="61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78FC0-9773-EB34-3284-481872CF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7">
            <a:extLst>
              <a:ext uri="{FF2B5EF4-FFF2-40B4-BE49-F238E27FC236}">
                <a16:creationId xmlns:a16="http://schemas.microsoft.com/office/drawing/2014/main" id="{73D44C09-693F-5FF9-68AA-0C8414E64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(4)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968066BC-DE0F-E5E1-7F72-C9C38DD74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19" y="4479503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3) Circle (yellow</a:t>
            </a:r>
            <a:endParaRPr lang="de-DE" altLang="de-DE" dirty="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961ECF8A-EBB3-336A-9486-870DEB6EC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055567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4) District (green)</a:t>
            </a:r>
            <a:endParaRPr lang="de-DE" altLang="de-DE" dirty="0"/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2C8637D0-2A5A-18C7-DAAD-95234B085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356992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1) Bakerloo (brown)</a:t>
            </a:r>
            <a:endParaRPr lang="de-DE" altLang="de-DE" dirty="0"/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FE0F40AD-8402-86AB-0A0E-0174C0353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903439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2) Central (red)</a:t>
            </a:r>
            <a:endParaRPr lang="de-DE" altLang="de-DE" dirty="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5CA91904-6814-7DBA-946E-B619361F716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4401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/>
              <a:t>How many lines does the London Underground operate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50405EB-5FFD-C1AE-AB5F-A218226EA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3275692"/>
            <a:ext cx="4427984" cy="83099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7) Hammersmith &amp; City (pink)</a:t>
            </a:r>
            <a:endParaRPr lang="de-DE" altLang="de-DE" dirty="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CD69759A-3F5F-FCC5-8356-07D343174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4211796"/>
            <a:ext cx="442798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8) Metropolitan (purple)</a:t>
            </a:r>
            <a:endParaRPr lang="de-DE" altLang="de-DE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20062A9-4416-72D0-DEDA-AADD8E1D1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661248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5) Jubilee (grey)</a:t>
            </a:r>
            <a:endParaRPr lang="de-DE" altLang="de-DE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619A99C-6960-6650-40ED-F9B343267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6207695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6) </a:t>
            </a:r>
            <a:r>
              <a:rPr lang="en-GB" altLang="de-DE" sz="2400" b="1" dirty="0" err="1">
                <a:solidFill>
                  <a:schemeClr val="bg1"/>
                </a:solidFill>
                <a:latin typeface="Verdana" pitchFamily="34" charset="0"/>
              </a:rPr>
              <a:t>Norhern</a:t>
            </a: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(black)</a:t>
            </a:r>
            <a:endParaRPr lang="de-DE" altLang="de-DE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F6F5C391-3B6B-3851-03A8-CAF342055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4787860"/>
            <a:ext cx="442798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9) Piccadilly (dark blue)</a:t>
            </a:r>
            <a:endParaRPr lang="de-DE" altLang="de-DE" dirty="0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639D9189-3302-CD63-A4BE-0B6B96A8A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5363924"/>
            <a:ext cx="442798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10) Victoria (light blue)</a:t>
            </a:r>
            <a:endParaRPr lang="de-DE" altLang="de-DE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D32C97D-B85C-6DEC-11C4-86E109F80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5910371"/>
            <a:ext cx="4427984" cy="83099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11) Waterloo &amp; City (turquoise)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5954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877923"/>
            <a:ext cx="9144000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Where is </a:t>
            </a:r>
            <a:r>
              <a:rPr lang="en-US" dirty="0"/>
              <a:t>“Speakers’ Corner”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(4)</a:t>
            </a:r>
          </a:p>
        </p:txBody>
      </p:sp>
      <p:pic>
        <p:nvPicPr>
          <p:cNvPr id="3" name="Grafik 2" descr="Speakers Corner ! – Gut zu wissen !">
            <a:extLst>
              <a:ext uri="{FF2B5EF4-FFF2-40B4-BE49-F238E27FC236}">
                <a16:creationId xmlns:a16="http://schemas.microsoft.com/office/drawing/2014/main" id="{CDC497B0-DE8A-DFDA-01A9-7C3514588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183" y="2679801"/>
            <a:ext cx="7038209" cy="4205583"/>
          </a:xfrm>
          <a:prstGeom prst="rect">
            <a:avLst/>
          </a:prstGeom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111303" y="3789040"/>
            <a:ext cx="4068762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Piccadilly Circus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255765" y="5780088"/>
            <a:ext cx="4068763" cy="83099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</a:t>
            </a:r>
            <a:r>
              <a:rPr lang="en-GB" altLang="de-DE" sz="2400" b="1">
                <a:solidFill>
                  <a:schemeClr val="bg1"/>
                </a:solidFill>
                <a:latin typeface="Verdana" pitchFamily="34" charset="0"/>
              </a:rPr>
              <a:t>opposite Buckingham </a:t>
            </a: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Palace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5496" y="3830315"/>
            <a:ext cx="4068763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Trafalgar Square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2009" y="5775325"/>
            <a:ext cx="4284662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b) Hyde Park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7" grpId="1" animBg="1"/>
      <p:bldP spid="6148" grpId="0" animBg="1"/>
      <p:bldP spid="6148" grpId="1" animBg="1"/>
      <p:bldP spid="6149" grpId="0" animBg="1"/>
      <p:bldP spid="6150" grpId="0" animBg="1"/>
      <p:bldP spid="6150" grpId="1" animBg="1"/>
      <p:bldP spid="6150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(5)</a:t>
            </a:r>
          </a:p>
        </p:txBody>
      </p:sp>
      <p:pic>
        <p:nvPicPr>
          <p:cNvPr id="2" name="Grafik 1" descr="Greenwich London Neighbourhood Guide: Complete 2026 Guide">
            <a:extLst>
              <a:ext uri="{FF2B5EF4-FFF2-40B4-BE49-F238E27FC236}">
                <a16:creationId xmlns:a16="http://schemas.microsoft.com/office/drawing/2014/main" id="{A6926FE1-D449-1E79-2D05-17F28F69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73" y="1916832"/>
            <a:ext cx="7438679" cy="4945559"/>
          </a:xfrm>
          <a:prstGeom prst="rect">
            <a:avLst/>
          </a:prstGeom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88033" y="5780088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Mayfair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227975" y="5780088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Hackney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51520" y="4406900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Greenwich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64488" y="4365625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b) East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Village</a:t>
            </a:r>
            <a:endParaRPr lang="de-DE" altLang="de-DE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916832"/>
            <a:ext cx="9144000" cy="79451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</a:t>
            </a:r>
            <a:r>
              <a:rPr lang="en-US" dirty="0"/>
              <a:t>not a borough of London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8" grpId="1" animBg="1"/>
      <p:bldP spid="6149" grpId="0" animBg="1"/>
      <p:bldP spid="6149" grpId="1" animBg="1"/>
      <p:bldP spid="6150" grpId="0" animBg="1"/>
      <p:bldP spid="6150" grpId="1" animBg="1"/>
      <p:bldP spid="6150" grpId="2" animBg="1"/>
      <p:bldP spid="61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(5)</a:t>
            </a:r>
          </a:p>
        </p:txBody>
      </p:sp>
      <p:pic>
        <p:nvPicPr>
          <p:cNvPr id="2" name="Grafik 1" descr="▷ Der FC Arsenal in London und das Emirates Stadium • 2026">
            <a:extLst>
              <a:ext uri="{FF2B5EF4-FFF2-40B4-BE49-F238E27FC236}">
                <a16:creationId xmlns:a16="http://schemas.microsoft.com/office/drawing/2014/main" id="{178049EF-645F-E191-BEAB-342159442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26949"/>
            <a:ext cx="7764058" cy="4658435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1700808"/>
            <a:ext cx="9144000" cy="143941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kern="0"/>
              <a:t>Which of these football clubs in </a:t>
            </a:r>
            <a:r>
              <a:rPr lang="en-US" u="sng" kern="0"/>
              <a:t>not</a:t>
            </a:r>
            <a:r>
              <a:rPr lang="en-US" kern="0"/>
              <a:t> based in London? </a:t>
            </a:r>
            <a:endParaRPr lang="de-DE" altLang="de-DE" kern="0" dirty="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07504" y="4678363"/>
            <a:ext cx="3137317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3538" indent="-363538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FC Arsenal</a:t>
            </a:r>
            <a:endParaRPr lang="de-DE" altLang="de-DE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44016" y="5702300"/>
            <a:ext cx="3169346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Aston Villa</a:t>
            </a:r>
            <a:endParaRPr lang="de-DE" altLang="de-DE" dirty="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184255" y="4678363"/>
            <a:ext cx="3946940" cy="46196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FC Chelsea</a:t>
            </a:r>
            <a:endParaRPr lang="de-DE" altLang="de-DE" dirty="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147743" y="5780088"/>
            <a:ext cx="3996258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Tottenham Hotspur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81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195" grpId="0" animBg="1"/>
      <p:bldP spid="8196" grpId="0" animBg="1"/>
      <p:bldP spid="8196" grpId="1" animBg="1"/>
      <p:bldP spid="8196" grpId="2" animBg="1"/>
      <p:bldP spid="8197" grpId="0" animBg="1"/>
      <p:bldP spid="8197" grpId="1" animBg="1"/>
      <p:bldP spid="8198" grpId="0" animBg="1"/>
      <p:bldP spid="819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(6)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1988840"/>
            <a:ext cx="9144000" cy="129609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4000" dirty="0"/>
              <a:t>Which of these celebrities was not born in London? </a:t>
            </a:r>
            <a:endParaRPr lang="de-DE" altLang="de-DE" sz="4000" kern="0" dirty="0"/>
          </a:p>
        </p:txBody>
      </p:sp>
      <p:pic>
        <p:nvPicPr>
          <p:cNvPr id="2" name="Grafik 1" descr="The Comprehensive List of Famous People Born in London">
            <a:extLst>
              <a:ext uri="{FF2B5EF4-FFF2-40B4-BE49-F238E27FC236}">
                <a16:creationId xmlns:a16="http://schemas.microsoft.com/office/drawing/2014/main" id="{8175D1A0-871D-4F75-B26B-A4DA61A16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376" y="3353328"/>
            <a:ext cx="6732000" cy="3532056"/>
          </a:xfrm>
          <a:prstGeom prst="rect">
            <a:avLst/>
          </a:prstGeom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58775" y="3933056"/>
            <a:ext cx="3925193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Queen Elizabeth II</a:t>
            </a:r>
            <a:endParaRPr lang="de-DE" altLang="de-DE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58775" y="5559425"/>
            <a:ext cx="327712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Amy McDonald</a:t>
            </a:r>
            <a:endParaRPr lang="de-DE" altLang="de-DE" dirty="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299498" y="3933056"/>
            <a:ext cx="288101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David Bowie</a:t>
            </a:r>
            <a:endParaRPr lang="de-DE" altLang="de-DE" dirty="0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299498" y="5564188"/>
            <a:ext cx="2844502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Adele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9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219" grpId="0" animBg="1"/>
      <p:bldP spid="9219" grpId="1" animBg="1"/>
      <p:bldP spid="9220" grpId="0" animBg="1"/>
      <p:bldP spid="9220" grpId="1" animBg="1"/>
      <p:bldP spid="9220" grpId="2" animBg="1"/>
      <p:bldP spid="9221" grpId="0" animBg="1"/>
      <p:bldP spid="9221" grpId="1" animBg="1"/>
      <p:bldP spid="92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FA0F9-AE37-C376-4DEC-4BEB56C2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Amy Winehouse (@amywinehouse) • Facebook">
            <a:extLst>
              <a:ext uri="{FF2B5EF4-FFF2-40B4-BE49-F238E27FC236}">
                <a16:creationId xmlns:a16="http://schemas.microsoft.com/office/drawing/2014/main" id="{8E63A175-8B83-1957-A1FF-D522BE22A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62" y="2627709"/>
            <a:ext cx="4257675" cy="4257675"/>
          </a:xfrm>
          <a:prstGeom prst="rect">
            <a:avLst/>
          </a:prstGeom>
        </p:spPr>
      </p:pic>
      <p:sp>
        <p:nvSpPr>
          <p:cNvPr id="15366" name="Text Box 7">
            <a:extLst>
              <a:ext uri="{FF2B5EF4-FFF2-40B4-BE49-F238E27FC236}">
                <a16:creationId xmlns:a16="http://schemas.microsoft.com/office/drawing/2014/main" id="{396B8A24-BE1C-CF47-F5FC-2138FE40C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(6)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DDAC814-5B86-A1B2-295B-E63309D62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28800"/>
            <a:ext cx="9144000" cy="129609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4000" dirty="0"/>
              <a:t>Which of these celebrities was not born in London? </a:t>
            </a:r>
            <a:endParaRPr lang="de-DE" altLang="de-DE" sz="4000" kern="0" dirty="0"/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057E6360-33F7-0BD0-C9EC-65D185474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933056"/>
            <a:ext cx="3277121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Charlie Chaplin</a:t>
            </a:r>
            <a:endParaRPr lang="de-DE" altLang="de-DE" dirty="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0DABB426-494E-EE15-22D8-DED9E4075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5559425"/>
            <a:ext cx="327712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Mick Jagger</a:t>
            </a:r>
            <a:endParaRPr lang="de-DE" altLang="de-DE" dirty="0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34BD0D03-5582-833D-6FAA-AB77D90A6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3933056"/>
            <a:ext cx="36004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Dua Lipa</a:t>
            </a:r>
            <a:endParaRPr lang="de-DE" altLang="de-DE" dirty="0"/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43B58F35-8300-DF78-0A1C-9FF36248C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5564188"/>
            <a:ext cx="349188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Amy Winehouse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49130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9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219" grpId="0" animBg="1"/>
      <p:bldP spid="9219" grpId="1" animBg="1"/>
      <p:bldP spid="9220" grpId="0" animBg="1"/>
      <p:bldP spid="9220" grpId="1" animBg="1"/>
      <p:bldP spid="9220" grpId="2" animBg="1"/>
      <p:bldP spid="9221" grpId="0" animBg="1"/>
      <p:bldP spid="9221" grpId="1" animBg="1"/>
      <p:bldP spid="9222" grpId="0" animBg="1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Microsoft Office PowerPoint</Application>
  <PresentationFormat>Bildschirmpräsentation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Verdana</vt:lpstr>
      <vt:lpstr>Standarddesign</vt:lpstr>
      <vt:lpstr>Quiz – About London</vt:lpstr>
      <vt:lpstr>Quiz - “The Hot Chair” (Instructions)  Two teams compete (Team 1, Team 2) There are 6 questions for each team The team that can answer most of the questions correctly is the winner Each question has to be answered by one team member/candidate alone  The candidate must not consult the other members of his team Each team has two 50/50 jokers that can be used by the candidates Moreover, each team has one “Veto* that can be used  if team members believe that the answer of their candidate is wrong In case of a “Veto” the team can correct the answer of their candidate  and replace it by a second - then valid - answer   *Veto – (lat.) „ich verbiete / I forbid“ (Einspruch)  </vt:lpstr>
      <vt:lpstr>What is London’s largest train station? </vt:lpstr>
      <vt:lpstr>After Heathrow and Gatwick, what is London’s third largest airport? </vt:lpstr>
      <vt:lpstr>How many residents are there  in the City of London? </vt:lpstr>
      <vt:lpstr>…and how many residents does New York City have? </vt:lpstr>
      <vt:lpstr>What is not in London? </vt:lpstr>
      <vt:lpstr>What is not in London?</vt:lpstr>
      <vt:lpstr>How many lines does the London Underground operate? </vt:lpstr>
      <vt:lpstr>How many lines does the London Underground operate? </vt:lpstr>
      <vt:lpstr>Where is “Speakers’ Corner”? </vt:lpstr>
      <vt:lpstr>What is not a borough of London? </vt:lpstr>
      <vt:lpstr>PowerPoint-Präsentation</vt:lpstr>
      <vt:lpstr>PowerPoint-Präsentation</vt:lpstr>
      <vt:lpstr>PowerPoint-Präsentation</vt:lpstr>
    </vt:vector>
  </TitlesOfParts>
  <Company>Maximilian Verlag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Jürgen Hensel</dc:creator>
  <cp:lastModifiedBy>Jürgen Hensel</cp:lastModifiedBy>
  <cp:revision>191</cp:revision>
  <dcterms:created xsi:type="dcterms:W3CDTF">2011-03-24T10:15:25Z</dcterms:created>
  <dcterms:modified xsi:type="dcterms:W3CDTF">2026-10-14T05:00:24Z</dcterms:modified>
</cp:coreProperties>
</file>