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92" r:id="rId2"/>
    <p:sldId id="286" r:id="rId3"/>
    <p:sldId id="271" r:id="rId4"/>
    <p:sldId id="293" r:id="rId5"/>
    <p:sldId id="257" r:id="rId6"/>
    <p:sldId id="287" r:id="rId7"/>
    <p:sldId id="260" r:id="rId8"/>
    <p:sldId id="288" r:id="rId9"/>
    <p:sldId id="294" r:id="rId10"/>
    <p:sldId id="289" r:id="rId11"/>
    <p:sldId id="290" r:id="rId12"/>
    <p:sldId id="291" r:id="rId13"/>
    <p:sldId id="262" r:id="rId14"/>
    <p:sldId id="263" r:id="rId15"/>
    <p:sldId id="268" r:id="rId16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132" y="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77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F105C51-3DCA-4C4C-B849-37FECF2BF7C7}" type="datetimeFigureOut">
              <a:rPr lang="de-DE"/>
              <a:pPr>
                <a:defRPr/>
              </a:pPr>
              <a:t>07.05.2026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6CF6094-A4F0-4829-8208-86B2BD96E24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98208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0" y="-7268"/>
            <a:ext cx="9144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b="1" dirty="0"/>
              <a:t>1. Halbjahr 2026</a:t>
            </a:r>
            <a:endParaRPr lang="de-DE" altLang="de-DE" b="1" i="1" dirty="0"/>
          </a:p>
          <a:p>
            <a:pPr algn="ctr" eaLnBrk="1" hangingPunct="1">
              <a:defRPr/>
            </a:pPr>
            <a:r>
              <a:rPr lang="de-DE" altLang="de-DE" b="1" i="1" dirty="0"/>
              <a:t>Englisch am Abend B1-1</a:t>
            </a:r>
            <a:endParaRPr lang="de-DE" altLang="de-DE" b="1" dirty="0"/>
          </a:p>
          <a:p>
            <a:pPr algn="ctr" eaLnBrk="1" hangingPunct="1">
              <a:defRPr/>
            </a:pPr>
            <a:r>
              <a:rPr lang="de-DE" sz="1800" b="1" spc="-20"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261-</a:t>
            </a:r>
            <a:r>
              <a:rPr lang="de-DE" sz="1800" b="1" spc="-2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40641A</a:t>
            </a:r>
            <a:r>
              <a:rPr lang="de-DE" altLang="de-DE" b="1"/>
              <a:t>, Mi, 18.00 – 19.30 </a:t>
            </a:r>
            <a:r>
              <a:rPr lang="de-DE" altLang="de-DE" b="1" dirty="0"/>
              <a:t>Uhr</a:t>
            </a:r>
          </a:p>
        </p:txBody>
      </p:sp>
      <p:sp>
        <p:nvSpPr>
          <p:cNvPr id="1029" name="Line 10"/>
          <p:cNvSpPr>
            <a:spLocks noChangeShapeType="1"/>
          </p:cNvSpPr>
          <p:nvPr userDrawn="1"/>
        </p:nvSpPr>
        <p:spPr bwMode="auto">
          <a:xfrm>
            <a:off x="0" y="9087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pic>
        <p:nvPicPr>
          <p:cNvPr id="3" name="Grafik 2" descr="Ein Bild, das Text, Schrift, Logo, Grafiken enthält.&#10;&#10;Automatisch generierte Beschreibung">
            <a:extLst>
              <a:ext uri="{FF2B5EF4-FFF2-40B4-BE49-F238E27FC236}">
                <a16:creationId xmlns:a16="http://schemas.microsoft.com/office/drawing/2014/main" id="{2B6C4C52-4E7A-5541-5618-B4B6993CFDC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230" y="260688"/>
            <a:ext cx="1767274" cy="36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58660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4800" dirty="0"/>
              <a:t>Quiz – About the Republic of Ireland</a:t>
            </a:r>
            <a:r>
              <a:rPr lang="en-US" sz="4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de-DE" altLang="de-DE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2856"/>
            <a:ext cx="9144000" cy="8667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Who is Ireland’s Patron Saint? </a:t>
            </a:r>
            <a:endParaRPr lang="de-DE" altLang="de-DE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87337" y="5780088"/>
            <a:ext cx="46450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St. Andrew</a:t>
            </a:r>
            <a:endParaRPr lang="de-DE" altLang="de-DE" dirty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895850" y="5780088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d) St. David</a:t>
            </a:r>
            <a:endParaRPr lang="de-DE" altLang="de-DE" dirty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50825" y="4406900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a) St. George</a:t>
            </a:r>
            <a:endParaRPr lang="de-DE" altLang="de-DE" dirty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4932363" y="4365625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b) St. Patrick</a:t>
            </a:r>
            <a:endParaRPr lang="de-DE" altLang="de-DE" dirty="0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1 (4)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61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/>
      <p:bldP spid="6148" grpId="0"/>
      <p:bldP spid="6148" grpId="1"/>
      <p:bldP spid="6149" grpId="0"/>
      <p:bldP spid="6149" grpId="1"/>
      <p:bldP spid="6150" grpId="0"/>
      <p:bldP spid="6150" grpId="1"/>
      <p:bldP spid="6150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44259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is the official Irish national anthem? </a:t>
            </a:r>
            <a:endParaRPr lang="de-DE" altLang="de-DE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4751388" y="4365625"/>
            <a:ext cx="40687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The Old Land Of My Fathers</a:t>
            </a:r>
            <a:endParaRPr lang="de-DE" altLang="de-DE" dirty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895850" y="5780088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d) God Save The King</a:t>
            </a:r>
            <a:endParaRPr lang="de-DE" altLang="de-DE" dirty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50825" y="4406900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a) Londonderry Air</a:t>
            </a:r>
            <a:endParaRPr lang="de-DE" altLang="de-DE" dirty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87338" y="5775325"/>
            <a:ext cx="42846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b)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The</a:t>
            </a: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Soldier’s</a:t>
            </a: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Song</a:t>
            </a:r>
            <a:endParaRPr lang="de-DE" altLang="de-DE" dirty="0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2 (4)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61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/>
      <p:bldP spid="6147" grpId="1"/>
      <p:bldP spid="6148" grpId="0"/>
      <p:bldP spid="6148" grpId="1"/>
      <p:bldP spid="6149" grpId="0"/>
      <p:bldP spid="6150" grpId="0"/>
      <p:bldP spid="6150" grpId="1"/>
      <p:bldP spid="6150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44259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is the </a:t>
            </a:r>
            <a:r>
              <a:rPr lang="en-US" dirty="0"/>
              <a:t>typical Irish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headpiece called? </a:t>
            </a:r>
            <a:endParaRPr lang="de-DE" altLang="de-DE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87338" y="5780088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Dai cap</a:t>
            </a:r>
            <a:endParaRPr lang="de-DE" altLang="de-DE" dirty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6660232" y="5780088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d) Kerry top</a:t>
            </a:r>
            <a:endParaRPr lang="de-DE" altLang="de-DE" dirty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50825" y="4406900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a) bunnet</a:t>
            </a:r>
            <a:endParaRPr lang="de-DE" altLang="de-DE" dirty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696745" y="4365625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b)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paddy</a:t>
            </a: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cap</a:t>
            </a:r>
            <a:endParaRPr lang="de-DE" altLang="de-DE" dirty="0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1 (5)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21804925-3DF8-672B-5B4E-BD56B117DF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184" y="3573016"/>
            <a:ext cx="3240000" cy="324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61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/>
      <p:bldP spid="6148" grpId="0"/>
      <p:bldP spid="6148" grpId="1"/>
      <p:bldP spid="6149" grpId="0"/>
      <p:bldP spid="6149" grpId="1"/>
      <p:bldP spid="6150" grpId="0"/>
      <p:bldP spid="6150" grpId="1"/>
      <p:bldP spid="6150" grpId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3600"/>
            <a:ext cx="9144000" cy="143941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Which musical instrument is </a:t>
            </a:r>
            <a:r>
              <a:rPr lang="en-US" u="sng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typical for </a:t>
            </a:r>
            <a:r>
              <a:rPr lang="en-US" dirty="0"/>
              <a:t>Ireland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? </a:t>
            </a:r>
            <a:endParaRPr lang="de-DE" altLang="de-DE" dirty="0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827906" y="4678363"/>
            <a:ext cx="34210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63538" indent="-363538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a) Harp</a:t>
            </a:r>
            <a:endParaRPr lang="de-DE" altLang="de-DE" dirty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864418" y="5702300"/>
            <a:ext cx="34559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Bagpipe</a:t>
            </a:r>
            <a:endParaRPr lang="de-DE" altLang="de-DE" dirty="0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752206" y="4678363"/>
            <a:ext cx="49323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Violin</a:t>
            </a:r>
            <a:endParaRPr lang="de-DE" altLang="de-DE" dirty="0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4715694" y="5780088"/>
            <a:ext cx="4357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d)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Tin</a:t>
            </a: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Whistle</a:t>
            </a:r>
            <a:endParaRPr lang="de-DE" altLang="de-DE" dirty="0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2 (5)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81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8195" grpId="0"/>
      <p:bldP spid="8196" grpId="0"/>
      <p:bldP spid="8196" grpId="1"/>
      <p:bldP spid="8196" grpId="2"/>
      <p:bldP spid="8197" grpId="0"/>
      <p:bldP spid="8197" grpId="1"/>
      <p:bldP spid="8198" grpId="0"/>
      <p:bldP spid="8198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58775" y="4678363"/>
            <a:ext cx="4429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 Jessie Buckley</a:t>
            </a:r>
            <a:endParaRPr lang="de-DE" altLang="de-DE" dirty="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58775" y="5559425"/>
            <a:ext cx="34925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Amy McDonald</a:t>
            </a:r>
            <a:endParaRPr lang="de-DE" altLang="de-DE" dirty="0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859338" y="4678363"/>
            <a:ext cx="43195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Liam Neeson</a:t>
            </a:r>
            <a:endParaRPr lang="de-DE" altLang="de-DE" dirty="0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859338" y="5564188"/>
            <a:ext cx="3671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d) Pierce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Brosnan</a:t>
            </a:r>
            <a:endParaRPr lang="de-DE" altLang="de-DE" dirty="0"/>
          </a:p>
        </p:txBody>
      </p:sp>
      <p:sp>
        <p:nvSpPr>
          <p:cNvPr id="15366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1 (6)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0" y="2420938"/>
            <a:ext cx="9144000" cy="72003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4000" dirty="0"/>
              <a:t>Which of these celebrities is not Irish? </a:t>
            </a:r>
            <a:endParaRPr lang="de-DE" altLang="de-DE" sz="4000" kern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9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9219" grpId="1"/>
      <p:bldP spid="9220" grpId="0"/>
      <p:bldP spid="9220" grpId="1"/>
      <p:bldP spid="9220" grpId="2"/>
      <p:bldP spid="9221" grpId="0"/>
      <p:bldP spid="9221" grpId="1"/>
      <p:bldP spid="92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3700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is </a:t>
            </a:r>
            <a:r>
              <a:rPr lang="en-US" sz="4000" dirty="0"/>
              <a:t>Ireland</a:t>
            </a: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’s </a:t>
            </a:r>
            <a:b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head of government called?</a:t>
            </a:r>
            <a:endParaRPr lang="de-DE" altLang="de-DE" sz="4000" dirty="0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87338" y="4365625"/>
            <a:ext cx="4068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 First Minister</a:t>
            </a:r>
            <a:endParaRPr lang="de-DE" altLang="de-DE" dirty="0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58775" y="5635625"/>
            <a:ext cx="4068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Premier</a:t>
            </a:r>
            <a:endParaRPr lang="de-DE" altLang="de-DE" dirty="0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678363" y="4371975"/>
            <a:ext cx="4068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</a:t>
            </a:r>
            <a:r>
              <a:rPr lang="de-DE" sz="2400" b="1" dirty="0">
                <a:solidFill>
                  <a:schemeClr val="bg1"/>
                </a:solidFill>
                <a:latin typeface="Verdana" pitchFamily="34" charset="0"/>
              </a:rPr>
              <a:t>Taoiseach</a:t>
            </a:r>
            <a:endParaRPr lang="de-DE" altLang="de-DE" sz="24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678363" y="5635625"/>
            <a:ext cx="4465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d) Prime Minister </a:t>
            </a:r>
            <a:endParaRPr lang="de-DE" altLang="de-DE" dirty="0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2 (6)</a:t>
            </a: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36D09DF1-485A-7F45-FD25-A5C11C059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9702" y="4844008"/>
            <a:ext cx="4068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de-DE" altLang="de-DE" sz="2400" b="1" dirty="0" err="1">
                <a:solidFill>
                  <a:srgbClr val="FFFF00"/>
                </a:solidFill>
                <a:latin typeface="Verdana" pitchFamily="34" charset="0"/>
              </a:rPr>
              <a:t>pronounced</a:t>
            </a:r>
            <a:r>
              <a:rPr lang="de-DE" altLang="de-DE" sz="2400" b="1" dirty="0">
                <a:solidFill>
                  <a:srgbClr val="FFFF00"/>
                </a:solidFill>
                <a:latin typeface="Verdana" pitchFamily="34" charset="0"/>
              </a:rPr>
              <a:t> </a:t>
            </a:r>
            <a:r>
              <a:rPr lang="de-DE" altLang="de-DE" sz="2400" b="1" i="1" dirty="0">
                <a:solidFill>
                  <a:srgbClr val="FFFF00"/>
                </a:solidFill>
                <a:latin typeface="Verdana" pitchFamily="34" charset="0"/>
              </a:rPr>
              <a:t>tee-shock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1434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  <p:bldP spid="14339" grpId="0"/>
      <p:bldP spid="14339" grpId="1"/>
      <p:bldP spid="14340" grpId="0"/>
      <p:bldP spid="14340" grpId="1"/>
      <p:bldP spid="14341" grpId="0"/>
      <p:bldP spid="14341" grpId="1"/>
      <p:bldP spid="14341" grpId="2"/>
      <p:bldP spid="14342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1125538"/>
            <a:ext cx="9144000" cy="58769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Aft>
                <a:spcPct val="100000"/>
              </a:spcAft>
            </a:pPr>
            <a:r>
              <a:rPr lang="en-GB" altLang="de-DE" sz="2400" b="1" dirty="0">
                <a:solidFill>
                  <a:srgbClr val="FF0000"/>
                </a:solidFill>
              </a:rPr>
              <a:t>Quiz - “The Hot Chair” (Instructions)</a:t>
            </a:r>
            <a:br>
              <a:rPr lang="en-GB" altLang="de-DE" sz="2400" b="1" dirty="0">
                <a:solidFill>
                  <a:srgbClr val="FF0000"/>
                </a:solidFill>
              </a:rPr>
            </a:br>
            <a:br>
              <a:rPr lang="en-GB" altLang="de-DE" sz="1000" b="1" dirty="0">
                <a:solidFill>
                  <a:srgbClr val="FF0000"/>
                </a:solidFill>
              </a:rPr>
            </a:br>
            <a:r>
              <a:rPr lang="en-GB" altLang="de-DE" sz="2000" b="1" dirty="0">
                <a:solidFill>
                  <a:srgbClr val="FF0000"/>
                </a:solidFill>
              </a:rPr>
              <a:t>T</a:t>
            </a:r>
            <a:r>
              <a:rPr lang="en-GB" altLang="de-DE" sz="2000" b="1" dirty="0">
                <a:solidFill>
                  <a:schemeClr val="tx1"/>
                </a:solidFill>
              </a:rPr>
              <a:t>wo</a:t>
            </a:r>
            <a:r>
              <a:rPr lang="en-GB" altLang="de-DE" sz="2000" b="1" dirty="0"/>
              <a:t> teams compete (Team 1, Team 2)</a:t>
            </a:r>
            <a:br>
              <a:rPr lang="en-GB" altLang="de-DE" sz="2000" dirty="0"/>
            </a:br>
            <a:r>
              <a:rPr lang="en-GB" altLang="de-DE" sz="2000" b="1" dirty="0">
                <a:solidFill>
                  <a:srgbClr val="FF0000"/>
                </a:solidFill>
              </a:rPr>
              <a:t>T</a:t>
            </a:r>
            <a:r>
              <a:rPr lang="en-GB" altLang="de-DE" sz="2000" b="1" dirty="0"/>
              <a:t>here are 6 questions for each team</a:t>
            </a:r>
            <a:br>
              <a:rPr lang="en-GB" altLang="de-DE" sz="2000" b="1" dirty="0"/>
            </a:br>
            <a:r>
              <a:rPr lang="en-GB" altLang="de-DE" sz="2200" b="1" dirty="0">
                <a:solidFill>
                  <a:srgbClr val="FF0000"/>
                </a:solidFill>
              </a:rPr>
              <a:t>T</a:t>
            </a:r>
            <a:r>
              <a:rPr lang="en-GB" altLang="de-DE" sz="2000" b="1" dirty="0"/>
              <a:t>he team that can answer most of the questions correctly is the winner</a:t>
            </a:r>
            <a:br>
              <a:rPr lang="en-GB" altLang="de-DE" sz="2000" dirty="0"/>
            </a:br>
            <a:r>
              <a:rPr lang="en-GB" altLang="de-DE" sz="2200" b="1" dirty="0">
                <a:solidFill>
                  <a:srgbClr val="FF0000"/>
                </a:solidFill>
              </a:rPr>
              <a:t>E</a:t>
            </a:r>
            <a:r>
              <a:rPr lang="en-GB" altLang="de-DE" sz="2000" b="1" dirty="0"/>
              <a:t>ach question has to be answered </a:t>
            </a:r>
            <a:r>
              <a:rPr lang="en-GB" altLang="de-DE" sz="2000" b="1" u="sng" dirty="0"/>
              <a:t>by one team member/candidate</a:t>
            </a:r>
            <a:r>
              <a:rPr lang="en-GB" altLang="de-DE" sz="2000" b="1" dirty="0"/>
              <a:t> alone </a:t>
            </a:r>
            <a:br>
              <a:rPr lang="en-GB" altLang="de-DE" sz="2000" b="1" dirty="0"/>
            </a:br>
            <a:r>
              <a:rPr lang="en-GB" altLang="de-DE" sz="2200" b="1" dirty="0">
                <a:solidFill>
                  <a:srgbClr val="FF0000"/>
                </a:solidFill>
              </a:rPr>
              <a:t>T</a:t>
            </a:r>
            <a:r>
              <a:rPr lang="en-GB" altLang="de-DE" sz="2000" b="1" dirty="0"/>
              <a:t>he candidate </a:t>
            </a:r>
            <a:r>
              <a:rPr lang="en-GB" altLang="de-DE" sz="2000" b="1" u="sng" dirty="0"/>
              <a:t>must not consult</a:t>
            </a:r>
            <a:r>
              <a:rPr lang="en-GB" altLang="de-DE" sz="2000" b="1" dirty="0"/>
              <a:t> the other members of his team</a:t>
            </a:r>
            <a:br>
              <a:rPr lang="en-GB" altLang="de-DE" sz="2000" b="1" dirty="0"/>
            </a:br>
            <a:r>
              <a:rPr lang="en-GB" altLang="de-DE" sz="2000" b="1" dirty="0">
                <a:solidFill>
                  <a:srgbClr val="FF0000"/>
                </a:solidFill>
              </a:rPr>
              <a:t>E</a:t>
            </a:r>
            <a:r>
              <a:rPr lang="en-GB" altLang="de-DE" sz="2000" b="1" dirty="0"/>
              <a:t>ach team has </a:t>
            </a:r>
            <a:r>
              <a:rPr lang="en-GB" altLang="de-DE" sz="2000" b="1" u="sng" dirty="0"/>
              <a:t>two 50/50 jokers</a:t>
            </a:r>
            <a:r>
              <a:rPr lang="en-GB" altLang="de-DE" sz="2000" b="1" dirty="0"/>
              <a:t> that can be used by the candidates</a:t>
            </a:r>
            <a:br>
              <a:rPr lang="en-GB" altLang="de-DE" sz="2000" b="1" dirty="0"/>
            </a:br>
            <a:r>
              <a:rPr lang="en-GB" altLang="de-DE" sz="2000" b="1" dirty="0">
                <a:solidFill>
                  <a:srgbClr val="FF0000"/>
                </a:solidFill>
              </a:rPr>
              <a:t>M</a:t>
            </a:r>
            <a:r>
              <a:rPr lang="en-GB" altLang="de-DE" sz="2000" b="1" dirty="0">
                <a:solidFill>
                  <a:schemeClr val="tx1"/>
                </a:solidFill>
              </a:rPr>
              <a:t>oreover, ea</a:t>
            </a:r>
            <a:r>
              <a:rPr lang="en-GB" altLang="de-DE" sz="2000" b="1" dirty="0"/>
              <a:t>ch team has </a:t>
            </a:r>
            <a:r>
              <a:rPr lang="en-GB" altLang="de-DE" sz="2000" b="1" u="sng" dirty="0"/>
              <a:t>one “</a:t>
            </a:r>
            <a:r>
              <a:rPr lang="en-GB" altLang="de-DE" sz="2000" b="1" u="sng" dirty="0" err="1"/>
              <a:t>Vetos</a:t>
            </a:r>
            <a:r>
              <a:rPr lang="en-GB" altLang="de-DE" sz="2000" b="1" u="sng" dirty="0"/>
              <a:t>*</a:t>
            </a:r>
            <a:r>
              <a:rPr lang="en-GB" altLang="de-DE" sz="2000" b="1" dirty="0"/>
              <a:t> that can be used </a:t>
            </a:r>
            <a:br>
              <a:rPr lang="en-GB" altLang="de-DE" sz="2000" b="1" dirty="0"/>
            </a:br>
            <a:r>
              <a:rPr lang="en-GB" altLang="de-DE" sz="2000" b="1" dirty="0"/>
              <a:t>if team members believe that the answer of their candidate is wrong</a:t>
            </a:r>
            <a:br>
              <a:rPr lang="en-GB" altLang="de-DE" sz="2000" b="1" dirty="0"/>
            </a:br>
            <a:r>
              <a:rPr lang="en-GB" altLang="de-DE" sz="2200" b="1" dirty="0">
                <a:solidFill>
                  <a:srgbClr val="FF0000"/>
                </a:solidFill>
              </a:rPr>
              <a:t>I</a:t>
            </a:r>
            <a:r>
              <a:rPr lang="en-GB" altLang="de-DE" sz="2000" b="1" dirty="0"/>
              <a:t>n case of a “Veto” the </a:t>
            </a:r>
            <a:r>
              <a:rPr lang="en-GB" altLang="de-DE" sz="2000" b="1" dirty="0">
                <a:solidFill>
                  <a:schemeClr val="tx1"/>
                </a:solidFill>
              </a:rPr>
              <a:t>team can correct the answer of their candidate </a:t>
            </a:r>
            <a:br>
              <a:rPr lang="en-GB" altLang="de-DE" sz="2000" b="1" dirty="0">
                <a:solidFill>
                  <a:schemeClr val="tx1"/>
                </a:solidFill>
              </a:rPr>
            </a:br>
            <a:r>
              <a:rPr lang="en-GB" altLang="de-DE" sz="2000" b="1" dirty="0">
                <a:solidFill>
                  <a:schemeClr val="tx1"/>
                </a:solidFill>
              </a:rPr>
              <a:t>and replace it by a second - then valid - answer</a:t>
            </a:r>
            <a:br>
              <a:rPr lang="de-DE" altLang="de-DE" sz="2000" b="1" dirty="0"/>
            </a:br>
            <a:br>
              <a:rPr lang="de-DE" altLang="de-DE" sz="2000" b="1" dirty="0"/>
            </a:br>
            <a:br>
              <a:rPr lang="de-DE" altLang="de-DE" sz="2000" b="1" dirty="0"/>
            </a:br>
            <a:r>
              <a:rPr lang="de-DE" altLang="de-DE" sz="2000" b="1" dirty="0">
                <a:solidFill>
                  <a:schemeClr val="bg1"/>
                </a:solidFill>
              </a:rPr>
              <a:t>*Veto –</a:t>
            </a:r>
            <a:r>
              <a:rPr lang="de-DE" altLang="de-DE" sz="2000" b="1" dirty="0"/>
              <a:t> </a:t>
            </a:r>
            <a:r>
              <a:rPr lang="de-DE" altLang="de-DE" sz="2000" b="1" dirty="0">
                <a:solidFill>
                  <a:schemeClr val="bg1"/>
                </a:solidFill>
              </a:rPr>
              <a:t>(lat.) „ich verbiete / I </a:t>
            </a:r>
            <a:r>
              <a:rPr lang="de-DE" altLang="de-DE" sz="2000" b="1" dirty="0" err="1">
                <a:solidFill>
                  <a:schemeClr val="bg1"/>
                </a:solidFill>
              </a:rPr>
              <a:t>forbid</a:t>
            </a:r>
            <a:r>
              <a:rPr lang="de-DE" altLang="de-DE" sz="2000" b="1" dirty="0">
                <a:solidFill>
                  <a:schemeClr val="bg1"/>
                </a:solidFill>
              </a:rPr>
              <a:t>“ (Einspruch)</a:t>
            </a:r>
            <a:r>
              <a:rPr lang="en-GB" altLang="de-DE" sz="2000" dirty="0">
                <a:solidFill>
                  <a:schemeClr val="bg1"/>
                </a:solidFill>
              </a:rPr>
              <a:t> </a:t>
            </a:r>
            <a:br>
              <a:rPr lang="de-DE" altLang="de-DE" sz="2000" dirty="0"/>
            </a:br>
            <a:endParaRPr lang="de-DE" altLang="de-DE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56815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4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is the capital of the Republic of Ireland? </a:t>
            </a:r>
            <a:endParaRPr lang="de-DE" altLang="de-DE" sz="4800" dirty="0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87338" y="5780088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Glasgow</a:t>
            </a:r>
            <a:endParaRPr lang="de-DE" altLang="de-DE" dirty="0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824413" y="4508500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Dublin</a:t>
            </a:r>
            <a:endParaRPr lang="de-DE" altLang="de-DE" dirty="0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826000" y="5780088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d) Belfast</a:t>
            </a:r>
            <a:endParaRPr lang="de-DE" altLang="de-DE" dirty="0"/>
          </a:p>
        </p:txBody>
      </p:sp>
      <p:sp>
        <p:nvSpPr>
          <p:cNvPr id="5126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0000"/>
                </a:solidFill>
                <a:latin typeface="Verdana" pitchFamily="34" charset="0"/>
              </a:rPr>
              <a:t>Team 1 (1)</a:t>
            </a: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87338" y="4551363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a) Galway</a:t>
            </a:r>
            <a:endParaRPr lang="de-DE" alt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174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  <p:bldP spid="17412" grpId="0"/>
      <p:bldP spid="17413" grpId="0"/>
      <p:bldP spid="17413" grpId="1"/>
      <p:bldP spid="17413" grpId="2"/>
      <p:bldP spid="17414" grpId="0"/>
      <p:bldP spid="17414" grpId="1"/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794519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GB" altLang="de-DE" sz="3800" dirty="0">
                <a:latin typeface="Verdana" pitchFamily="34" charset="0"/>
              </a:rPr>
              <a:t>What is the Irish flag?</a:t>
            </a:r>
            <a:r>
              <a:rPr lang="de-DE" altLang="de-DE" sz="4000" dirty="0"/>
              <a:t> 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2 (1)</a:t>
            </a:r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DF75C0BE-99BA-4A1F-F951-B09F39C79F51}"/>
              </a:ext>
            </a:extLst>
          </p:cNvPr>
          <p:cNvGrpSpPr/>
          <p:nvPr/>
        </p:nvGrpSpPr>
        <p:grpSpPr>
          <a:xfrm>
            <a:off x="4824413" y="3510136"/>
            <a:ext cx="4068762" cy="1143000"/>
            <a:chOff x="4824413" y="3510136"/>
            <a:chExt cx="4068762" cy="1143000"/>
          </a:xfrm>
        </p:grpSpPr>
        <p:pic>
          <p:nvPicPr>
            <p:cNvPr id="8" name="Grafik 7" descr="Flag_of_Scotland.sv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08104" y="3510136"/>
              <a:ext cx="1905000" cy="1143000"/>
            </a:xfrm>
            <a:prstGeom prst="rect">
              <a:avLst/>
            </a:prstGeom>
          </p:spPr>
        </p:pic>
        <p:sp>
          <p:nvSpPr>
            <p:cNvPr id="15365" name="Text Box 5"/>
            <p:cNvSpPr txBox="1">
              <a:spLocks noChangeArrowheads="1"/>
            </p:cNvSpPr>
            <p:nvPr/>
          </p:nvSpPr>
          <p:spPr bwMode="auto">
            <a:xfrm>
              <a:off x="4824413" y="3795390"/>
              <a:ext cx="406876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GB" altLang="de-DE" sz="2400" b="1" dirty="0">
                  <a:solidFill>
                    <a:schemeClr val="bg1"/>
                  </a:solidFill>
                  <a:latin typeface="Verdana" pitchFamily="34" charset="0"/>
                </a:rPr>
                <a:t>b) </a:t>
              </a:r>
              <a:endParaRPr lang="de-DE" altLang="de-DE" dirty="0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287338" y="4941168"/>
            <a:ext cx="4068762" cy="1152128"/>
            <a:chOff x="287338" y="4941168"/>
            <a:chExt cx="4068762" cy="1152128"/>
          </a:xfrm>
        </p:grpSpPr>
        <p:sp>
          <p:nvSpPr>
            <p:cNvPr id="15364" name="Text Box 4"/>
            <p:cNvSpPr txBox="1">
              <a:spLocks noChangeArrowheads="1"/>
            </p:cNvSpPr>
            <p:nvPr/>
          </p:nvSpPr>
          <p:spPr bwMode="auto">
            <a:xfrm>
              <a:off x="287338" y="5301208"/>
              <a:ext cx="406876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GB" altLang="de-DE" sz="2400" b="1" dirty="0">
                  <a:solidFill>
                    <a:schemeClr val="bg1"/>
                  </a:solidFill>
                  <a:latin typeface="Verdana" pitchFamily="34" charset="0"/>
                </a:rPr>
                <a:t>c) </a:t>
              </a:r>
              <a:endParaRPr lang="de-DE" altLang="de-DE" dirty="0"/>
            </a:p>
          </p:txBody>
        </p:sp>
        <p:pic>
          <p:nvPicPr>
            <p:cNvPr id="12" name="Grafik 11" descr="Ulster_banner.svg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99592" y="4941168"/>
              <a:ext cx="2213992" cy="1152128"/>
            </a:xfrm>
            <a:prstGeom prst="rect">
              <a:avLst/>
            </a:prstGeom>
          </p:spPr>
        </p:pic>
      </p:grp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A992282D-67D3-6211-9807-15A87F5E9F6E}"/>
              </a:ext>
            </a:extLst>
          </p:cNvPr>
          <p:cNvGrpSpPr/>
          <p:nvPr/>
        </p:nvGrpSpPr>
        <p:grpSpPr>
          <a:xfrm>
            <a:off x="287338" y="3483128"/>
            <a:ext cx="4068762" cy="1080000"/>
            <a:chOff x="287338" y="3483128"/>
            <a:chExt cx="4068762" cy="1080000"/>
          </a:xfrm>
        </p:grpSpPr>
        <p:sp>
          <p:nvSpPr>
            <p:cNvPr id="15363" name="Text Box 3"/>
            <p:cNvSpPr txBox="1">
              <a:spLocks noChangeArrowheads="1"/>
            </p:cNvSpPr>
            <p:nvPr/>
          </p:nvSpPr>
          <p:spPr bwMode="auto">
            <a:xfrm>
              <a:off x="287338" y="3789040"/>
              <a:ext cx="406876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  <a:buFontTx/>
                <a:buAutoNum type="alphaLcParenR"/>
              </a:pPr>
              <a:r>
                <a:rPr lang="en-GB" altLang="de-DE" sz="2400" b="1" dirty="0">
                  <a:solidFill>
                    <a:schemeClr val="bg1"/>
                  </a:solidFill>
                  <a:latin typeface="Verdana" pitchFamily="34" charset="0"/>
                </a:rPr>
                <a:t> </a:t>
              </a:r>
              <a:endParaRPr lang="de-DE" altLang="de-DE" dirty="0"/>
            </a:p>
          </p:txBody>
        </p:sp>
        <p:pic>
          <p:nvPicPr>
            <p:cNvPr id="5" name="Grafik 4">
              <a:extLst>
                <a:ext uri="{FF2B5EF4-FFF2-40B4-BE49-F238E27FC236}">
                  <a16:creationId xmlns:a16="http://schemas.microsoft.com/office/drawing/2014/main" id="{80376C1E-0650-B5E9-BA3F-A49B5A0902E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99592" y="3483128"/>
              <a:ext cx="2160000" cy="1080000"/>
            </a:xfrm>
            <a:prstGeom prst="rect">
              <a:avLst/>
            </a:prstGeom>
          </p:spPr>
        </p:pic>
      </p:grp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B95A77FC-FD92-17F8-FA4B-CED472AF3CD9}"/>
              </a:ext>
            </a:extLst>
          </p:cNvPr>
          <p:cNvGrpSpPr/>
          <p:nvPr/>
        </p:nvGrpSpPr>
        <p:grpSpPr>
          <a:xfrm>
            <a:off x="4826000" y="5013296"/>
            <a:ext cx="4068763" cy="1080000"/>
            <a:chOff x="4826000" y="5013296"/>
            <a:chExt cx="4068763" cy="1080000"/>
          </a:xfrm>
        </p:grpSpPr>
        <p:sp>
          <p:nvSpPr>
            <p:cNvPr id="15366" name="Text Box 6"/>
            <p:cNvSpPr txBox="1">
              <a:spLocks noChangeArrowheads="1"/>
            </p:cNvSpPr>
            <p:nvPr/>
          </p:nvSpPr>
          <p:spPr bwMode="auto">
            <a:xfrm>
              <a:off x="4826000" y="5301208"/>
              <a:ext cx="40687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s-ES" altLang="de-DE" sz="2400" b="1" dirty="0">
                  <a:solidFill>
                    <a:schemeClr val="bg1"/>
                  </a:solidFill>
                  <a:latin typeface="Verdana" pitchFamily="34" charset="0"/>
                </a:rPr>
                <a:t>d) </a:t>
              </a:r>
              <a:endParaRPr lang="de-DE" altLang="de-DE" dirty="0"/>
            </a:p>
          </p:txBody>
        </p:sp>
        <p:pic>
          <p:nvPicPr>
            <p:cNvPr id="7" name="Grafik 6">
              <a:extLst>
                <a:ext uri="{FF2B5EF4-FFF2-40B4-BE49-F238E27FC236}">
                  <a16:creationId xmlns:a16="http://schemas.microsoft.com/office/drawing/2014/main" id="{129390B0-80F7-ECB0-FEBC-39F9D34C996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508104" y="5013296"/>
              <a:ext cx="1620000" cy="108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06231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5859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Which of these places is </a:t>
            </a:r>
            <a:r>
              <a:rPr lang="en-US" u="sng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in the Republic of Ireland? </a:t>
            </a:r>
            <a:endParaRPr lang="de-DE" altLang="de-DE" dirty="0">
              <a:latin typeface="Verdana" pitchFamily="34" charset="0"/>
            </a:endParaRPr>
          </a:p>
        </p:txBody>
      </p:sp>
      <p:sp>
        <p:nvSpPr>
          <p:cNvPr id="6147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1 (2)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87338" y="5780088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Ring of Kerry</a:t>
            </a:r>
            <a:endParaRPr lang="de-DE" altLang="de-DE" dirty="0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824413" y="4508500"/>
            <a:ext cx="40687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Old Bushmills Distillery</a:t>
            </a:r>
            <a:endParaRPr lang="de-DE" altLang="de-DE" dirty="0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826000" y="5780088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d) Limerick</a:t>
            </a:r>
            <a:endParaRPr lang="de-DE" altLang="de-DE" dirty="0"/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87338" y="4551363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a) Cork</a:t>
            </a:r>
            <a:endParaRPr lang="de-DE" altLang="de-DE" dirty="0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3E576271-5710-AB5D-4A3E-6AB4AB129F5F}"/>
              </a:ext>
            </a:extLst>
          </p:cNvPr>
          <p:cNvGrpSpPr/>
          <p:nvPr/>
        </p:nvGrpSpPr>
        <p:grpSpPr>
          <a:xfrm>
            <a:off x="395536" y="4221088"/>
            <a:ext cx="4176464" cy="1200329"/>
            <a:chOff x="395536" y="4221088"/>
            <a:chExt cx="4176464" cy="1200329"/>
          </a:xfrm>
        </p:grpSpPr>
        <p:pic>
          <p:nvPicPr>
            <p:cNvPr id="1026" name="Picture 2" descr="undefined">
              <a:extLst>
                <a:ext uri="{FF2B5EF4-FFF2-40B4-BE49-F238E27FC236}">
                  <a16:creationId xmlns:a16="http://schemas.microsoft.com/office/drawing/2014/main" id="{F11F4A5F-70B1-F1DA-96A6-92EE4767EE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536" y="4405858"/>
              <a:ext cx="1476375" cy="8953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feld 2">
              <a:extLst>
                <a:ext uri="{FF2B5EF4-FFF2-40B4-BE49-F238E27FC236}">
                  <a16:creationId xmlns:a16="http://schemas.microsoft.com/office/drawing/2014/main" id="{E85BD18B-169F-D578-2289-E22E02619241}"/>
                </a:ext>
              </a:extLst>
            </p:cNvPr>
            <p:cNvSpPr txBox="1"/>
            <p:nvPr/>
          </p:nvSpPr>
          <p:spPr>
            <a:xfrm>
              <a:off x="1979712" y="4221088"/>
              <a:ext cx="259228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b="1" dirty="0" err="1">
                  <a:solidFill>
                    <a:schemeClr val="bg1"/>
                  </a:solidFill>
                  <a:latin typeface="Verdana" pitchFamily="34" charset="0"/>
                </a:rPr>
                <a:t>Bushmills</a:t>
              </a:r>
              <a:r>
                <a:rPr lang="de-DE" sz="2400" b="1" dirty="0">
                  <a:solidFill>
                    <a:schemeClr val="bg1"/>
                  </a:solidFill>
                  <a:latin typeface="Verdana" pitchFamily="34" charset="0"/>
                </a:rPr>
                <a:t>, Northern </a:t>
              </a:r>
              <a:r>
                <a:rPr lang="de-DE" sz="2400" b="1" dirty="0" err="1">
                  <a:solidFill>
                    <a:schemeClr val="bg1"/>
                  </a:solidFill>
                  <a:latin typeface="Verdana" pitchFamily="34" charset="0"/>
                </a:rPr>
                <a:t>Ireland</a:t>
              </a:r>
              <a:r>
                <a:rPr lang="de-DE" sz="2400" b="1" dirty="0">
                  <a:solidFill>
                    <a:schemeClr val="bg1"/>
                  </a:solidFill>
                  <a:latin typeface="Verdana" pitchFamily="34" charset="0"/>
                </a:rPr>
                <a:t> (UK)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174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17412" grpId="0"/>
      <p:bldP spid="17412" grpId="1"/>
      <p:bldP spid="17413" grpId="0"/>
      <p:bldP spid="17413" grpId="1"/>
      <p:bldP spid="17413" grpId="2"/>
      <p:bldP spid="17414" grpId="0"/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5859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kind of drink is </a:t>
            </a:r>
            <a:r>
              <a:rPr lang="en-US" dirty="0"/>
              <a:t>Ireland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famous for? </a:t>
            </a:r>
            <a:endParaRPr lang="de-DE" altLang="de-DE" dirty="0">
              <a:latin typeface="Verdana" pitchFamily="34" charset="0"/>
            </a:endParaRPr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2 (2)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87338" y="5780088"/>
            <a:ext cx="42846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</a:t>
            </a:r>
            <a:r>
              <a:rPr lang="en-GB" altLang="de-DE" sz="2400" b="1">
                <a:solidFill>
                  <a:schemeClr val="bg1"/>
                </a:solidFill>
                <a:latin typeface="Verdana" pitchFamily="34" charset="0"/>
              </a:rPr>
              <a:t>) Ale</a:t>
            </a:r>
            <a:endParaRPr lang="de-DE" altLang="de-DE" sz="24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50825" y="4508500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a) Guinness</a:t>
            </a:r>
            <a:endParaRPr lang="de-DE" altLang="de-DE" dirty="0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826000" y="5780088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d) Whisky</a:t>
            </a:r>
            <a:endParaRPr lang="de-DE" altLang="de-DE" dirty="0"/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4824413" y="4508500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Lager</a:t>
            </a:r>
            <a:endParaRPr lang="de-DE" alt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174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17412" grpId="0"/>
      <p:bldP spid="17412" grpId="1"/>
      <p:bldP spid="17413" grpId="0"/>
      <p:bldP spid="17413" grpId="1"/>
      <p:bldP spid="17413" grpId="2"/>
      <p:bldP spid="17414" grpId="0"/>
      <p:bldP spid="2" grpId="0"/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3700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is </a:t>
            </a:r>
            <a:r>
              <a:rPr lang="en-US" sz="4000" u="sng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</a:t>
            </a: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an official language in </a:t>
            </a:r>
            <a:r>
              <a:rPr lang="en-US" sz="4000" dirty="0"/>
              <a:t>Ireland</a:t>
            </a: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? </a:t>
            </a:r>
            <a:endParaRPr lang="de-DE" altLang="de-DE" sz="4000" dirty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860032" y="5780088"/>
            <a:ext cx="410458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d) English</a:t>
            </a:r>
            <a:endParaRPr lang="de-DE" altLang="de-DE" dirty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824413" y="5013325"/>
            <a:ext cx="4068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Irish</a:t>
            </a:r>
            <a:endParaRPr lang="de-DE" altLang="de-DE" dirty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87338" y="5780088"/>
            <a:ext cx="4068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c) Celtic</a:t>
            </a:r>
            <a:endParaRPr lang="de-DE" altLang="de-DE" dirty="0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1 (3)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3582CB23-A656-0562-D12E-1C0B4316C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5006975"/>
            <a:ext cx="43566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de-DE" sz="2400" b="1" dirty="0" err="1">
                <a:solidFill>
                  <a:schemeClr val="bg1"/>
                </a:solidFill>
                <a:latin typeface="Verdana" pitchFamily="34" charset="0"/>
              </a:rPr>
              <a:t>Gaeilge</a:t>
            </a:r>
            <a:r>
              <a:rPr lang="de-DE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de-DE" sz="2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de-DE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/</a:t>
            </a:r>
            <a:r>
              <a:rPr lang="de-DE" sz="2400" b="1" dirty="0">
                <a:solidFill>
                  <a:schemeClr val="bg1"/>
                </a:solidFill>
                <a:latin typeface="Verdana" pitchFamily="34" charset="0"/>
              </a:rPr>
              <a:t>ˈ</a:t>
            </a:r>
            <a:r>
              <a:rPr lang="de-DE" sz="2400" b="1" dirty="0" err="1">
                <a:solidFill>
                  <a:schemeClr val="bg1"/>
                </a:solidFill>
                <a:latin typeface="Verdana" pitchFamily="34" charset="0"/>
              </a:rPr>
              <a:t>ɡweːlʲɟə</a:t>
            </a:r>
            <a:r>
              <a:rPr lang="de-DE" sz="2400" b="1" dirty="0">
                <a:solidFill>
                  <a:schemeClr val="bg1"/>
                </a:solidFill>
                <a:latin typeface="Verdana" pitchFamily="34" charset="0"/>
              </a:rPr>
              <a:t>/)</a:t>
            </a:r>
            <a:endParaRPr lang="de-DE" altLang="de-DE" sz="2400" b="1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61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8" grpId="0"/>
      <p:bldP spid="6148" grpId="1"/>
      <p:bldP spid="6149" grpId="0"/>
      <p:bldP spid="6150" grpId="0"/>
      <p:bldP spid="6150" grpId="1"/>
      <p:bldP spid="6150" grpId="2"/>
      <p:bldP spid="2" grpId="0"/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93853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is </a:t>
            </a:r>
            <a:r>
              <a:rPr lang="en-US" sz="4000" u="sng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</a:t>
            </a: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typical </a:t>
            </a:r>
            <a:r>
              <a:rPr lang="en-US" sz="4000" dirty="0"/>
              <a:t>Irish</a:t>
            </a: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food?</a:t>
            </a:r>
            <a:endParaRPr lang="de-DE" altLang="de-DE" sz="4000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87338" y="5780088"/>
            <a:ext cx="4068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Barmbrack</a:t>
            </a:r>
            <a:endParaRPr lang="de-DE" altLang="de-DE" dirty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895850" y="5780088"/>
            <a:ext cx="4068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d) </a:t>
            </a:r>
            <a:r>
              <a:rPr lang="en-GB" altLang="de-DE" sz="2400" b="1" dirty="0" err="1">
                <a:solidFill>
                  <a:schemeClr val="bg1"/>
                </a:solidFill>
                <a:latin typeface="Verdana" pitchFamily="34" charset="0"/>
              </a:rPr>
              <a:t>Colecannon</a:t>
            </a:r>
            <a:endParaRPr lang="de-DE" altLang="de-DE" dirty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895850" y="4987925"/>
            <a:ext cx="4068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Soda Bread</a:t>
            </a:r>
            <a:endParaRPr lang="de-DE" altLang="de-DE" dirty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50825" y="4987925"/>
            <a:ext cx="4068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a) Yorkshire Pudding</a:t>
            </a:r>
            <a:endParaRPr lang="de-DE" altLang="de-DE" dirty="0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2 (3)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61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/>
      <p:bldP spid="6147" grpId="1"/>
      <p:bldP spid="6148" grpId="0"/>
      <p:bldP spid="6148" grpId="1"/>
      <p:bldP spid="6149" grpId="0"/>
      <p:bldP spid="6150" grpId="0"/>
      <p:bldP spid="6150" grpId="1"/>
      <p:bldP spid="6150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771A8-52A0-F795-E6A8-1F57C522E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CFC72A6-6873-DA28-E845-A4BE3A599DEE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93853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is </a:t>
            </a:r>
            <a:r>
              <a:rPr lang="en-US" sz="4000" u="sng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</a:t>
            </a: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typical </a:t>
            </a:r>
            <a:r>
              <a:rPr lang="en-US" sz="4000" dirty="0"/>
              <a:t>Irish</a:t>
            </a: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food?</a:t>
            </a:r>
            <a:endParaRPr lang="de-DE" altLang="de-DE" sz="4000" dirty="0"/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8DD1DE5D-5E70-3588-0266-01A5E5D9FF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5085184"/>
            <a:ext cx="406876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Barmbrack</a:t>
            </a:r>
          </a:p>
          <a:p>
            <a:pPr marL="342900" indent="-342900">
              <a:spcBef>
                <a:spcPct val="50000"/>
              </a:spcBef>
            </a:pPr>
            <a:r>
              <a:rPr lang="en-GB" altLang="de-DE" sz="2000" b="1" dirty="0">
                <a:solidFill>
                  <a:schemeClr val="bg1"/>
                </a:solidFill>
                <a:latin typeface="Verdana" pitchFamily="34" charset="0"/>
              </a:rPr>
              <a:t>a fruit cake for Halloween</a:t>
            </a:r>
            <a:endParaRPr lang="de-DE" altLang="de-DE" sz="2000" dirty="0"/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8F1C012C-8F16-607F-4CDF-566DFF052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850" y="5157192"/>
            <a:ext cx="4068763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d) </a:t>
            </a:r>
            <a:r>
              <a:rPr lang="en-GB" altLang="de-DE" sz="2400" b="1" dirty="0" err="1">
                <a:solidFill>
                  <a:schemeClr val="bg1"/>
                </a:solidFill>
                <a:latin typeface="Verdana" pitchFamily="34" charset="0"/>
              </a:rPr>
              <a:t>Colecannon</a:t>
            </a:r>
            <a:endParaRPr lang="en-GB" altLang="de-DE" sz="2400" b="1" dirty="0">
              <a:solidFill>
                <a:schemeClr val="bg1"/>
              </a:solidFill>
              <a:latin typeface="Verdana" pitchFamily="34" charset="0"/>
            </a:endParaRPr>
          </a:p>
          <a:p>
            <a:pPr>
              <a:spcBef>
                <a:spcPct val="50000"/>
              </a:spcBef>
            </a:pPr>
            <a:r>
              <a:rPr lang="en-GB" altLang="de-DE" sz="2000" b="1" dirty="0">
                <a:solidFill>
                  <a:schemeClr val="bg1"/>
                </a:solidFill>
                <a:latin typeface="Verdana" pitchFamily="34" charset="0"/>
              </a:rPr>
              <a:t>mashed potatoes with cabbage</a:t>
            </a:r>
            <a:endParaRPr lang="de-DE" altLang="de-DE" sz="20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6149" name="Text Box 5">
            <a:extLst>
              <a:ext uri="{FF2B5EF4-FFF2-40B4-BE49-F238E27FC236}">
                <a16:creationId xmlns:a16="http://schemas.microsoft.com/office/drawing/2014/main" id="{C8F5B41D-BC80-AF66-0B1D-25C27F49C8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850" y="3573016"/>
            <a:ext cx="4068763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Soda Bread</a:t>
            </a:r>
          </a:p>
          <a:p>
            <a:pPr>
              <a:spcBef>
                <a:spcPct val="50000"/>
              </a:spcBef>
            </a:pPr>
            <a:r>
              <a:rPr lang="en-GB" altLang="de-DE" sz="2000" b="1" dirty="0">
                <a:solidFill>
                  <a:schemeClr val="bg1"/>
                </a:solidFill>
                <a:latin typeface="Verdana" pitchFamily="34" charset="0"/>
              </a:rPr>
              <a:t>using natron bicarbonate instead of yeast</a:t>
            </a:r>
            <a:endParaRPr lang="de-DE" altLang="de-DE" sz="20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6150" name="Text Box 6">
            <a:extLst>
              <a:ext uri="{FF2B5EF4-FFF2-40B4-BE49-F238E27FC236}">
                <a16:creationId xmlns:a16="http://schemas.microsoft.com/office/drawing/2014/main" id="{40F52D88-D01E-74A9-1D81-71CE4022E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3501008"/>
            <a:ext cx="4068763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a) Yorkshire Pudding</a:t>
            </a:r>
          </a:p>
          <a:p>
            <a:pPr>
              <a:spcBef>
                <a:spcPct val="50000"/>
              </a:spcBef>
            </a:pPr>
            <a:r>
              <a:rPr lang="es-ES" altLang="de-DE" sz="2000" b="1" dirty="0">
                <a:solidFill>
                  <a:schemeClr val="bg1"/>
                </a:solidFill>
                <a:latin typeface="Verdana" pitchFamily="34" charset="0"/>
              </a:rPr>
              <a:t>English </a:t>
            </a:r>
            <a:r>
              <a:rPr lang="es-ES" altLang="de-DE" sz="2000" b="1" dirty="0" err="1">
                <a:solidFill>
                  <a:schemeClr val="bg1"/>
                </a:solidFill>
                <a:latin typeface="Verdana" pitchFamily="34" charset="0"/>
              </a:rPr>
              <a:t>side</a:t>
            </a:r>
            <a:r>
              <a:rPr lang="es-ES" altLang="de-DE" sz="20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000" b="1" dirty="0" err="1">
                <a:solidFill>
                  <a:schemeClr val="bg1"/>
                </a:solidFill>
                <a:latin typeface="Verdana" pitchFamily="34" charset="0"/>
              </a:rPr>
              <a:t>dish</a:t>
            </a:r>
            <a:r>
              <a:rPr lang="es-ES" altLang="de-DE" sz="20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000" b="1" dirty="0" err="1">
                <a:solidFill>
                  <a:schemeClr val="bg1"/>
                </a:solidFill>
                <a:latin typeface="Verdana" pitchFamily="34" charset="0"/>
              </a:rPr>
              <a:t>made</a:t>
            </a:r>
            <a:r>
              <a:rPr lang="es-ES" altLang="de-DE" sz="20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000" b="1" dirty="0" err="1">
                <a:solidFill>
                  <a:schemeClr val="bg1"/>
                </a:solidFill>
                <a:latin typeface="Verdana" pitchFamily="34" charset="0"/>
              </a:rPr>
              <a:t>of</a:t>
            </a:r>
            <a:r>
              <a:rPr lang="es-ES" altLang="de-DE" sz="20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000" b="1" dirty="0" err="1">
                <a:solidFill>
                  <a:schemeClr val="bg1"/>
                </a:solidFill>
                <a:latin typeface="Verdana" pitchFamily="34" charset="0"/>
              </a:rPr>
              <a:t>flour</a:t>
            </a:r>
            <a:r>
              <a:rPr lang="es-ES" altLang="de-DE" sz="2000" b="1" dirty="0">
                <a:solidFill>
                  <a:schemeClr val="bg1"/>
                </a:solidFill>
                <a:latin typeface="Verdana" pitchFamily="34" charset="0"/>
              </a:rPr>
              <a:t>, </a:t>
            </a:r>
            <a:r>
              <a:rPr lang="es-ES" altLang="de-DE" sz="2000" b="1" dirty="0" err="1">
                <a:solidFill>
                  <a:schemeClr val="bg1"/>
                </a:solidFill>
                <a:latin typeface="Verdana" pitchFamily="34" charset="0"/>
              </a:rPr>
              <a:t>milk</a:t>
            </a:r>
            <a:r>
              <a:rPr lang="es-ES" altLang="de-DE" sz="2000" b="1" dirty="0">
                <a:solidFill>
                  <a:schemeClr val="bg1"/>
                </a:solidFill>
                <a:latin typeface="Verdana" pitchFamily="34" charset="0"/>
              </a:rPr>
              <a:t> and </a:t>
            </a:r>
            <a:r>
              <a:rPr lang="es-ES" altLang="de-DE" sz="2000" b="1" dirty="0" err="1">
                <a:solidFill>
                  <a:schemeClr val="bg1"/>
                </a:solidFill>
                <a:latin typeface="Verdana" pitchFamily="34" charset="0"/>
              </a:rPr>
              <a:t>eggs</a:t>
            </a:r>
            <a:endParaRPr lang="de-DE" altLang="de-DE" sz="20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0247" name="Text Box 7">
            <a:extLst>
              <a:ext uri="{FF2B5EF4-FFF2-40B4-BE49-F238E27FC236}">
                <a16:creationId xmlns:a16="http://schemas.microsoft.com/office/drawing/2014/main" id="{A6B53103-1844-2758-121A-A34EA4428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2 (3)</a:t>
            </a:r>
          </a:p>
        </p:txBody>
      </p:sp>
    </p:spTree>
    <p:extLst>
      <p:ext uri="{BB962C8B-B14F-4D97-AF65-F5344CB8AC3E}">
        <p14:creationId xmlns:p14="http://schemas.microsoft.com/office/powerpoint/2010/main" val="68714680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564</Words>
  <Application>Microsoft Office PowerPoint</Application>
  <PresentationFormat>Bildschirmpräsentation (4:3)</PresentationFormat>
  <Paragraphs>86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9" baseType="lpstr">
      <vt:lpstr>Arial</vt:lpstr>
      <vt:lpstr>Calibri</vt:lpstr>
      <vt:lpstr>Verdana</vt:lpstr>
      <vt:lpstr>Standarddesign</vt:lpstr>
      <vt:lpstr>Quiz – About the Republic of Ireland </vt:lpstr>
      <vt:lpstr>Quiz - “The Hot Chair” (Instructions)  Two teams compete (Team 1, Team 2) There are 6 questions for each team The team that can answer most of the questions correctly is the winner Each question has to be answered by one team member/candidate alone  The candidate must not consult the other members of his team Each team has two 50/50 jokers that can be used by the candidates Moreover, each team has one “Vetos* that can be used  if team members believe that the answer of their candidate is wrong In case of a “Veto” the team can correct the answer of their candidate  and replace it by a second - then valid - answer   *Veto – (lat.) „ich verbiete / I forbid“ (Einspruch)  </vt:lpstr>
      <vt:lpstr>What is the capital of the Republic of Ireland? </vt:lpstr>
      <vt:lpstr>What is the Irish flag? </vt:lpstr>
      <vt:lpstr>Which of these places is not in the Republic of Ireland? </vt:lpstr>
      <vt:lpstr>What kind of drink is Ireland  famous for? </vt:lpstr>
      <vt:lpstr>What is not an official language in Ireland? </vt:lpstr>
      <vt:lpstr>What is not typical Irish food?</vt:lpstr>
      <vt:lpstr>What is not typical Irish food?</vt:lpstr>
      <vt:lpstr>Who is Ireland’s Patron Saint? </vt:lpstr>
      <vt:lpstr>What is the official Irish national anthem? </vt:lpstr>
      <vt:lpstr>What is the typical Irish headpiece called? </vt:lpstr>
      <vt:lpstr>Which musical instrument is not typical for Ireland? </vt:lpstr>
      <vt:lpstr>PowerPoint-Präsentation</vt:lpstr>
      <vt:lpstr>What is Ireland’s  head of government called?</vt:lpstr>
    </vt:vector>
  </TitlesOfParts>
  <Company>Maximilian Verlag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Jürgen Hensel</dc:creator>
  <cp:lastModifiedBy>Jürgen Hensel</cp:lastModifiedBy>
  <cp:revision>175</cp:revision>
  <dcterms:created xsi:type="dcterms:W3CDTF">2011-03-24T10:15:25Z</dcterms:created>
  <dcterms:modified xsi:type="dcterms:W3CDTF">2026-05-07T06:56:36Z</dcterms:modified>
</cp:coreProperties>
</file>