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sldIdLst>
    <p:sldId id="256" r:id="rId3"/>
    <p:sldId id="286" r:id="rId4"/>
    <p:sldId id="289" r:id="rId5"/>
    <p:sldId id="294" r:id="rId6"/>
    <p:sldId id="295" r:id="rId7"/>
    <p:sldId id="296" r:id="rId8"/>
    <p:sldId id="291" r:id="rId9"/>
    <p:sldId id="271" r:id="rId10"/>
    <p:sldId id="297" r:id="rId11"/>
    <p:sldId id="298" r:id="rId12"/>
    <p:sldId id="299" r:id="rId13"/>
    <p:sldId id="292" r:id="rId14"/>
    <p:sldId id="259" r:id="rId15"/>
    <p:sldId id="300" r:id="rId16"/>
    <p:sldId id="301" r:id="rId17"/>
    <p:sldId id="302" r:id="rId18"/>
    <p:sldId id="263" r:id="rId19"/>
    <p:sldId id="304" r:id="rId20"/>
    <p:sldId id="305" r:id="rId21"/>
    <p:sldId id="303" r:id="rId22"/>
    <p:sldId id="262" r:id="rId23"/>
    <p:sldId id="306" r:id="rId24"/>
    <p:sldId id="307" r:id="rId25"/>
    <p:sldId id="308" r:id="rId26"/>
    <p:sldId id="265" r:id="rId27"/>
    <p:sldId id="310" r:id="rId28"/>
    <p:sldId id="311" r:id="rId29"/>
    <p:sldId id="309" r:id="rId30"/>
    <p:sldId id="266" r:id="rId31"/>
    <p:sldId id="312" r:id="rId32"/>
    <p:sldId id="313" r:id="rId33"/>
    <p:sldId id="314" r:id="rId34"/>
    <p:sldId id="268" r:id="rId35"/>
    <p:sldId id="315" r:id="rId36"/>
    <p:sldId id="316" r:id="rId37"/>
    <p:sldId id="317" r:id="rId38"/>
    <p:sldId id="269" r:id="rId39"/>
    <p:sldId id="318" r:id="rId40"/>
    <p:sldId id="319" r:id="rId41"/>
    <p:sldId id="320" r:id="rId42"/>
    <p:sldId id="293" r:id="rId43"/>
    <p:sldId id="284" r:id="rId44"/>
    <p:sldId id="321" r:id="rId45"/>
    <p:sldId id="322" r:id="rId46"/>
    <p:sldId id="323" r:id="rId47"/>
    <p:sldId id="290" r:id="rId48"/>
    <p:sldId id="287" r:id="rId49"/>
    <p:sldId id="324" r:id="rId50"/>
    <p:sldId id="325" r:id="rId51"/>
    <p:sldId id="326" r:id="rId52"/>
    <p:sldId id="288" r:id="rId53"/>
    <p:sldId id="327" r:id="rId54"/>
    <p:sldId id="328" r:id="rId55"/>
    <p:sldId id="329" r:id="rId56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249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B05A7CC-5F3E-99EB-DF84-0F5F55DF63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4F42E8-1B60-0E19-D0DB-14B2627869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F68D76-766D-4EC1-AE81-8B8E06201D9E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796CB121-9BC8-7EC2-A9C2-83CA1D5DA1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8D0944E2-1EA1-613F-B083-FC181A341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F1B502-2E68-1348-6E07-546EDFAC30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F2237D-8E7C-062F-6BF3-F8C92F45D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E332967-A43C-4332-A2DF-0CCC3758B3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01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5241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275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464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47AC49-3C31-8F88-0BDA-1C80CAD6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828AD-0E50-4CC1-9ED3-BF8E289FF633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668E3B-231E-4428-EFC7-5C4C1DFF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E9451B-BE32-BF71-6B78-E8740597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0756-E5D7-4780-AFEC-E010B7AD42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1855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4334B9-DE02-74C1-3549-6F0AD97D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F0B3-5BF6-4537-9EEC-E0B18B1725DE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D4648D-7F69-42A9-524F-9EB1A1F1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0C6BA2-8A77-E9F8-97DA-BEF2E7F3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76AE-8EBA-43F7-9FD1-9D9BA76C66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7314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7AF513-1F57-7053-DC60-9B45C4A6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3E79C-510C-4F1C-B458-49E107E414BD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BC044-BC88-D00E-AF5D-D05DB5C2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71F5AD-C053-AB79-90BA-5CB23BC4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F1D1-2B4E-4275-9374-89F520074B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003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F54CF41-2682-F55B-12A8-7433DA40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286AA-0AAE-4844-9277-7CF9885AD092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112F4D3-5904-7288-55B5-76DDC419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7335DB3-305B-FD68-EEF3-5EB6159F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7FAA-AAA2-4F3B-B8F1-DB2F3A8ED6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2433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B5C34CC-8752-2439-1CFF-C11A2DA4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3D2D-9B44-405C-9839-19A66AD13595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950B6C5-5260-0CDB-0A17-B5D82321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667BEA6-3F69-0295-B553-83F61535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3A94-A544-44AD-94D5-90865BC4BC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16952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4AC057A-EDA7-FCAE-064D-7349CF11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F064-2DA8-4C00-AFD7-C0A2505227BC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0DDA937-6EF5-8E06-9D1F-EBBF8818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8636503-02A8-DA68-F0D9-FA16775C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B61C-2B4A-46E8-93DC-AEB93E4440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795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4E105A6-0D67-D347-07B4-5895B269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6C21-B740-4455-9D4B-371552B85AF9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00DBC507-6828-AF1E-6512-7F2C28A1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2DD1A3F8-E33C-4036-727A-8001AE7A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1464-363F-4F18-9D7D-551C2B41AB6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57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21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782741C-F10B-22F4-E2CD-95A8E1E0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218E0-9617-4F3F-A53B-AB5947573530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36F0A13-FD7F-8B03-39F5-1D0D0BFC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379DAB0-FC39-38E6-EE9B-C7E2A415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82D2-D55F-4040-B25B-8D9146E4907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0555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3AAE469-68FF-1623-AE47-97A1EEE64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CAF3-A312-4889-8CB2-3591D0354E94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8CDD8F5-6EFF-B80A-FB45-9BBA7D488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A235ED1-6918-9556-D3B8-7DBDE984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886E-7AC6-4728-9FD8-19CA5BE04EE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797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83A98-0ED3-B2D4-16B5-04CF91D17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9DDE-ABEB-4238-B2FD-35923D67ECB1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02D2B-E2D4-C3F9-A235-215C5CEF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68A33A-28D3-675C-CF22-6453CD90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CEF9E-FD48-41EB-A7EE-8201B37C10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1668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C3A2E0-70A8-ED65-8C3B-3CB978CF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03EC7-61C2-4F0E-8721-1FE4A9538520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CD0E28-4E3E-1E3E-1602-0A6420E15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70317-5CA5-33C3-CE49-C6AFCBE7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FA57-2F16-475A-B5C0-54D4A83322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853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E425F51-7E42-EA78-0D0E-973EBCE1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94C6-1F1E-4900-BD93-CB87198350A2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51AFCB4-F294-03C7-1280-F27E95DF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50B3E88-B382-8C03-A788-6264E554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E3ED-4D1C-4F4F-B5A5-D147A656BB7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3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381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451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2216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2297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51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987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074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E508EEE1-B980-2B21-9AA7-5B6C04DC1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+mn-cs"/>
            </a:endParaRPr>
          </a:p>
        </p:txBody>
      </p:sp>
      <p:sp>
        <p:nvSpPr>
          <p:cNvPr id="1028" name="Text Box 8">
            <a:extLst>
              <a:ext uri="{FF2B5EF4-FFF2-40B4-BE49-F238E27FC236}">
                <a16:creationId xmlns:a16="http://schemas.microsoft.com/office/drawing/2014/main" id="{C827E41E-0722-02A7-62EC-B8EB507CB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938"/>
            <a:ext cx="9144000" cy="915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b="1" dirty="0">
                <a:cs typeface="+mn-cs"/>
              </a:rPr>
              <a:t>1. Halbjahr 2026</a:t>
            </a:r>
            <a:endParaRPr lang="de-DE" b="1" i="1" dirty="0">
              <a:cs typeface="+mn-cs"/>
            </a:endParaRPr>
          </a:p>
          <a:p>
            <a:pPr algn="ctr" eaLnBrk="1" hangingPunct="1">
              <a:defRPr/>
            </a:pPr>
            <a:r>
              <a:rPr lang="de-DE" b="1" i="1" dirty="0">
                <a:cs typeface="+mn-cs"/>
              </a:rPr>
              <a:t>Englisch am Abend (A1-4)</a:t>
            </a:r>
            <a:endParaRPr lang="de-DE" b="1" dirty="0">
              <a:cs typeface="+mn-cs"/>
            </a:endParaRPr>
          </a:p>
          <a:p>
            <a:pPr algn="ctr" eaLnBrk="1" hangingPunct="1">
              <a:defRPr/>
            </a:pPr>
            <a:r>
              <a:rPr lang="de-DE" b="1" dirty="0"/>
              <a:t>261-40604C</a:t>
            </a:r>
            <a:r>
              <a:rPr lang="de-DE" b="1" dirty="0">
                <a:cs typeface="+mn-cs"/>
              </a:rPr>
              <a:t>, Do, 18.30 – 20.00 Uhr</a:t>
            </a: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74D1F98B-FA78-F278-932F-AB1162010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9" name="Grafik 2">
            <a:extLst>
              <a:ext uri="{FF2B5EF4-FFF2-40B4-BE49-F238E27FC236}">
                <a16:creationId xmlns:a16="http://schemas.microsoft.com/office/drawing/2014/main" id="{50C8C70B-F7AE-BC92-5B90-0F341C8639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188913"/>
            <a:ext cx="2120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9D398B04-96DA-0B05-ABD5-2FC62ED1BE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BAD104F4-31DA-47DE-9B97-63735D939A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B98A00-6495-2F35-480A-6047BDC25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718E1A-F008-4271-A814-40462F3D066B}" type="datetimeFigureOut">
              <a:rPr lang="de-DE"/>
              <a:pPr>
                <a:defRPr/>
              </a:pPr>
              <a:t>17.04.2026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02D1CB-6D85-A961-D498-DBCDFE7E3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F85A47-670A-1419-A105-4065DB881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32E579-39AC-4033-ADAA-EA39980A5C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8A5E5CC-E40D-BAE2-4C56-EEAF2632884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3170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6600">
                <a:latin typeface="Verdana" panose="020B0604030504040204" pitchFamily="34" charset="0"/>
              </a:rPr>
              <a:t>Quiz – </a:t>
            </a:r>
            <a:br>
              <a:rPr lang="en-GB" altLang="de-DE" sz="6600">
                <a:latin typeface="Verdana" panose="020B0604030504040204" pitchFamily="34" charset="0"/>
              </a:rPr>
            </a:br>
            <a:r>
              <a:rPr lang="en-GB" altLang="de-DE" sz="6600">
                <a:latin typeface="Verdana" panose="020B0604030504040204" pitchFamily="34" charset="0"/>
              </a:rPr>
              <a:t>What do you know about Australia?</a:t>
            </a:r>
            <a:r>
              <a:rPr lang="de-DE" altLang="de-DE" sz="4000"/>
              <a:t> </a:t>
            </a:r>
          </a:p>
        </p:txBody>
      </p:sp>
      <p:sp>
        <p:nvSpPr>
          <p:cNvPr id="4099" name="Text Box 8">
            <a:extLst>
              <a:ext uri="{FF2B5EF4-FFF2-40B4-BE49-F238E27FC236}">
                <a16:creationId xmlns:a16="http://schemas.microsoft.com/office/drawing/2014/main" id="{F9779521-D435-5B4A-0433-07AFA1E62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Unit 7, 16 April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5CB11C9-1E70-BEDC-21AB-1EC866AC259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is the official Australian currency?</a:t>
            </a:r>
            <a:r>
              <a:rPr lang="de-DE" altLang="de-DE" sz="4000"/>
              <a:t> </a:t>
            </a:r>
          </a:p>
        </p:txBody>
      </p:sp>
      <p:sp>
        <p:nvSpPr>
          <p:cNvPr id="13315" name="Text Box 4">
            <a:extLst>
              <a:ext uri="{FF2B5EF4-FFF2-40B4-BE49-F238E27FC236}">
                <a16:creationId xmlns:a16="http://schemas.microsoft.com/office/drawing/2014/main" id="{1D74CEC3-A0A0-2A7C-D221-1F87DF31E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40350"/>
            <a:ext cx="3671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Australian Pound</a:t>
            </a:r>
            <a:endParaRPr lang="de-DE" altLang="de-DE"/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EADF6DF1-1DA7-4BAD-6752-957CBD0D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414972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Australian Dollar</a:t>
            </a:r>
            <a:endParaRPr lang="de-DE" altLang="de-DE"/>
          </a:p>
        </p:txBody>
      </p:sp>
      <p:sp>
        <p:nvSpPr>
          <p:cNvPr id="13317" name="Text Box 7">
            <a:extLst>
              <a:ext uri="{FF2B5EF4-FFF2-40B4-BE49-F238E27FC236}">
                <a16:creationId xmlns:a16="http://schemas.microsoft.com/office/drawing/2014/main" id="{86A66E82-5536-4C61-6B71-CC60E676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(1)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0293664-82FC-C4FA-5FB2-8F62A8880F4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is the official Australian currency?</a:t>
            </a:r>
            <a:r>
              <a:rPr lang="de-DE" altLang="de-DE" sz="4000"/>
              <a:t> 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7B51CBB9-435A-4881-B77A-5B0B349A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414972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Australian Dollar</a:t>
            </a:r>
            <a:endParaRPr lang="de-DE" altLang="de-DE"/>
          </a:p>
        </p:txBody>
      </p:sp>
      <p:sp>
        <p:nvSpPr>
          <p:cNvPr id="14340" name="Text Box 7">
            <a:extLst>
              <a:ext uri="{FF2B5EF4-FFF2-40B4-BE49-F238E27FC236}">
                <a16:creationId xmlns:a16="http://schemas.microsoft.com/office/drawing/2014/main" id="{0F59DF6E-DFC1-73EF-659A-7F9E2CE23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(1)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83CF0E0-AA22-AF3C-ECA0-CB7181D1DCF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650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3600">
                <a:latin typeface="Verdana" panose="020B0604030504040204" pitchFamily="34" charset="0"/>
              </a:rPr>
              <a:t>This is the official Australian currency.</a:t>
            </a:r>
            <a:r>
              <a:rPr lang="de-DE" altLang="de-DE" sz="3600"/>
              <a:t> </a:t>
            </a:r>
          </a:p>
        </p:txBody>
      </p:sp>
      <p:sp>
        <p:nvSpPr>
          <p:cNvPr id="15363" name="Text Box 7">
            <a:extLst>
              <a:ext uri="{FF2B5EF4-FFF2-40B4-BE49-F238E27FC236}">
                <a16:creationId xmlns:a16="http://schemas.microsoft.com/office/drawing/2014/main" id="{88DD5C70-7B8B-FB3F-2F02-E8C61E3EC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(1)</a:t>
            </a:r>
          </a:p>
        </p:txBody>
      </p:sp>
      <p:pic>
        <p:nvPicPr>
          <p:cNvPr id="15364" name="Grafik 7" descr="australian-dollar.jpg">
            <a:extLst>
              <a:ext uri="{FF2B5EF4-FFF2-40B4-BE49-F238E27FC236}">
                <a16:creationId xmlns:a16="http://schemas.microsoft.com/office/drawing/2014/main" id="{6057A3EA-959D-2D46-967E-46A5C25A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22575"/>
            <a:ext cx="5745163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FAF36AD-332E-864F-B6C1-C7A64F4E7A3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844675"/>
            <a:ext cx="9144000" cy="129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/>
              <a:t>Which of these countries is larger than Australia?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E7976C4F-A7E4-3789-8351-5AF891FDA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149725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Argentina</a:t>
            </a:r>
            <a:endParaRPr lang="de-DE" altLang="de-DE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5A09C099-1C75-2505-A566-8256D6E39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0067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Brazil</a:t>
            </a:r>
            <a:endParaRPr lang="de-DE" altLang="de-DE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347E3287-4E7D-F816-DB94-B972B5A4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156075"/>
            <a:ext cx="4716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India</a:t>
            </a:r>
            <a:endParaRPr lang="de-DE" altLang="de-DE"/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CB04D6C7-B87A-C571-C1C5-2B505417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400675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Indonesia</a:t>
            </a:r>
            <a:endParaRPr lang="de-DE" altLang="de-DE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BD83AB9C-FC7B-BDC8-99B1-8544B8994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EA96E8B-9109-356B-E7E7-96664C20FF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844675"/>
            <a:ext cx="9144000" cy="129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/>
              <a:t>Which of these countries is larger than Australia?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F17CB432-56B6-2BEA-42C4-D8E3CC5E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0067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Brazil</a:t>
            </a:r>
            <a:endParaRPr lang="de-DE" altLang="de-DE"/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9E0F3FFF-4CC7-50E5-A89D-DAF773437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156075"/>
            <a:ext cx="4716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India</a:t>
            </a:r>
            <a:endParaRPr lang="de-DE" altLang="de-DE"/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3837CD55-3EB3-BB2B-8A91-85CE4AB00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400675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Indonesia</a:t>
            </a:r>
            <a:endParaRPr lang="de-DE" altLang="de-DE"/>
          </a:p>
        </p:txBody>
      </p:sp>
      <p:sp>
        <p:nvSpPr>
          <p:cNvPr id="17414" name="Text Box 7">
            <a:extLst>
              <a:ext uri="{FF2B5EF4-FFF2-40B4-BE49-F238E27FC236}">
                <a16:creationId xmlns:a16="http://schemas.microsoft.com/office/drawing/2014/main" id="{FD1D4325-92CC-1B92-AFB3-ECB297C8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FC7AAAA-1153-4CF5-CAEC-171B6CB79D5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844675"/>
            <a:ext cx="9144000" cy="129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/>
              <a:t>Which of these countries is larger than Australia?</a:t>
            </a:r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EBC2EFA2-881A-AA07-12C9-BC7B3617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0067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Brazil</a:t>
            </a:r>
            <a:endParaRPr lang="de-DE" altLang="de-DE"/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2E1404AA-B0A1-C59F-7592-600CB2CB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156075"/>
            <a:ext cx="4716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India</a:t>
            </a:r>
            <a:endParaRPr lang="de-DE" altLang="de-DE"/>
          </a:p>
        </p:txBody>
      </p:sp>
      <p:sp>
        <p:nvSpPr>
          <p:cNvPr id="18437" name="Text Box 7">
            <a:extLst>
              <a:ext uri="{FF2B5EF4-FFF2-40B4-BE49-F238E27FC236}">
                <a16:creationId xmlns:a16="http://schemas.microsoft.com/office/drawing/2014/main" id="{3EC1B10C-FDA5-A971-98E8-C6C662F7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4F18420-0CC1-8005-CD36-B85E5E09CF87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844675"/>
            <a:ext cx="9144000" cy="129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/>
              <a:t>Which of these countries is larger than Australia?</a:t>
            </a:r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FD371E36-6BAE-FB41-EF16-5641CD0B8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0067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Brazil</a:t>
            </a:r>
            <a:endParaRPr lang="de-DE" altLang="de-DE"/>
          </a:p>
        </p:txBody>
      </p:sp>
      <p:sp>
        <p:nvSpPr>
          <p:cNvPr id="19460" name="Text Box 7">
            <a:extLst>
              <a:ext uri="{FF2B5EF4-FFF2-40B4-BE49-F238E27FC236}">
                <a16:creationId xmlns:a16="http://schemas.microsoft.com/office/drawing/2014/main" id="{DE8B655D-15D9-9D3A-0988-7622A1D42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(2)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D295738-DD57-1BF3-250E-523FED1C4A0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916113"/>
            <a:ext cx="9144000" cy="1368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What rank does Australia have among the largest countries ?</a:t>
            </a:r>
            <a:endParaRPr lang="de-DE" altLang="de-DE" sz="4000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8D744C80-FEEC-6ECD-0C66-662B5D41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19563"/>
            <a:ext cx="4105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3</a:t>
            </a:r>
            <a:r>
              <a:rPr lang="en-GB" altLang="de-DE" sz="2400" b="1" baseline="30000">
                <a:solidFill>
                  <a:schemeClr val="bg1"/>
                </a:solidFill>
                <a:latin typeface="Verdana" panose="020B0604030504040204" pitchFamily="34" charset="0"/>
              </a:rPr>
              <a:t>rd</a:t>
            </a: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largest</a:t>
            </a:r>
            <a:endParaRPr lang="de-DE" altLang="de-DE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33A27363-ACD9-37EE-378E-F7A6F410C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983163"/>
            <a:ext cx="3960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8</a:t>
            </a:r>
            <a:r>
              <a:rPr lang="en-GB" altLang="de-DE" sz="2400" b="1" baseline="30000">
                <a:solidFill>
                  <a:schemeClr val="bg1"/>
                </a:solidFill>
                <a:latin typeface="Verdana" panose="020B0604030504040204" pitchFamily="34" charset="0"/>
              </a:rPr>
              <a:t>th</a:t>
            </a: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largest</a:t>
            </a:r>
            <a:endParaRPr lang="de-DE" altLang="de-DE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84D044C2-1713-9E99-C34D-94FB1424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62425"/>
            <a:ext cx="4033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6</a:t>
            </a:r>
            <a:r>
              <a:rPr lang="en-GB" altLang="de-DE" sz="2400" b="1" baseline="30000">
                <a:solidFill>
                  <a:schemeClr val="bg1"/>
                </a:solidFill>
                <a:latin typeface="Verdana" panose="020B0604030504040204" pitchFamily="34" charset="0"/>
              </a:rPr>
              <a:t>th</a:t>
            </a: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largest</a:t>
            </a:r>
            <a:endParaRPr lang="de-DE" altLang="de-DE"/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D28161CF-63F7-2DB0-8673-1CEC46020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983163"/>
            <a:ext cx="3960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10</a:t>
            </a:r>
            <a:r>
              <a:rPr lang="es-ES" altLang="de-DE" sz="2400" b="1" baseline="30000">
                <a:solidFill>
                  <a:schemeClr val="bg1"/>
                </a:solidFill>
                <a:latin typeface="Verdana" panose="020B0604030504040204" pitchFamily="34" charset="0"/>
              </a:rPr>
              <a:t>th</a:t>
            </a: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largest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458E33F4-2D36-E50E-8541-5A22507A3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E2FFE96-EA3E-A906-DA95-ACB492C99A2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916113"/>
            <a:ext cx="9144000" cy="1368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What rank does Australia have among the largest countries ?</a:t>
            </a:r>
            <a:endParaRPr lang="de-DE" altLang="de-DE" sz="400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4101E892-11D4-3616-22C8-88ADB270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19563"/>
            <a:ext cx="4105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3</a:t>
            </a:r>
            <a:r>
              <a:rPr lang="en-GB" altLang="de-DE" sz="2400" b="1" baseline="30000">
                <a:solidFill>
                  <a:schemeClr val="bg1"/>
                </a:solidFill>
                <a:latin typeface="Verdana" panose="020B0604030504040204" pitchFamily="34" charset="0"/>
              </a:rPr>
              <a:t>rd</a:t>
            </a: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largest</a:t>
            </a:r>
            <a:endParaRPr lang="de-DE" altLang="de-DE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8E0B6EFC-C8F8-A385-55AA-4F1D7A880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983163"/>
            <a:ext cx="3960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8</a:t>
            </a:r>
            <a:r>
              <a:rPr lang="en-GB" altLang="de-DE" sz="2400" b="1" baseline="30000">
                <a:solidFill>
                  <a:schemeClr val="bg1"/>
                </a:solidFill>
                <a:latin typeface="Verdana" panose="020B0604030504040204" pitchFamily="34" charset="0"/>
              </a:rPr>
              <a:t>th</a:t>
            </a: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largest</a:t>
            </a:r>
            <a:endParaRPr lang="de-DE" altLang="de-DE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AF0B009E-61EA-3896-1590-8BBD6B69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62425"/>
            <a:ext cx="4033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6</a:t>
            </a:r>
            <a:r>
              <a:rPr lang="en-GB" altLang="de-DE" sz="2400" b="1" baseline="30000">
                <a:solidFill>
                  <a:schemeClr val="bg1"/>
                </a:solidFill>
                <a:latin typeface="Verdana" panose="020B0604030504040204" pitchFamily="34" charset="0"/>
              </a:rPr>
              <a:t>th</a:t>
            </a: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largest</a:t>
            </a:r>
            <a:endParaRPr lang="de-DE" altLang="de-DE"/>
          </a:p>
        </p:txBody>
      </p:sp>
      <p:sp>
        <p:nvSpPr>
          <p:cNvPr id="21510" name="Text Box 7">
            <a:extLst>
              <a:ext uri="{FF2B5EF4-FFF2-40B4-BE49-F238E27FC236}">
                <a16:creationId xmlns:a16="http://schemas.microsoft.com/office/drawing/2014/main" id="{9580588B-FE25-5341-C229-70CBA4A09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(2)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DFA84F8-9946-1EF5-46D0-CF99D46A47E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916113"/>
            <a:ext cx="9144000" cy="1368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What rank does Australia have among the largest countries ?</a:t>
            </a:r>
            <a:endParaRPr lang="de-DE" altLang="de-DE" sz="4000"/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5C93085D-769B-921F-4B71-FE945A10F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19563"/>
            <a:ext cx="4105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3</a:t>
            </a:r>
            <a:r>
              <a:rPr lang="en-GB" altLang="de-DE" sz="2400" b="1" baseline="30000">
                <a:solidFill>
                  <a:schemeClr val="bg1"/>
                </a:solidFill>
                <a:latin typeface="Verdana" panose="020B0604030504040204" pitchFamily="34" charset="0"/>
              </a:rPr>
              <a:t>rd</a:t>
            </a: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largest</a:t>
            </a:r>
            <a:endParaRPr lang="de-DE" altLang="de-DE"/>
          </a:p>
        </p:txBody>
      </p:sp>
      <p:sp>
        <p:nvSpPr>
          <p:cNvPr id="22532" name="Text Box 5">
            <a:extLst>
              <a:ext uri="{FF2B5EF4-FFF2-40B4-BE49-F238E27FC236}">
                <a16:creationId xmlns:a16="http://schemas.microsoft.com/office/drawing/2014/main" id="{1841CD76-A93A-E7AA-3A1F-403CED91B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62425"/>
            <a:ext cx="4033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6</a:t>
            </a:r>
            <a:r>
              <a:rPr lang="en-GB" altLang="de-DE" sz="2400" b="1" baseline="30000">
                <a:solidFill>
                  <a:schemeClr val="bg1"/>
                </a:solidFill>
                <a:latin typeface="Verdana" panose="020B0604030504040204" pitchFamily="34" charset="0"/>
              </a:rPr>
              <a:t>th</a:t>
            </a: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largest</a:t>
            </a:r>
            <a:endParaRPr lang="de-DE" altLang="de-DE"/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E37BFCCA-81A6-F648-633A-D679F516E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>
            <a:extLst>
              <a:ext uri="{FF2B5EF4-FFF2-40B4-BE49-F238E27FC236}">
                <a16:creationId xmlns:a16="http://schemas.microsoft.com/office/drawing/2014/main" id="{8369B3AF-1094-8C1A-52FB-058C9B248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20764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Grafik 3">
            <a:extLst>
              <a:ext uri="{FF2B5EF4-FFF2-40B4-BE49-F238E27FC236}">
                <a16:creationId xmlns:a16="http://schemas.microsoft.com/office/drawing/2014/main" id="{76D7CC63-4577-B2B2-59A1-5990043D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481388"/>
            <a:ext cx="1995487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links 4">
            <a:extLst>
              <a:ext uri="{FF2B5EF4-FFF2-40B4-BE49-F238E27FC236}">
                <a16:creationId xmlns:a16="http://schemas.microsoft.com/office/drawing/2014/main" id="{0D1E6FA4-2C1A-5950-016D-758444B853FD}"/>
              </a:ext>
            </a:extLst>
          </p:cNvPr>
          <p:cNvSpPr/>
          <p:nvPr/>
        </p:nvSpPr>
        <p:spPr>
          <a:xfrm>
            <a:off x="3059113" y="3725863"/>
            <a:ext cx="1441450" cy="23495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A0D8DAC0-C2ED-41B1-4657-7520078A19B9}"/>
              </a:ext>
            </a:extLst>
          </p:cNvPr>
          <p:cNvSpPr/>
          <p:nvPr/>
        </p:nvSpPr>
        <p:spPr>
          <a:xfrm>
            <a:off x="4500563" y="4941888"/>
            <a:ext cx="1511300" cy="26193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5126" name="Textfeld 7">
            <a:extLst>
              <a:ext uri="{FF2B5EF4-FFF2-40B4-BE49-F238E27FC236}">
                <a16:creationId xmlns:a16="http://schemas.microsoft.com/office/drawing/2014/main" id="{7ED0689D-CE67-169A-0777-98108ACA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413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de-DE" sz="2000" b="1">
                <a:solidFill>
                  <a:srgbClr val="FF0000"/>
                </a:solidFill>
              </a:rPr>
              <a:t>Quiz - “Australia” (Instructions)</a:t>
            </a:r>
            <a:br>
              <a:rPr lang="en-GB" altLang="de-DE" sz="2000" b="1">
                <a:solidFill>
                  <a:srgbClr val="FF0000"/>
                </a:solidFill>
              </a:rPr>
            </a:br>
            <a:br>
              <a:rPr lang="en-GB" altLang="de-DE" sz="900" b="1">
                <a:solidFill>
                  <a:srgbClr val="FF0000"/>
                </a:solidFill>
              </a:rPr>
            </a:br>
            <a:r>
              <a:rPr lang="en-GB" altLang="de-DE" b="1">
                <a:solidFill>
                  <a:srgbClr val="FF0000"/>
                </a:solidFill>
              </a:rPr>
              <a:t>T</a:t>
            </a:r>
            <a:r>
              <a:rPr lang="en-GB" altLang="de-DE" b="1"/>
              <a:t>wo teams compete (Team 1 &amp; Team 2)</a:t>
            </a:r>
            <a:br>
              <a:rPr lang="en-GB" altLang="de-DE"/>
            </a:br>
            <a:r>
              <a:rPr lang="en-GB" altLang="de-DE" b="1">
                <a:solidFill>
                  <a:srgbClr val="FF0000"/>
                </a:solidFill>
              </a:rPr>
              <a:t>T</a:t>
            </a:r>
            <a:r>
              <a:rPr lang="en-GB" altLang="de-DE" b="1"/>
              <a:t>here are six (6) questions for each team</a:t>
            </a:r>
            <a:br>
              <a:rPr lang="en-GB" altLang="de-DE" b="1"/>
            </a:br>
            <a:r>
              <a:rPr lang="en-GB" altLang="de-DE" sz="2000" b="1">
                <a:solidFill>
                  <a:srgbClr val="FF0000"/>
                </a:solidFill>
              </a:rPr>
              <a:t>T</a:t>
            </a:r>
            <a:r>
              <a:rPr lang="en-GB" altLang="de-DE" b="1"/>
              <a:t>he team that can answer most of the questions correctly wins</a:t>
            </a:r>
            <a:br>
              <a:rPr lang="en-GB" altLang="de-DE" b="1"/>
            </a:br>
            <a:r>
              <a:rPr lang="en-GB" altLang="de-DE" sz="2000" b="1">
                <a:solidFill>
                  <a:srgbClr val="FF0000"/>
                </a:solidFill>
              </a:rPr>
              <a:t>T</a:t>
            </a:r>
            <a:r>
              <a:rPr lang="en-GB" altLang="de-DE" b="1"/>
              <a:t>o answer the questions the team members can consult each other</a:t>
            </a:r>
            <a:br>
              <a:rPr lang="en-GB" altLang="de-DE" b="1"/>
            </a:br>
            <a:r>
              <a:rPr lang="en-GB" altLang="de-DE" sz="2000" b="1">
                <a:solidFill>
                  <a:srgbClr val="FF0000"/>
                </a:solidFill>
              </a:rPr>
              <a:t>T</a:t>
            </a:r>
            <a:r>
              <a:rPr lang="en-GB" altLang="de-DE" b="1"/>
              <a:t>here are two small jokers and two big jokers for each team</a:t>
            </a:r>
            <a:endParaRPr lang="de-DE" altLang="de-DE"/>
          </a:p>
        </p:txBody>
      </p:sp>
      <p:sp>
        <p:nvSpPr>
          <p:cNvPr id="5127" name="Textfeld 8">
            <a:extLst>
              <a:ext uri="{FF2B5EF4-FFF2-40B4-BE49-F238E27FC236}">
                <a16:creationId xmlns:a16="http://schemas.microsoft.com/office/drawing/2014/main" id="{D809D6A4-334F-F4B3-D074-C886D0E45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006850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FF0000"/>
                </a:solidFill>
              </a:rPr>
              <a:t>T</a:t>
            </a:r>
            <a:r>
              <a:rPr lang="de-DE" altLang="de-DE" b="1"/>
              <a:t>he small joker deletes </a:t>
            </a:r>
            <a:br>
              <a:rPr lang="de-DE" altLang="de-DE" b="1"/>
            </a:br>
            <a:r>
              <a:rPr lang="de-DE" altLang="de-DE" b="1" u="sng"/>
              <a:t>one</a:t>
            </a:r>
            <a:r>
              <a:rPr lang="de-DE" altLang="de-DE" b="1"/>
              <a:t> false answer</a:t>
            </a:r>
          </a:p>
        </p:txBody>
      </p:sp>
      <p:sp>
        <p:nvSpPr>
          <p:cNvPr id="5128" name="Textfeld 9">
            <a:extLst>
              <a:ext uri="{FF2B5EF4-FFF2-40B4-BE49-F238E27FC236}">
                <a16:creationId xmlns:a16="http://schemas.microsoft.com/office/drawing/2014/main" id="{286BEB6B-277F-7157-D6B9-606909CD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300663"/>
            <a:ext cx="2879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b="1">
                <a:solidFill>
                  <a:srgbClr val="FF0000"/>
                </a:solidFill>
              </a:rPr>
              <a:t>T</a:t>
            </a:r>
            <a:r>
              <a:rPr lang="de-DE" altLang="de-DE" b="1"/>
              <a:t>he big joker deletes </a:t>
            </a:r>
            <a:br>
              <a:rPr lang="de-DE" altLang="de-DE" b="1"/>
            </a:br>
            <a:r>
              <a:rPr lang="de-DE" altLang="de-DE" b="1" u="sng">
                <a:solidFill>
                  <a:schemeClr val="bg1"/>
                </a:solidFill>
              </a:rPr>
              <a:t>two</a:t>
            </a:r>
            <a:r>
              <a:rPr lang="de-DE" altLang="de-DE" b="1">
                <a:solidFill>
                  <a:schemeClr val="bg1"/>
                </a:solidFill>
              </a:rPr>
              <a:t> false answers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E33C9EC-1226-88E8-7077-099BDA6D823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916113"/>
            <a:ext cx="9144000" cy="1368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What rank does Australia have among the largest countries ?</a:t>
            </a:r>
            <a:endParaRPr lang="de-DE" altLang="de-DE" sz="4000"/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1834946A-32F4-5DC1-4581-36326F525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162425"/>
            <a:ext cx="4033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6</a:t>
            </a:r>
            <a:r>
              <a:rPr lang="en-GB" altLang="de-DE" sz="2400" b="1" baseline="30000">
                <a:solidFill>
                  <a:schemeClr val="bg1"/>
                </a:solidFill>
                <a:latin typeface="Verdana" panose="020B0604030504040204" pitchFamily="34" charset="0"/>
              </a:rPr>
              <a:t>th</a:t>
            </a: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largest</a:t>
            </a:r>
            <a:endParaRPr lang="de-DE" altLang="de-DE"/>
          </a:p>
        </p:txBody>
      </p:sp>
      <p:sp>
        <p:nvSpPr>
          <p:cNvPr id="23556" name="Text Box 7">
            <a:extLst>
              <a:ext uri="{FF2B5EF4-FFF2-40B4-BE49-F238E27FC236}">
                <a16:creationId xmlns:a16="http://schemas.microsoft.com/office/drawing/2014/main" id="{49144E77-1237-EAD2-E280-4A17C09C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(2)</a:t>
            </a:r>
          </a:p>
        </p:txBody>
      </p:sp>
      <p:sp>
        <p:nvSpPr>
          <p:cNvPr id="23557" name="Textfeld 1">
            <a:extLst>
              <a:ext uri="{FF2B5EF4-FFF2-40B4-BE49-F238E27FC236}">
                <a16:creationId xmlns:a16="http://schemas.microsoft.com/office/drawing/2014/main" id="{9445E0BE-AC90-5EBC-00D2-BE92985AC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78513"/>
            <a:ext cx="8820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1. Russian Fed.	2. Canada	3. USA		4. China		5. Brazil</a:t>
            </a:r>
          </a:p>
          <a:p>
            <a:pPr eaLnBrk="1" hangingPunct="1"/>
            <a:r>
              <a:rPr lang="de-DE" altLang="de-DE">
                <a:solidFill>
                  <a:schemeClr val="bg1"/>
                </a:solidFill>
              </a:rPr>
              <a:t>6. Australia	7. India		8. Argentina	9. Kazakhstan	10. Algeria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7D6B05F-708E-8EBB-5C16-93F4D864A7D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205038"/>
            <a:ext cx="9144000" cy="129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How many time zones does the Australian continent have?</a:t>
            </a:r>
            <a:r>
              <a:rPr lang="de-DE" altLang="de-DE" sz="4000"/>
              <a:t> 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8F80E4BF-95F0-B0BB-6806-ABA485F50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4292600"/>
            <a:ext cx="363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1</a:t>
            </a:r>
            <a:endParaRPr lang="de-DE" altLang="de-DE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25D4ED90-908D-C576-75EB-C069F6544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445125"/>
            <a:ext cx="2951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3</a:t>
            </a:r>
            <a:endParaRPr lang="de-DE" altLang="de-DE"/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4A834B6F-A2A7-F84F-D811-88C3D0720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292600"/>
            <a:ext cx="334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2</a:t>
            </a:r>
            <a:endParaRPr lang="de-DE" altLang="de-DE"/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984FB4EA-876C-2AC2-7711-6B6EC0179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457825"/>
            <a:ext cx="342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4</a:t>
            </a:r>
            <a:endParaRPr lang="de-DE" altLang="de-DE"/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2C31175E-7AB2-093A-E6BB-2D71AA88C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(3)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841B3D1-4683-6D16-A8DB-5683E3F6442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205038"/>
            <a:ext cx="9144000" cy="129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How many time zones does the Australian continent have?</a:t>
            </a:r>
            <a:r>
              <a:rPr lang="de-DE" altLang="de-DE" sz="4000"/>
              <a:t> 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ECA14CCA-45FF-3FF7-B3C3-EA8A9A2CB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4292600"/>
            <a:ext cx="363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1</a:t>
            </a:r>
            <a:endParaRPr lang="de-DE" altLang="de-DE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E11231B1-6F4D-E2D1-9EEE-D21285747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445125"/>
            <a:ext cx="2951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3</a:t>
            </a:r>
            <a:endParaRPr lang="de-DE" altLang="de-DE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AB6FA872-9067-3E9C-DDAE-C4FA1E543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292600"/>
            <a:ext cx="334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2</a:t>
            </a:r>
            <a:endParaRPr lang="de-DE" altLang="de-DE"/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31F696A6-E9CE-3527-3393-088F7911E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(3)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233A2CE-5A78-170E-C4A6-CD23481632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205038"/>
            <a:ext cx="9144000" cy="129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How many time zones does the Australian continent have?</a:t>
            </a:r>
            <a:r>
              <a:rPr lang="de-DE" altLang="de-DE" sz="4000"/>
              <a:t> </a:t>
            </a: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1C9ED6F8-BB02-ADF2-C0AD-D2C29D109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445125"/>
            <a:ext cx="2951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3</a:t>
            </a:r>
            <a:endParaRPr lang="de-DE" altLang="de-DE"/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2FBFDAFD-F6DD-A89C-34A3-CE7177957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292600"/>
            <a:ext cx="334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2</a:t>
            </a:r>
            <a:endParaRPr lang="de-DE" altLang="de-DE"/>
          </a:p>
        </p:txBody>
      </p:sp>
      <p:sp>
        <p:nvSpPr>
          <p:cNvPr id="26629" name="Text Box 7">
            <a:extLst>
              <a:ext uri="{FF2B5EF4-FFF2-40B4-BE49-F238E27FC236}">
                <a16:creationId xmlns:a16="http://schemas.microsoft.com/office/drawing/2014/main" id="{821BAB90-F681-B64B-9029-B0945449B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(3)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51296C9-D161-EF22-C0E1-3A604D076BC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205038"/>
            <a:ext cx="9144000" cy="1295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How many time zones does the Australian continent have?</a:t>
            </a:r>
            <a:r>
              <a:rPr lang="de-DE" altLang="de-DE" sz="4000"/>
              <a:t> </a:t>
            </a:r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50402017-8FB0-4AF6-58E3-0E599A21A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445125"/>
            <a:ext cx="2951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3</a:t>
            </a:r>
            <a:endParaRPr lang="de-DE" altLang="de-DE"/>
          </a:p>
        </p:txBody>
      </p:sp>
      <p:sp>
        <p:nvSpPr>
          <p:cNvPr id="27652" name="Text Box 7">
            <a:extLst>
              <a:ext uri="{FF2B5EF4-FFF2-40B4-BE49-F238E27FC236}">
                <a16:creationId xmlns:a16="http://schemas.microsoft.com/office/drawing/2014/main" id="{2D9080D0-B1A6-E3F7-2579-74932A113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(3)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91F4C0-55EC-D470-E003-5FF15D9E152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How many federal states does the Australian mainland consist of?</a:t>
            </a:r>
            <a:endParaRPr lang="de-DE" altLang="de-DE" sz="4000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8DE44920-8605-0944-473A-33BC87D2C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076700"/>
            <a:ext cx="3963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4</a:t>
            </a:r>
            <a:endParaRPr lang="de-DE" altLang="de-DE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7DA94546-A45F-8A9C-D2A5-D2551ACFF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97425"/>
            <a:ext cx="3890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6</a:t>
            </a:r>
            <a:endParaRPr lang="de-DE" altLang="de-DE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D0CE8182-4A4A-53D5-C613-718C34179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07670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5</a:t>
            </a:r>
            <a:endParaRPr lang="de-DE" altLang="de-DE"/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85EA7095-5999-8F49-6F99-A4BAC3D72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724400"/>
            <a:ext cx="406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7</a:t>
            </a:r>
            <a:endParaRPr lang="de-DE" altLang="de-DE"/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1371E951-B008-72D7-A96E-E46A70321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(3)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C07EC93-86BC-8C77-D95F-D64976620D6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How many federal states does the Australian mainland consist of?</a:t>
            </a:r>
            <a:endParaRPr lang="de-DE" altLang="de-DE" sz="4000"/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6AB19C65-2989-FB68-C2C2-77EB31F09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97425"/>
            <a:ext cx="3890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6</a:t>
            </a:r>
            <a:endParaRPr lang="de-DE" altLang="de-DE"/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127E30E1-9940-B56D-15EF-523CE7233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07670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5</a:t>
            </a:r>
            <a:endParaRPr lang="de-DE" altLang="de-DE"/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719B6BAD-4F9D-FB06-8113-A98BC9CD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724400"/>
            <a:ext cx="406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7</a:t>
            </a:r>
            <a:endParaRPr lang="de-DE" altLang="de-DE"/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F34FD308-8EBF-159E-BD30-9B831D660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(3)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2FD9996-01AD-7D5A-EA42-6A54E81347B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How many federal states does the Australian mainland consist of?</a:t>
            </a:r>
            <a:endParaRPr lang="de-DE" altLang="de-DE" sz="4000"/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35476A42-B3D6-80B8-DEEE-2C69752BF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97425"/>
            <a:ext cx="3890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6</a:t>
            </a:r>
            <a:endParaRPr lang="de-DE" altLang="de-DE"/>
          </a:p>
        </p:txBody>
      </p:sp>
      <p:sp>
        <p:nvSpPr>
          <p:cNvPr id="30724" name="Text Box 5">
            <a:extLst>
              <a:ext uri="{FF2B5EF4-FFF2-40B4-BE49-F238E27FC236}">
                <a16:creationId xmlns:a16="http://schemas.microsoft.com/office/drawing/2014/main" id="{EE7227B2-3BB5-43FB-E87B-FE26D446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07670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5</a:t>
            </a:r>
            <a:endParaRPr lang="de-DE" altLang="de-DE"/>
          </a:p>
        </p:txBody>
      </p:sp>
      <p:sp>
        <p:nvSpPr>
          <p:cNvPr id="30725" name="Text Box 7">
            <a:extLst>
              <a:ext uri="{FF2B5EF4-FFF2-40B4-BE49-F238E27FC236}">
                <a16:creationId xmlns:a16="http://schemas.microsoft.com/office/drawing/2014/main" id="{6A9F0D02-50BC-71ED-F14B-2D66E8C88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(3)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5E53E9A-057C-540E-E23F-7F9EDFB3094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How many federal states does the Australian mainland consist of?</a:t>
            </a:r>
            <a:endParaRPr lang="de-DE" altLang="de-DE" sz="4000"/>
          </a:p>
        </p:txBody>
      </p:sp>
      <p:sp>
        <p:nvSpPr>
          <p:cNvPr id="31747" name="Text Box 4">
            <a:extLst>
              <a:ext uri="{FF2B5EF4-FFF2-40B4-BE49-F238E27FC236}">
                <a16:creationId xmlns:a16="http://schemas.microsoft.com/office/drawing/2014/main" id="{A6AB2C55-7DAF-D5B6-6DA2-C7CB8D34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97425"/>
            <a:ext cx="3890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6</a:t>
            </a:r>
            <a:endParaRPr lang="de-DE" altLang="de-DE"/>
          </a:p>
        </p:txBody>
      </p:sp>
      <p:sp>
        <p:nvSpPr>
          <p:cNvPr id="31748" name="Text Box 7">
            <a:extLst>
              <a:ext uri="{FF2B5EF4-FFF2-40B4-BE49-F238E27FC236}">
                <a16:creationId xmlns:a16="http://schemas.microsoft.com/office/drawing/2014/main" id="{CD8CA336-A1B9-1909-A502-70E878CC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(3)</a:t>
            </a:r>
          </a:p>
        </p:txBody>
      </p:sp>
      <p:sp>
        <p:nvSpPr>
          <p:cNvPr id="31749" name="Textfeld 1">
            <a:extLst>
              <a:ext uri="{FF2B5EF4-FFF2-40B4-BE49-F238E27FC236}">
                <a16:creationId xmlns:a16="http://schemas.microsoft.com/office/drawing/2014/main" id="{CCADBE93-D1DB-FCB6-36AF-2E5AC32E8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5445125"/>
            <a:ext cx="8713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b="1">
                <a:solidFill>
                  <a:schemeClr val="bg1"/>
                </a:solidFill>
              </a:rPr>
              <a:t>Victoria – New South Wales – Queensland </a:t>
            </a:r>
          </a:p>
          <a:p>
            <a:pPr algn="ctr" eaLnBrk="1" hangingPunct="1"/>
            <a:r>
              <a:rPr lang="de-DE" altLang="de-DE" b="1">
                <a:solidFill>
                  <a:schemeClr val="bg1"/>
                </a:solidFill>
              </a:rPr>
              <a:t>Northern Territory – Western Australia – South Australia</a:t>
            </a:r>
          </a:p>
          <a:p>
            <a:pPr algn="ctr" eaLnBrk="1" hangingPunct="1"/>
            <a:r>
              <a:rPr lang="de-DE" altLang="de-DE" b="1">
                <a:solidFill>
                  <a:schemeClr val="bg1"/>
                </a:solidFill>
              </a:rPr>
              <a:t>+ as a separate administrative district: Australian Capital Territory – A.C.T.</a:t>
            </a:r>
            <a:br>
              <a:rPr lang="de-DE" altLang="de-DE" b="1">
                <a:solidFill>
                  <a:schemeClr val="bg1"/>
                </a:solidFill>
              </a:rPr>
            </a:br>
            <a:r>
              <a:rPr lang="de-DE" altLang="de-DE" b="1">
                <a:solidFill>
                  <a:schemeClr val="bg1"/>
                </a:solidFill>
              </a:rPr>
              <a:t>+ the island of Tasmania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F6B3117-93AE-A584-D51E-920E93AE004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874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are the heads of the Australian state governments called?</a:t>
            </a:r>
            <a:r>
              <a:rPr lang="de-DE" altLang="de-DE" sz="4000"/>
              <a:t> 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1C2D8678-F592-DEBD-985D-EB40BFC85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4581525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Prime Minister</a:t>
            </a:r>
            <a:endParaRPr lang="de-DE" altLang="de-DE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D3D59DF7-D553-7878-62C1-0BC6C9BF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5354638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State Minister</a:t>
            </a:r>
            <a:endParaRPr lang="de-DE" altLang="de-DE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F8D53CE1-142F-A87B-7C7A-55AF4C30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4587875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Premier</a:t>
            </a:r>
            <a:endParaRPr lang="de-DE" altLang="de-DE"/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243CD890-4CF6-26FF-D5D2-E62201F16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5354638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Chancellor</a:t>
            </a:r>
            <a:endParaRPr lang="de-DE" altLang="de-DE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294F4452-FD13-6FB6-D549-C7309BDAD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1EA441A-79D2-050C-2A3F-3283F08E458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86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/>
              <a:t>What is a didgeridoo?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DCBFF20E-5DFA-0C4D-F850-0611F36B8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10050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a) Aboriginal weapon</a:t>
            </a:r>
            <a:endParaRPr lang="de-DE" altLang="de-DE"/>
          </a:p>
        </p:txBody>
      </p:sp>
      <p:sp>
        <p:nvSpPr>
          <p:cNvPr id="6148" name="Text Box 7">
            <a:extLst>
              <a:ext uri="{FF2B5EF4-FFF2-40B4-BE49-F238E27FC236}">
                <a16:creationId xmlns:a16="http://schemas.microsoft.com/office/drawing/2014/main" id="{7043D779-EAD3-7703-FC6E-20ECCAB9C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(1)</a:t>
            </a:r>
          </a:p>
        </p:txBody>
      </p:sp>
      <p:sp>
        <p:nvSpPr>
          <p:cNvPr id="6149" name="Text Box 11">
            <a:extLst>
              <a:ext uri="{FF2B5EF4-FFF2-40B4-BE49-F238E27FC236}">
                <a16:creationId xmlns:a16="http://schemas.microsoft.com/office/drawing/2014/main" id="{3400AE24-4054-6AE0-6130-A7E4A645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4221163"/>
            <a:ext cx="406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Australian mammal</a:t>
            </a:r>
            <a:endParaRPr lang="de-DE" altLang="de-DE"/>
          </a:p>
        </p:txBody>
      </p:sp>
      <p:sp>
        <p:nvSpPr>
          <p:cNvPr id="6150" name="Text Box 12">
            <a:extLst>
              <a:ext uri="{FF2B5EF4-FFF2-40B4-BE49-F238E27FC236}">
                <a16:creationId xmlns:a16="http://schemas.microsoft.com/office/drawing/2014/main" id="{9BB3DAF0-A5C6-B0EB-0741-BA721D111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0067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Musical instrument</a:t>
            </a:r>
          </a:p>
        </p:txBody>
      </p:sp>
      <p:sp>
        <p:nvSpPr>
          <p:cNvPr id="6151" name="Text Box 13">
            <a:extLst>
              <a:ext uri="{FF2B5EF4-FFF2-40B4-BE49-F238E27FC236}">
                <a16:creationId xmlns:a16="http://schemas.microsoft.com/office/drawing/2014/main" id="{BBB04A84-4F02-F8CA-635B-A8615B0DE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540067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Kitchen aid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B9ADD76-22A2-73C6-53B2-A842B0F7B42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874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are the heads of the Australian state governments called?</a:t>
            </a:r>
            <a:r>
              <a:rPr lang="de-DE" altLang="de-DE" sz="4000"/>
              <a:t> 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BDEC5895-CC94-6FCB-87A0-A0A4B6A2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4581525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Prime Minister</a:t>
            </a:r>
            <a:endParaRPr lang="de-DE" altLang="de-DE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68F803B7-5FA9-2DE2-EFBF-826FD6DA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5354638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State Minister</a:t>
            </a:r>
            <a:endParaRPr lang="de-DE" altLang="de-DE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9C2AFA13-675E-B3D8-9B1E-756F3A444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4587875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Premier</a:t>
            </a:r>
            <a:endParaRPr lang="de-DE" altLang="de-DE"/>
          </a:p>
        </p:txBody>
      </p:sp>
      <p:sp>
        <p:nvSpPr>
          <p:cNvPr id="33798" name="Text Box 7">
            <a:extLst>
              <a:ext uri="{FF2B5EF4-FFF2-40B4-BE49-F238E27FC236}">
                <a16:creationId xmlns:a16="http://schemas.microsoft.com/office/drawing/2014/main" id="{205DEFB8-9DF2-04E9-B250-EF28FF78B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(4)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4967FA4-3B80-F631-29FD-4BF96CFBC63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874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are the heads of the Australian state governments called?</a:t>
            </a:r>
            <a:r>
              <a:rPr lang="de-DE" altLang="de-DE" sz="4000"/>
              <a:t> 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E637424E-5557-3EF2-6EA1-C59EF8DD2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4581525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Prime Minister</a:t>
            </a:r>
            <a:endParaRPr lang="de-DE" altLang="de-DE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2BA24348-4DBE-C793-DD12-EAA084889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5354638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State Minister</a:t>
            </a:r>
            <a:endParaRPr lang="de-DE" altLang="de-DE"/>
          </a:p>
        </p:txBody>
      </p:sp>
      <p:sp>
        <p:nvSpPr>
          <p:cNvPr id="34821" name="Text Box 7">
            <a:extLst>
              <a:ext uri="{FF2B5EF4-FFF2-40B4-BE49-F238E27FC236}">
                <a16:creationId xmlns:a16="http://schemas.microsoft.com/office/drawing/2014/main" id="{7CF5B11D-2945-B397-7EA3-D39A6CD82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(4)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76B8F6C-E992-CBD3-5DA3-12B0179D67B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8748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are the heads of the Australian state governments called?</a:t>
            </a:r>
            <a:r>
              <a:rPr lang="de-DE" altLang="de-DE" sz="4000"/>
              <a:t> 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0BAE494B-F97E-037F-0951-3A2505B0C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4581525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Prime Minister</a:t>
            </a:r>
            <a:endParaRPr lang="de-DE" altLang="de-DE"/>
          </a:p>
        </p:txBody>
      </p:sp>
      <p:sp>
        <p:nvSpPr>
          <p:cNvPr id="35844" name="Text Box 7">
            <a:extLst>
              <a:ext uri="{FF2B5EF4-FFF2-40B4-BE49-F238E27FC236}">
                <a16:creationId xmlns:a16="http://schemas.microsoft.com/office/drawing/2014/main" id="{2E38F519-2CF4-EBDB-8D2F-2067BCD0A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(4)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BD9B9E2-EE9C-50E0-93E4-81359F01637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565400"/>
            <a:ext cx="9144000" cy="719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Who is Australia‘s Head of State?</a:t>
            </a:r>
            <a:endParaRPr lang="de-DE" altLang="de-DE" sz="4000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2E982D2A-60B5-A252-5BCD-B257FC06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340225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Anthony Albanese</a:t>
            </a:r>
            <a:endParaRPr lang="de-DE" altLang="de-DE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060597DB-FBBE-C83E-6264-610C934FB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516563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Jacinda Ardern</a:t>
            </a:r>
            <a:endParaRPr lang="de-DE" altLang="de-DE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B2ED5903-E407-F152-D675-F608E84D6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4365625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Christopher Luxon</a:t>
            </a:r>
            <a:endParaRPr lang="de-DE" altLang="de-DE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996C7DDF-5FB5-1D87-8AA9-79C8C0B98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5516563"/>
            <a:ext cx="446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King Charles III</a:t>
            </a:r>
            <a:endParaRPr lang="de-DE" altLang="de-DE"/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02781490-277A-6DC3-BB18-3156D681A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(4)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5AE0E7E-5624-87F1-0BC3-E0A24740566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565400"/>
            <a:ext cx="9144000" cy="719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Who is Australia‘s Head of State?</a:t>
            </a:r>
            <a:endParaRPr lang="de-DE" altLang="de-DE" sz="4000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2AD99E19-2B99-719F-5D9D-39B0A681F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340225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de-DE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Anthony Albanese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47F724A0-D239-A01D-B887-D73CA419D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516563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Jacinda Ardern</a:t>
            </a:r>
            <a:endParaRPr lang="de-DE" altLang="de-DE"/>
          </a:p>
        </p:txBody>
      </p:sp>
      <p:sp>
        <p:nvSpPr>
          <p:cNvPr id="37893" name="Text Box 6">
            <a:extLst>
              <a:ext uri="{FF2B5EF4-FFF2-40B4-BE49-F238E27FC236}">
                <a16:creationId xmlns:a16="http://schemas.microsoft.com/office/drawing/2014/main" id="{7D0A62F9-7985-6DDA-8F15-C8C4BBF65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5516563"/>
            <a:ext cx="446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King Charles III</a:t>
            </a:r>
            <a:endParaRPr lang="de-DE" altLang="de-DE"/>
          </a:p>
        </p:txBody>
      </p:sp>
      <p:sp>
        <p:nvSpPr>
          <p:cNvPr id="37894" name="Text Box 7">
            <a:extLst>
              <a:ext uri="{FF2B5EF4-FFF2-40B4-BE49-F238E27FC236}">
                <a16:creationId xmlns:a16="http://schemas.microsoft.com/office/drawing/2014/main" id="{447AB44B-A453-3DBC-A3BC-F46A041D7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(4)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F4CCA3C-E6FD-425B-F82B-320E0BFBC3E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565400"/>
            <a:ext cx="9144000" cy="719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Who is Australia‘s Head of State?</a:t>
            </a:r>
            <a:endParaRPr lang="de-DE" altLang="de-DE" sz="4000"/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EDF2BA7B-4BAF-7B6C-646E-97C125F87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340225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Anthony Albanese</a:t>
            </a:r>
            <a:endParaRPr lang="de-DE" altLang="de-DE"/>
          </a:p>
        </p:txBody>
      </p:sp>
      <p:sp>
        <p:nvSpPr>
          <p:cNvPr id="38916" name="Text Box 6">
            <a:extLst>
              <a:ext uri="{FF2B5EF4-FFF2-40B4-BE49-F238E27FC236}">
                <a16:creationId xmlns:a16="http://schemas.microsoft.com/office/drawing/2014/main" id="{55FB2D37-8014-FE68-3B1B-C3F62C26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5516563"/>
            <a:ext cx="446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King Charles III</a:t>
            </a:r>
            <a:endParaRPr lang="de-DE" altLang="de-DE"/>
          </a:p>
        </p:txBody>
      </p:sp>
      <p:sp>
        <p:nvSpPr>
          <p:cNvPr id="38917" name="Text Box 7">
            <a:extLst>
              <a:ext uri="{FF2B5EF4-FFF2-40B4-BE49-F238E27FC236}">
                <a16:creationId xmlns:a16="http://schemas.microsoft.com/office/drawing/2014/main" id="{D5C28652-51AA-C4E1-1A04-E7253093A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(4)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8FD8488-8851-5CCC-6951-4FFFF948A76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565400"/>
            <a:ext cx="9144000" cy="719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Who is Australia‘s Head of State?</a:t>
            </a:r>
            <a:endParaRPr lang="de-DE" altLang="de-DE" sz="4000"/>
          </a:p>
        </p:txBody>
      </p:sp>
      <p:sp>
        <p:nvSpPr>
          <p:cNvPr id="39939" name="Text Box 6">
            <a:extLst>
              <a:ext uri="{FF2B5EF4-FFF2-40B4-BE49-F238E27FC236}">
                <a16:creationId xmlns:a16="http://schemas.microsoft.com/office/drawing/2014/main" id="{7950248E-F9B6-C136-20A9-C0D2D1129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5516563"/>
            <a:ext cx="4465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King Charles III</a:t>
            </a:r>
            <a:endParaRPr lang="de-DE" altLang="de-DE"/>
          </a:p>
        </p:txBody>
      </p:sp>
      <p:sp>
        <p:nvSpPr>
          <p:cNvPr id="39940" name="Text Box 7">
            <a:extLst>
              <a:ext uri="{FF2B5EF4-FFF2-40B4-BE49-F238E27FC236}">
                <a16:creationId xmlns:a16="http://schemas.microsoft.com/office/drawing/2014/main" id="{11E8C716-15FA-61CD-6CA1-3E84A281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(4)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A79A59F-559A-9102-D58A-5068FE84629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420938"/>
            <a:ext cx="9144000" cy="1368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are the national colours of Australia?</a:t>
            </a:r>
            <a:r>
              <a:rPr lang="de-DE" altLang="de-DE" sz="4000"/>
              <a:t> 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1317C3CC-8148-350E-E620-C646B48D5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34022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Yellow and Green</a:t>
            </a:r>
            <a:endParaRPr lang="de-DE" altLang="de-DE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3F8E6302-29A6-C159-84E2-22D4B3F06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5635625"/>
            <a:ext cx="3549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Blue and Red</a:t>
            </a:r>
            <a:endParaRPr lang="de-DE" altLang="de-DE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B5419CAA-A933-1FF3-433A-ECD5CA0C4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4292600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Green and Gold</a:t>
            </a:r>
            <a:endParaRPr lang="de-DE" altLang="de-DE"/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A93713F1-4893-9E87-B1D3-C3D24A630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8" y="5635625"/>
            <a:ext cx="334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Blue and White</a:t>
            </a:r>
            <a:endParaRPr lang="de-DE" altLang="de-DE"/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0E090C3B-0F2C-810A-27A4-964366366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(5)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29F11DE-F939-FF1D-B5B5-7148453BB64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420938"/>
            <a:ext cx="9144000" cy="1368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are the national colours of Australia?</a:t>
            </a:r>
            <a:r>
              <a:rPr lang="de-DE" altLang="de-DE" sz="4000"/>
              <a:t> 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919454FA-4FEF-8129-471B-CC65BFE99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34022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Yellow and Green</a:t>
            </a:r>
            <a:endParaRPr lang="de-DE" altLang="de-DE"/>
          </a:p>
        </p:txBody>
      </p:sp>
      <p:sp>
        <p:nvSpPr>
          <p:cNvPr id="41988" name="Text Box 5">
            <a:extLst>
              <a:ext uri="{FF2B5EF4-FFF2-40B4-BE49-F238E27FC236}">
                <a16:creationId xmlns:a16="http://schemas.microsoft.com/office/drawing/2014/main" id="{441D78A8-DCC4-7B53-EBEA-1D5E2AD3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4292600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Green and Gold</a:t>
            </a:r>
            <a:endParaRPr lang="de-DE" altLang="de-DE"/>
          </a:p>
        </p:txBody>
      </p:sp>
      <p:sp>
        <p:nvSpPr>
          <p:cNvPr id="41989" name="Text Box 6">
            <a:extLst>
              <a:ext uri="{FF2B5EF4-FFF2-40B4-BE49-F238E27FC236}">
                <a16:creationId xmlns:a16="http://schemas.microsoft.com/office/drawing/2014/main" id="{70F25917-EC17-21E6-1CFE-A5F70A93B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8" y="5635625"/>
            <a:ext cx="334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Blue and White</a:t>
            </a:r>
            <a:endParaRPr lang="de-DE" altLang="de-DE"/>
          </a:p>
        </p:txBody>
      </p:sp>
      <p:sp>
        <p:nvSpPr>
          <p:cNvPr id="41990" name="Text Box 7">
            <a:extLst>
              <a:ext uri="{FF2B5EF4-FFF2-40B4-BE49-F238E27FC236}">
                <a16:creationId xmlns:a16="http://schemas.microsoft.com/office/drawing/2014/main" id="{EF18828A-475D-649B-AD94-357709DA3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(5)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A439371-A34C-ED79-464F-5CF5038D10B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420938"/>
            <a:ext cx="9144000" cy="1368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are the national colours of Australia?</a:t>
            </a:r>
            <a:r>
              <a:rPr lang="de-DE" altLang="de-DE" sz="4000"/>
              <a:t> </a:t>
            </a:r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AAB5270A-AF16-1DE9-5ECC-2CF5A09D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4292600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Green and Gold</a:t>
            </a:r>
            <a:endParaRPr lang="de-DE" altLang="de-DE"/>
          </a:p>
        </p:txBody>
      </p:sp>
      <p:sp>
        <p:nvSpPr>
          <p:cNvPr id="43012" name="Text Box 6">
            <a:extLst>
              <a:ext uri="{FF2B5EF4-FFF2-40B4-BE49-F238E27FC236}">
                <a16:creationId xmlns:a16="http://schemas.microsoft.com/office/drawing/2014/main" id="{CB4B0936-0F4E-7A3E-A435-BED74D0C5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8" y="5635625"/>
            <a:ext cx="334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Blue and White</a:t>
            </a:r>
            <a:endParaRPr lang="de-DE" altLang="de-DE"/>
          </a:p>
        </p:txBody>
      </p:sp>
      <p:sp>
        <p:nvSpPr>
          <p:cNvPr id="43013" name="Text Box 7">
            <a:extLst>
              <a:ext uri="{FF2B5EF4-FFF2-40B4-BE49-F238E27FC236}">
                <a16:creationId xmlns:a16="http://schemas.microsoft.com/office/drawing/2014/main" id="{A852A732-3A40-5FC1-1998-655187B34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(5)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E51656-AD6A-A019-F52A-3E142BC801D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86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/>
              <a:t>What is a didgeridoo?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F01426FB-E1B7-B59B-9B7A-E94311292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10050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a) Aboriginal weapon</a:t>
            </a:r>
            <a:endParaRPr lang="de-DE" altLang="de-DE"/>
          </a:p>
        </p:txBody>
      </p:sp>
      <p:sp>
        <p:nvSpPr>
          <p:cNvPr id="7172" name="Text Box 7">
            <a:extLst>
              <a:ext uri="{FF2B5EF4-FFF2-40B4-BE49-F238E27FC236}">
                <a16:creationId xmlns:a16="http://schemas.microsoft.com/office/drawing/2014/main" id="{800F971B-1979-AE25-D4DF-4CBAF2E0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(1)</a:t>
            </a:r>
          </a:p>
        </p:txBody>
      </p:sp>
      <p:sp>
        <p:nvSpPr>
          <p:cNvPr id="7173" name="Text Box 11">
            <a:extLst>
              <a:ext uri="{FF2B5EF4-FFF2-40B4-BE49-F238E27FC236}">
                <a16:creationId xmlns:a16="http://schemas.microsoft.com/office/drawing/2014/main" id="{7B91F0AB-1820-BE3E-4C37-A5EC32DA6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4221163"/>
            <a:ext cx="406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Australian mammal</a:t>
            </a:r>
            <a:endParaRPr lang="de-DE" altLang="de-DE"/>
          </a:p>
        </p:txBody>
      </p:sp>
      <p:sp>
        <p:nvSpPr>
          <p:cNvPr id="7174" name="Text Box 12">
            <a:extLst>
              <a:ext uri="{FF2B5EF4-FFF2-40B4-BE49-F238E27FC236}">
                <a16:creationId xmlns:a16="http://schemas.microsoft.com/office/drawing/2014/main" id="{576F90A3-9EDD-4CCE-941D-36B7F529C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0067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Musical instrument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53A6A89-A65B-3C41-BEB2-C4C07F8AABC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420938"/>
            <a:ext cx="9144000" cy="1368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are the national colours of Australia?</a:t>
            </a:r>
            <a:r>
              <a:rPr lang="de-DE" altLang="de-DE" sz="4000"/>
              <a:t> </a:t>
            </a:r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2AA5B2F8-A5BC-9364-A675-285991BC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4292600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Green and Gold</a:t>
            </a:r>
            <a:endParaRPr lang="de-DE" altLang="de-DE"/>
          </a:p>
        </p:txBody>
      </p:sp>
      <p:sp>
        <p:nvSpPr>
          <p:cNvPr id="44036" name="Text Box 7">
            <a:extLst>
              <a:ext uri="{FF2B5EF4-FFF2-40B4-BE49-F238E27FC236}">
                <a16:creationId xmlns:a16="http://schemas.microsoft.com/office/drawing/2014/main" id="{533CAEDE-160A-F735-BCCC-4984AA2E1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(5)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Grafik 2" descr="Ein Bild, das Person, Straße, draußen, spielend enthält.&#10;&#10;Automatisch generierte Beschreibung">
            <a:extLst>
              <a:ext uri="{FF2B5EF4-FFF2-40B4-BE49-F238E27FC236}">
                <a16:creationId xmlns:a16="http://schemas.microsoft.com/office/drawing/2014/main" id="{0D27C71C-DF97-2893-92D1-5B1B94662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973138"/>
            <a:ext cx="4581525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feld 3">
            <a:extLst>
              <a:ext uri="{FF2B5EF4-FFF2-40B4-BE49-F238E27FC236}">
                <a16:creationId xmlns:a16="http://schemas.microsoft.com/office/drawing/2014/main" id="{3E14A77B-C98D-2CEF-3943-3D054FFAB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1196975"/>
            <a:ext cx="22812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/>
              <a:t>Australian marathon runners in green and gold at the 2006 Commonwealth Games</a:t>
            </a:r>
            <a:endParaRPr lang="de-DE" altLang="de-D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79B1B16-BD77-52DB-9A1D-0E57B973421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492375"/>
            <a:ext cx="9144000" cy="792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Sydney is the capital of …?</a:t>
            </a:r>
            <a:r>
              <a:rPr lang="de-DE" altLang="de-DE" sz="4000"/>
              <a:t> 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EE57C31E-F407-6EFB-12F2-87CC390F2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37063"/>
            <a:ext cx="3744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New South Wales</a:t>
            </a:r>
            <a:endParaRPr lang="de-DE" altLang="de-DE"/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1BECC606-2378-432B-1D49-D9F2E674B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5445125"/>
            <a:ext cx="291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Queensland</a:t>
            </a:r>
            <a:endParaRPr lang="de-DE" altLang="de-DE"/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4E724A0A-E143-9221-4964-43FD65830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4437063"/>
            <a:ext cx="401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Victoria</a:t>
            </a:r>
            <a:endParaRPr lang="de-DE" altLang="de-DE"/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D5DAD4C4-80AC-633E-59BF-E3138247A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445125"/>
            <a:ext cx="4535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Northern Territory</a:t>
            </a:r>
            <a:endParaRPr lang="de-DE" altLang="de-DE"/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DC1339E9-E5F2-0E2A-E428-697ECBC37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(5)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13ADD73-8042-2DA7-3421-1FD385057A0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492375"/>
            <a:ext cx="9144000" cy="792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Sydney is the capital of …?</a:t>
            </a:r>
            <a:r>
              <a:rPr lang="de-DE" altLang="de-DE" sz="4000"/>
              <a:t> 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843EB0DE-F918-6741-B374-F1DB4AD9F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37063"/>
            <a:ext cx="3744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New South Wales</a:t>
            </a:r>
            <a:endParaRPr lang="de-DE" altLang="de-DE"/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BA727C62-0EFF-F73A-101B-3E2941515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5445125"/>
            <a:ext cx="291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Queensland</a:t>
            </a:r>
            <a:endParaRPr lang="de-DE" altLang="de-DE"/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50C2A306-A40A-B320-2046-567A5FB6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4437063"/>
            <a:ext cx="401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Victoria</a:t>
            </a:r>
            <a:endParaRPr lang="de-DE" altLang="de-DE"/>
          </a:p>
        </p:txBody>
      </p:sp>
      <p:sp>
        <p:nvSpPr>
          <p:cNvPr id="47110" name="Text Box 7">
            <a:extLst>
              <a:ext uri="{FF2B5EF4-FFF2-40B4-BE49-F238E27FC236}">
                <a16:creationId xmlns:a16="http://schemas.microsoft.com/office/drawing/2014/main" id="{D968ADE2-F2F8-9DC7-70B3-7DFC4AA7B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(5)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8CCF35C-248E-5ACC-E651-C4D01359E01C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492375"/>
            <a:ext cx="9144000" cy="792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Sydney is the capital of …?</a:t>
            </a:r>
            <a:r>
              <a:rPr lang="de-DE" altLang="de-DE" sz="4000"/>
              <a:t> 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8A8C3045-D8A1-EEA8-3A91-6291BC58E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37063"/>
            <a:ext cx="3744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New South Wales</a:t>
            </a:r>
            <a:endParaRPr lang="de-DE" altLang="de-DE"/>
          </a:p>
        </p:txBody>
      </p:sp>
      <p:sp>
        <p:nvSpPr>
          <p:cNvPr id="48132" name="Text Box 5">
            <a:extLst>
              <a:ext uri="{FF2B5EF4-FFF2-40B4-BE49-F238E27FC236}">
                <a16:creationId xmlns:a16="http://schemas.microsoft.com/office/drawing/2014/main" id="{85572DEB-6D3A-C4D2-2907-5C6D9FBB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50" y="4437063"/>
            <a:ext cx="401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Victoria</a:t>
            </a:r>
            <a:endParaRPr lang="de-DE" altLang="de-DE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E3FBA73B-0994-AD51-5CF0-D5831BC4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(5)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793834F-95DF-8E39-077A-C4104BEC2B6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492375"/>
            <a:ext cx="9144000" cy="792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Sydney is the capital of …?</a:t>
            </a:r>
            <a:r>
              <a:rPr lang="de-DE" altLang="de-DE" sz="4000"/>
              <a:t> 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3A7B8E4D-5DC1-1D78-72AE-8C5EC388F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437063"/>
            <a:ext cx="3744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New South Wales</a:t>
            </a:r>
            <a:endParaRPr lang="de-DE" altLang="de-DE"/>
          </a:p>
        </p:txBody>
      </p:sp>
      <p:sp>
        <p:nvSpPr>
          <p:cNvPr id="49156" name="Text Box 7">
            <a:extLst>
              <a:ext uri="{FF2B5EF4-FFF2-40B4-BE49-F238E27FC236}">
                <a16:creationId xmlns:a16="http://schemas.microsoft.com/office/drawing/2014/main" id="{DE2D456D-2113-C355-34C5-C2D065E84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(5)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Grafik 2">
            <a:extLst>
              <a:ext uri="{FF2B5EF4-FFF2-40B4-BE49-F238E27FC236}">
                <a16:creationId xmlns:a16="http://schemas.microsoft.com/office/drawing/2014/main" id="{01B3159D-459E-DF9D-CB20-D9099C32F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0"/>
          <a:stretch>
            <a:fillRect/>
          </a:stretch>
        </p:blipFill>
        <p:spPr bwMode="auto">
          <a:xfrm>
            <a:off x="1406525" y="925513"/>
            <a:ext cx="6334125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3AA085A-E400-C254-1EEB-458A2A251A2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Which of these famous persons </a:t>
            </a:r>
            <a:br>
              <a:rPr lang="de-DE" altLang="de-DE" sz="4000">
                <a:latin typeface="Verdana" panose="020B0604030504040204" pitchFamily="34" charset="0"/>
              </a:rPr>
            </a:br>
            <a:r>
              <a:rPr lang="de-DE" altLang="de-DE" sz="4000">
                <a:latin typeface="Verdana" panose="020B0604030504040204" pitchFamily="34" charset="0"/>
              </a:rPr>
              <a:t>is </a:t>
            </a:r>
            <a:r>
              <a:rPr lang="de-DE" altLang="de-DE" sz="4000" u="sng">
                <a:latin typeface="Verdana" panose="020B0604030504040204" pitchFamily="34" charset="0"/>
              </a:rPr>
              <a:t>not</a:t>
            </a:r>
            <a:r>
              <a:rPr lang="de-DE" altLang="de-DE" sz="4000">
                <a:latin typeface="Verdana" panose="020B0604030504040204" pitchFamily="34" charset="0"/>
              </a:rPr>
              <a:t> Australian?</a:t>
            </a:r>
            <a:endParaRPr lang="de-DE" altLang="de-DE" sz="4000"/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F54045E0-171D-CD50-4779-C951E419E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286250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Russel Crowe</a:t>
            </a:r>
            <a:endParaRPr lang="de-DE" altLang="de-DE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28FA7B1D-1A40-A2D4-749F-7A988180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059363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Nicole Kidman</a:t>
            </a:r>
            <a:endParaRPr lang="de-DE" altLang="de-DE"/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BD486195-FB7D-1499-1BF2-CF540340D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92600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Neil Young</a:t>
            </a:r>
            <a:endParaRPr lang="de-DE" altLang="de-DE"/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0653B587-57DE-F133-B6E8-1F6D623E9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059363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Hugh Jackman</a:t>
            </a:r>
            <a:endParaRPr lang="de-DE" altLang="de-DE"/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A39F9E7E-1C36-3B00-A800-B85F289EB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(6)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7A4C1867-D237-BCB9-4BDB-1E0469D6EBC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Which of these famous persons </a:t>
            </a:r>
            <a:br>
              <a:rPr lang="de-DE" altLang="de-DE" sz="4000">
                <a:latin typeface="Verdana" panose="020B0604030504040204" pitchFamily="34" charset="0"/>
              </a:rPr>
            </a:br>
            <a:r>
              <a:rPr lang="de-DE" altLang="de-DE" sz="4000">
                <a:latin typeface="Verdana" panose="020B0604030504040204" pitchFamily="34" charset="0"/>
              </a:rPr>
              <a:t>is </a:t>
            </a:r>
            <a:r>
              <a:rPr lang="de-DE" altLang="de-DE" sz="4000" u="sng">
                <a:latin typeface="Verdana" panose="020B0604030504040204" pitchFamily="34" charset="0"/>
              </a:rPr>
              <a:t>not</a:t>
            </a:r>
            <a:r>
              <a:rPr lang="de-DE" altLang="de-DE" sz="4000">
                <a:latin typeface="Verdana" panose="020B0604030504040204" pitchFamily="34" charset="0"/>
              </a:rPr>
              <a:t> Australian?</a:t>
            </a:r>
            <a:endParaRPr lang="de-DE" altLang="de-DE" sz="4000"/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2DD4435A-25A7-CB48-21D7-D19B74A0F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286250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Russel Crowe</a:t>
            </a:r>
            <a:endParaRPr lang="de-DE" altLang="de-DE"/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49E8F390-1E63-837D-54B4-162419EE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059363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Nicole Kidman</a:t>
            </a:r>
            <a:endParaRPr lang="de-DE" altLang="de-DE"/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D377A4CF-F772-E700-9A0E-98210192C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92600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Neil Young</a:t>
            </a:r>
            <a:endParaRPr lang="de-DE" altLang="de-DE"/>
          </a:p>
        </p:txBody>
      </p:sp>
      <p:sp>
        <p:nvSpPr>
          <p:cNvPr id="52230" name="Text Box 7">
            <a:extLst>
              <a:ext uri="{FF2B5EF4-FFF2-40B4-BE49-F238E27FC236}">
                <a16:creationId xmlns:a16="http://schemas.microsoft.com/office/drawing/2014/main" id="{4B1091B7-147F-F8A5-1AA7-CF5DB10B8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(6)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B0D2D14-44B4-5BFA-785B-96A99BC744D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Which of these famous persons </a:t>
            </a:r>
            <a:br>
              <a:rPr lang="de-DE" altLang="de-DE" sz="4000">
                <a:latin typeface="Verdana" panose="020B0604030504040204" pitchFamily="34" charset="0"/>
              </a:rPr>
            </a:br>
            <a:r>
              <a:rPr lang="de-DE" altLang="de-DE" sz="4000">
                <a:latin typeface="Verdana" panose="020B0604030504040204" pitchFamily="34" charset="0"/>
              </a:rPr>
              <a:t>is </a:t>
            </a:r>
            <a:r>
              <a:rPr lang="de-DE" altLang="de-DE" sz="4000" u="sng">
                <a:latin typeface="Verdana" panose="020B0604030504040204" pitchFamily="34" charset="0"/>
              </a:rPr>
              <a:t>not</a:t>
            </a:r>
            <a:r>
              <a:rPr lang="de-DE" altLang="de-DE" sz="4000">
                <a:latin typeface="Verdana" panose="020B0604030504040204" pitchFamily="34" charset="0"/>
              </a:rPr>
              <a:t> Australian?</a:t>
            </a:r>
            <a:endParaRPr lang="de-DE" altLang="de-DE" sz="4000"/>
          </a:p>
        </p:txBody>
      </p:sp>
      <p:sp>
        <p:nvSpPr>
          <p:cNvPr id="53251" name="Text Box 4">
            <a:extLst>
              <a:ext uri="{FF2B5EF4-FFF2-40B4-BE49-F238E27FC236}">
                <a16:creationId xmlns:a16="http://schemas.microsoft.com/office/drawing/2014/main" id="{4829EFC3-657B-F514-1850-D93AC300C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059363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Nicole Kidman</a:t>
            </a:r>
            <a:endParaRPr lang="de-DE" altLang="de-DE"/>
          </a:p>
        </p:txBody>
      </p:sp>
      <p:sp>
        <p:nvSpPr>
          <p:cNvPr id="53252" name="Text Box 5">
            <a:extLst>
              <a:ext uri="{FF2B5EF4-FFF2-40B4-BE49-F238E27FC236}">
                <a16:creationId xmlns:a16="http://schemas.microsoft.com/office/drawing/2014/main" id="{949F5105-B4B6-D0CD-34E3-A8425CE5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92600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Neil Young</a:t>
            </a:r>
            <a:endParaRPr lang="de-DE" altLang="de-DE"/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685D7C03-83B6-7865-7C04-0B2291D5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(6)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92179D0-82C5-3167-C7B5-FB7C9970E70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86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/>
              <a:t>What is a didgeridoo?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1F4C1DD0-1D48-502A-A4B2-D607A70AF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10050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a) Aboriginal weapon</a:t>
            </a:r>
            <a:endParaRPr lang="de-DE" altLang="de-DE"/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96DFE8AB-3743-C6E1-53EF-C82098EDC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(1)</a:t>
            </a:r>
          </a:p>
        </p:txBody>
      </p:sp>
      <p:sp>
        <p:nvSpPr>
          <p:cNvPr id="8197" name="Text Box 12">
            <a:extLst>
              <a:ext uri="{FF2B5EF4-FFF2-40B4-BE49-F238E27FC236}">
                <a16:creationId xmlns:a16="http://schemas.microsoft.com/office/drawing/2014/main" id="{F5CA37F9-11D2-2EB4-CF49-24E32934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0067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Musical instrument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267119B-E10F-6FD8-E837-C31B578CCA5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DE" altLang="de-DE" sz="4000">
                <a:latin typeface="Verdana" panose="020B0604030504040204" pitchFamily="34" charset="0"/>
              </a:rPr>
              <a:t>Which of these famous persons </a:t>
            </a:r>
            <a:br>
              <a:rPr lang="de-DE" altLang="de-DE" sz="4000">
                <a:latin typeface="Verdana" panose="020B0604030504040204" pitchFamily="34" charset="0"/>
              </a:rPr>
            </a:br>
            <a:r>
              <a:rPr lang="de-DE" altLang="de-DE" sz="4000">
                <a:latin typeface="Verdana" panose="020B0604030504040204" pitchFamily="34" charset="0"/>
              </a:rPr>
              <a:t>is </a:t>
            </a:r>
            <a:r>
              <a:rPr lang="de-DE" altLang="de-DE" sz="4000" u="sng">
                <a:latin typeface="Verdana" panose="020B0604030504040204" pitchFamily="34" charset="0"/>
              </a:rPr>
              <a:t>not</a:t>
            </a:r>
            <a:r>
              <a:rPr lang="de-DE" altLang="de-DE" sz="4000">
                <a:latin typeface="Verdana" panose="020B0604030504040204" pitchFamily="34" charset="0"/>
              </a:rPr>
              <a:t> Australian?</a:t>
            </a:r>
            <a:endParaRPr lang="de-DE" altLang="de-DE" sz="4000"/>
          </a:p>
        </p:txBody>
      </p:sp>
      <p:sp>
        <p:nvSpPr>
          <p:cNvPr id="54275" name="Text Box 5">
            <a:extLst>
              <a:ext uri="{FF2B5EF4-FFF2-40B4-BE49-F238E27FC236}">
                <a16:creationId xmlns:a16="http://schemas.microsoft.com/office/drawing/2014/main" id="{6472BB4C-7BE0-1F3A-0DD2-20A3386F2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92600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Neil Young</a:t>
            </a:r>
            <a:endParaRPr lang="de-DE" altLang="de-DE"/>
          </a:p>
        </p:txBody>
      </p:sp>
      <p:sp>
        <p:nvSpPr>
          <p:cNvPr id="54276" name="Text Box 7">
            <a:extLst>
              <a:ext uri="{FF2B5EF4-FFF2-40B4-BE49-F238E27FC236}">
                <a16:creationId xmlns:a16="http://schemas.microsoft.com/office/drawing/2014/main" id="{4CF2C410-D254-43FA-FA99-CF630A5E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(6)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B9FB9F0-198C-38E2-6611-643A97A65F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44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>
                <a:latin typeface="Verdana" panose="020B0604030504040204" pitchFamily="34" charset="0"/>
              </a:rPr>
              <a:t>Which of these famous persons is </a:t>
            </a:r>
            <a:r>
              <a:rPr lang="de-DE" altLang="de-DE" u="sng">
                <a:latin typeface="Verdana" panose="020B0604030504040204" pitchFamily="34" charset="0"/>
              </a:rPr>
              <a:t>not</a:t>
            </a:r>
            <a:r>
              <a:rPr lang="de-DE" altLang="de-DE">
                <a:latin typeface="Verdana" panose="020B0604030504040204" pitchFamily="34" charset="0"/>
              </a:rPr>
              <a:t> Australian?</a:t>
            </a:r>
            <a:endParaRPr lang="de-DE" altLang="de-DE"/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B73096E9-A8DA-1492-EE99-66E0DD699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006975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Olivia Newton-John</a:t>
            </a:r>
            <a:endParaRPr lang="de-DE" altLang="de-DE"/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D999E861-A34F-5C5F-6233-D758C618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780088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Bryan Adams</a:t>
            </a:r>
            <a:endParaRPr lang="de-DE" altLang="de-DE"/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B340DCD8-4CC5-0D84-10D3-598801526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5013325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Paul Hogan</a:t>
            </a:r>
            <a:endParaRPr lang="de-DE" altLang="de-DE"/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5583B5D1-947C-A3DC-4A0B-3AA50BA52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5780088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AC/DC</a:t>
            </a:r>
            <a:endParaRPr lang="de-DE" altLang="de-DE"/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8F3559F3-805A-0714-5376-110A2432E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(6)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29FBAB7-20F5-CC15-B4D0-B57A467B4C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44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>
                <a:latin typeface="Verdana" panose="020B0604030504040204" pitchFamily="34" charset="0"/>
              </a:rPr>
              <a:t>Which of these famous persons is </a:t>
            </a:r>
            <a:r>
              <a:rPr lang="de-DE" altLang="de-DE" u="sng">
                <a:latin typeface="Verdana" panose="020B0604030504040204" pitchFamily="34" charset="0"/>
              </a:rPr>
              <a:t>not</a:t>
            </a:r>
            <a:r>
              <a:rPr lang="de-DE" altLang="de-DE">
                <a:latin typeface="Verdana" panose="020B0604030504040204" pitchFamily="34" charset="0"/>
              </a:rPr>
              <a:t> Australian?</a:t>
            </a:r>
            <a:endParaRPr lang="de-DE" altLang="de-DE"/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14F131C5-7297-781E-0845-D2FCFD1A1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006975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Olivia Newton-John</a:t>
            </a:r>
            <a:endParaRPr lang="de-DE" altLang="de-DE"/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154488D6-4A7A-1F40-6363-415CFF273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780088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Bryan Adams</a:t>
            </a:r>
            <a:endParaRPr lang="de-DE" altLang="de-DE"/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26F84594-A8AC-0751-E0BE-C0D2344E1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5780088"/>
            <a:ext cx="406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AC/DC</a:t>
            </a:r>
            <a:endParaRPr lang="de-DE" altLang="de-DE"/>
          </a:p>
        </p:txBody>
      </p:sp>
      <p:sp>
        <p:nvSpPr>
          <p:cNvPr id="56326" name="Text Box 7">
            <a:extLst>
              <a:ext uri="{FF2B5EF4-FFF2-40B4-BE49-F238E27FC236}">
                <a16:creationId xmlns:a16="http://schemas.microsoft.com/office/drawing/2014/main" id="{2730C4E4-7E5E-1712-6FA2-62F7855BC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(6)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0C68C37-EE93-201D-E768-8215D45000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44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>
                <a:latin typeface="Verdana" panose="020B0604030504040204" pitchFamily="34" charset="0"/>
              </a:rPr>
              <a:t>Which of these famous persons is </a:t>
            </a:r>
            <a:r>
              <a:rPr lang="de-DE" altLang="de-DE" u="sng">
                <a:latin typeface="Verdana" panose="020B0604030504040204" pitchFamily="34" charset="0"/>
              </a:rPr>
              <a:t>not</a:t>
            </a:r>
            <a:r>
              <a:rPr lang="de-DE" altLang="de-DE">
                <a:latin typeface="Verdana" panose="020B0604030504040204" pitchFamily="34" charset="0"/>
              </a:rPr>
              <a:t> Australian?</a:t>
            </a:r>
            <a:endParaRPr lang="de-DE" altLang="de-DE"/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2DDE3B1B-9C2D-8344-0A62-AC853C3DC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006975"/>
            <a:ext cx="4068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Olivia Newton-John</a:t>
            </a:r>
            <a:endParaRPr lang="de-DE" altLang="de-DE"/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FBE330DC-3796-A2ED-85F6-E460CD512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780088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Bryan Adams</a:t>
            </a:r>
            <a:endParaRPr lang="de-DE" altLang="de-DE"/>
          </a:p>
        </p:txBody>
      </p:sp>
      <p:sp>
        <p:nvSpPr>
          <p:cNvPr id="57349" name="Text Box 7">
            <a:extLst>
              <a:ext uri="{FF2B5EF4-FFF2-40B4-BE49-F238E27FC236}">
                <a16:creationId xmlns:a16="http://schemas.microsoft.com/office/drawing/2014/main" id="{61745A32-6645-2D4F-AFB7-E027EF55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(6)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128E786-AD1C-13A8-E1D3-EC7ACD0DF3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443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altLang="de-DE">
                <a:latin typeface="Verdana" panose="020B0604030504040204" pitchFamily="34" charset="0"/>
              </a:rPr>
              <a:t>Which of these famous persons is </a:t>
            </a:r>
            <a:r>
              <a:rPr lang="de-DE" altLang="de-DE" u="sng">
                <a:latin typeface="Verdana" panose="020B0604030504040204" pitchFamily="34" charset="0"/>
              </a:rPr>
              <a:t>not</a:t>
            </a:r>
            <a:r>
              <a:rPr lang="de-DE" altLang="de-DE">
                <a:latin typeface="Verdana" panose="020B0604030504040204" pitchFamily="34" charset="0"/>
              </a:rPr>
              <a:t> Australian?</a:t>
            </a:r>
            <a:endParaRPr lang="de-DE" altLang="de-DE"/>
          </a:p>
        </p:txBody>
      </p:sp>
      <p:sp>
        <p:nvSpPr>
          <p:cNvPr id="58371" name="Text Box 4">
            <a:extLst>
              <a:ext uri="{FF2B5EF4-FFF2-40B4-BE49-F238E27FC236}">
                <a16:creationId xmlns:a16="http://schemas.microsoft.com/office/drawing/2014/main" id="{8032EF82-BA27-9BE6-C743-AFFFB8A7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780088"/>
            <a:ext cx="4068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Bryan Adams</a:t>
            </a:r>
            <a:endParaRPr lang="de-DE" altLang="de-DE"/>
          </a:p>
        </p:txBody>
      </p:sp>
      <p:sp>
        <p:nvSpPr>
          <p:cNvPr id="58372" name="Text Box 7">
            <a:extLst>
              <a:ext uri="{FF2B5EF4-FFF2-40B4-BE49-F238E27FC236}">
                <a16:creationId xmlns:a16="http://schemas.microsoft.com/office/drawing/2014/main" id="{673856F4-AFA7-49F5-E6F0-2433E12D8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(6)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3A0B120-F308-83C3-C4F0-A8360A221C6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86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/>
              <a:t>What is a didgeridoo?</a:t>
            </a:r>
          </a:p>
        </p:txBody>
      </p:sp>
      <p:sp>
        <p:nvSpPr>
          <p:cNvPr id="9219" name="Text Box 7">
            <a:extLst>
              <a:ext uri="{FF2B5EF4-FFF2-40B4-BE49-F238E27FC236}">
                <a16:creationId xmlns:a16="http://schemas.microsoft.com/office/drawing/2014/main" id="{EA923793-DB2B-482E-BCA8-763667653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(1)</a:t>
            </a:r>
          </a:p>
        </p:txBody>
      </p:sp>
      <p:sp>
        <p:nvSpPr>
          <p:cNvPr id="9220" name="Text Box 12">
            <a:extLst>
              <a:ext uri="{FF2B5EF4-FFF2-40B4-BE49-F238E27FC236}">
                <a16:creationId xmlns:a16="http://schemas.microsoft.com/office/drawing/2014/main" id="{682E648C-2889-2B50-B153-47FA11F25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0067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Musical instrument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748A356-8D2F-7865-0FD0-EB37587750B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86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altLang="de-DE"/>
              <a:t>This is a didgeridoo.</a:t>
            </a:r>
          </a:p>
        </p:txBody>
      </p:sp>
      <p:sp>
        <p:nvSpPr>
          <p:cNvPr id="10243" name="Text Box 7">
            <a:extLst>
              <a:ext uri="{FF2B5EF4-FFF2-40B4-BE49-F238E27FC236}">
                <a16:creationId xmlns:a16="http://schemas.microsoft.com/office/drawing/2014/main" id="{DC31601C-D0CF-C217-2FC9-04BC3A0CB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1 (1)</a:t>
            </a:r>
          </a:p>
        </p:txBody>
      </p:sp>
      <p:pic>
        <p:nvPicPr>
          <p:cNvPr id="10244" name="Grafik 7" descr="didgeridoo.jpg">
            <a:extLst>
              <a:ext uri="{FF2B5EF4-FFF2-40B4-BE49-F238E27FC236}">
                <a16:creationId xmlns:a16="http://schemas.microsoft.com/office/drawing/2014/main" id="{0F4343E0-EA32-1C39-9644-242E0C52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3222625"/>
            <a:ext cx="47117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610F360-4350-4864-2DCE-0D7C0B898A7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is the official Australian currency?</a:t>
            </a:r>
            <a:r>
              <a:rPr lang="de-DE" altLang="de-DE" sz="4000"/>
              <a:t> 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4723E89D-F6F6-1BA4-1C80-D7C2C2830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81475"/>
            <a:ext cx="331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de-DE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British Pound</a:t>
            </a:r>
            <a:endParaRPr lang="de-DE" altLang="de-DE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FFB1D5FB-6C2E-041D-6E55-64AD812A9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40350"/>
            <a:ext cx="3671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Australian Pound</a:t>
            </a:r>
            <a:endParaRPr lang="de-DE" altLang="de-DE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B3EE9646-6234-811E-E42A-B96FD111A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414972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Australian Dollar</a:t>
            </a:r>
            <a:endParaRPr lang="de-DE" altLang="de-DE"/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82B91F06-4A4A-4CE7-A51F-24EA67C10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5340350"/>
            <a:ext cx="356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d) Pacific Dollar</a:t>
            </a:r>
            <a:endParaRPr lang="de-DE" altLang="de-DE"/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E9845993-F5B9-37A4-1E62-A918E6509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(1)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787FA09-F7C9-785F-47AD-8CC8268F997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de-DE" sz="4000">
                <a:latin typeface="Verdana" panose="020B0604030504040204" pitchFamily="34" charset="0"/>
              </a:rPr>
              <a:t>What is the official Australian currency?</a:t>
            </a:r>
            <a:r>
              <a:rPr lang="de-DE" altLang="de-DE" sz="4000"/>
              <a:t> 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113AA753-050A-47A5-7D4F-B64223CB6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81475"/>
            <a:ext cx="3313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de-DE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British Pound</a:t>
            </a:r>
            <a:endParaRPr lang="de-DE" altLang="de-DE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F7338774-2354-E03E-5E7F-1C5F3369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40350"/>
            <a:ext cx="3671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c) Australian Pound</a:t>
            </a:r>
            <a:endParaRPr lang="de-DE" altLang="de-DE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86A275D1-184E-6A92-E275-A1E14C9BA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4149725"/>
            <a:ext cx="4068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>
                <a:solidFill>
                  <a:schemeClr val="bg1"/>
                </a:solidFill>
                <a:latin typeface="Verdana" panose="020B0604030504040204" pitchFamily="34" charset="0"/>
              </a:rPr>
              <a:t>b) Australian Dollar</a:t>
            </a:r>
            <a:endParaRPr lang="de-DE" altLang="de-DE"/>
          </a:p>
        </p:txBody>
      </p:sp>
      <p:sp>
        <p:nvSpPr>
          <p:cNvPr id="12294" name="Text Box 7">
            <a:extLst>
              <a:ext uri="{FF2B5EF4-FFF2-40B4-BE49-F238E27FC236}">
                <a16:creationId xmlns:a16="http://schemas.microsoft.com/office/drawing/2014/main" id="{1D80FDF0-0CC1-280F-FAD7-810D1748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anose="020B0604030504040204" pitchFamily="34" charset="0"/>
              </a:rPr>
              <a:t>Team 2 (1)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Office PowerPoint</Application>
  <PresentationFormat>Bildschirmpräsentation (4:3)</PresentationFormat>
  <Paragraphs>231</Paragraphs>
  <Slides>54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54</vt:i4>
      </vt:variant>
    </vt:vector>
  </HeadingPairs>
  <TitlesOfParts>
    <vt:vector size="59" baseType="lpstr">
      <vt:lpstr>Arial</vt:lpstr>
      <vt:lpstr>Calibri</vt:lpstr>
      <vt:lpstr>Verdana</vt:lpstr>
      <vt:lpstr>Standarddesign</vt:lpstr>
      <vt:lpstr>Benutzerdefiniertes Design</vt:lpstr>
      <vt:lpstr>Quiz –  What do you know about Australia? </vt:lpstr>
      <vt:lpstr>PowerPoint-Präsentation</vt:lpstr>
      <vt:lpstr>What is a didgeridoo?</vt:lpstr>
      <vt:lpstr>What is a didgeridoo?</vt:lpstr>
      <vt:lpstr>What is a didgeridoo?</vt:lpstr>
      <vt:lpstr>What is a didgeridoo?</vt:lpstr>
      <vt:lpstr>This is a didgeridoo.</vt:lpstr>
      <vt:lpstr>What is the official Australian currency? </vt:lpstr>
      <vt:lpstr>What is the official Australian currency? </vt:lpstr>
      <vt:lpstr>What is the official Australian currency? </vt:lpstr>
      <vt:lpstr>What is the official Australian currency? </vt:lpstr>
      <vt:lpstr>This is the official Australian currency. </vt:lpstr>
      <vt:lpstr>Which of these countries is larger than Australia?</vt:lpstr>
      <vt:lpstr>Which of these countries is larger than Australia?</vt:lpstr>
      <vt:lpstr>Which of these countries is larger than Australia?</vt:lpstr>
      <vt:lpstr>Which of these countries is larger than Australia?</vt:lpstr>
      <vt:lpstr>What rank does Australia have among the largest countries ?</vt:lpstr>
      <vt:lpstr>What rank does Australia have among the largest countries ?</vt:lpstr>
      <vt:lpstr>What rank does Australia have among the largest countries ?</vt:lpstr>
      <vt:lpstr>What rank does Australia have among the largest countries ?</vt:lpstr>
      <vt:lpstr>How many time zones does the Australian continent have? </vt:lpstr>
      <vt:lpstr>How many time zones does the Australian continent have? </vt:lpstr>
      <vt:lpstr>How many time zones does the Australian continent have? </vt:lpstr>
      <vt:lpstr>How many time zones does the Australian continent have? </vt:lpstr>
      <vt:lpstr>How many federal states does the Australian mainland consist of?</vt:lpstr>
      <vt:lpstr>How many federal states does the Australian mainland consist of?</vt:lpstr>
      <vt:lpstr>How many federal states does the Australian mainland consist of?</vt:lpstr>
      <vt:lpstr>How many federal states does the Australian mainland consist of?</vt:lpstr>
      <vt:lpstr>What are the heads of the Australian state governments called? </vt:lpstr>
      <vt:lpstr>What are the heads of the Australian state governments called? </vt:lpstr>
      <vt:lpstr>What are the heads of the Australian state governments called? </vt:lpstr>
      <vt:lpstr>What are the heads of the Australian state governments called? </vt:lpstr>
      <vt:lpstr>Who is Australia‘s Head of State?</vt:lpstr>
      <vt:lpstr>Who is Australia‘s Head of State?</vt:lpstr>
      <vt:lpstr>Who is Australia‘s Head of State?</vt:lpstr>
      <vt:lpstr>Who is Australia‘s Head of State?</vt:lpstr>
      <vt:lpstr>What are the national colours of Australia? </vt:lpstr>
      <vt:lpstr>What are the national colours of Australia? </vt:lpstr>
      <vt:lpstr>What are the national colours of Australia? </vt:lpstr>
      <vt:lpstr>What are the national colours of Australia? </vt:lpstr>
      <vt:lpstr>PowerPoint-Präsentation</vt:lpstr>
      <vt:lpstr>Sydney is the capital of …? </vt:lpstr>
      <vt:lpstr>Sydney is the capital of …? </vt:lpstr>
      <vt:lpstr>Sydney is the capital of …? </vt:lpstr>
      <vt:lpstr>Sydney is the capital of …? </vt:lpstr>
      <vt:lpstr>PowerPoint-Präsentation</vt:lpstr>
      <vt:lpstr>Which of these famous persons  is not Australian?</vt:lpstr>
      <vt:lpstr>Which of these famous persons  is not Australian?</vt:lpstr>
      <vt:lpstr>Which of these famous persons  is not Australian?</vt:lpstr>
      <vt:lpstr>Which of these famous persons  is not Australian?</vt:lpstr>
      <vt:lpstr>Which of these famous persons is not Australian?</vt:lpstr>
      <vt:lpstr>Which of these famous persons is not Australian?</vt:lpstr>
      <vt:lpstr>Which of these famous persons is not Australian?</vt:lpstr>
      <vt:lpstr>Which of these famous persons is not Australian?</vt:lpstr>
    </vt:vector>
  </TitlesOfParts>
  <Company>Maximilian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Hensel</dc:creator>
  <cp:lastModifiedBy>Jürgen Hensel</cp:lastModifiedBy>
  <cp:revision>159</cp:revision>
  <dcterms:created xsi:type="dcterms:W3CDTF">2011-03-24T10:15:25Z</dcterms:created>
  <dcterms:modified xsi:type="dcterms:W3CDTF">2026-04-17T05:01:43Z</dcterms:modified>
</cp:coreProperties>
</file>