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88" r:id="rId3"/>
    <p:sldId id="300" r:id="rId4"/>
    <p:sldId id="289" r:id="rId5"/>
    <p:sldId id="316" r:id="rId6"/>
    <p:sldId id="317" r:id="rId7"/>
    <p:sldId id="318" r:id="rId8"/>
    <p:sldId id="338" r:id="rId9"/>
    <p:sldId id="341" r:id="rId10"/>
    <p:sldId id="292" r:id="rId11"/>
    <p:sldId id="342" r:id="rId12"/>
    <p:sldId id="319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40" r:id="rId24"/>
  </p:sldIdLst>
  <p:sldSz cx="9144000" cy="6858000" type="screen4x3"/>
  <p:notesSz cx="7099300" cy="102346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810" y="2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772" y="-96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6B3A9BC7-CDE0-DF62-8790-817792F46D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DECD969-BA78-056F-7F23-29F637D1395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fld id="{22AE480C-D013-4C64-B7BC-D7F608D49028}" type="datetimeFigureOut">
              <a:rPr lang="de-DE"/>
              <a:pPr>
                <a:defRPr/>
              </a:pPr>
              <a:t>05.04.2026</a:t>
            </a:fld>
            <a:endParaRPr lang="de-DE"/>
          </a:p>
        </p:txBody>
      </p:sp>
      <p:sp>
        <p:nvSpPr>
          <p:cNvPr id="4" name="Folienbildplatzhalter 3">
            <a:extLst>
              <a:ext uri="{FF2B5EF4-FFF2-40B4-BE49-F238E27FC236}">
                <a16:creationId xmlns:a16="http://schemas.microsoft.com/office/drawing/2014/main" id="{DB5BA822-71AE-AEB2-AE14-13BF35E4717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>
            <a:extLst>
              <a:ext uri="{FF2B5EF4-FFF2-40B4-BE49-F238E27FC236}">
                <a16:creationId xmlns:a16="http://schemas.microsoft.com/office/drawing/2014/main" id="{35FF3462-C1E4-3034-EC0F-8595103E12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 noProof="0"/>
              <a:t>Textmasterformat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7BB662D-2CBC-CC38-A3DE-D3B9B622DCC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eaLnBrk="1" hangingPunct="1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2D6162A-DB37-E84B-766C-0D11ECAEFA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300"/>
            </a:lvl1pPr>
          </a:lstStyle>
          <a:p>
            <a:pPr>
              <a:defRPr/>
            </a:pPr>
            <a:fld id="{03AF6BC2-75A7-470D-ABD1-A05EE3EBBDF5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75860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052395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364783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7225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957016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109359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651680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3782411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0396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548385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57345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9">
            <a:extLst>
              <a:ext uri="{FF2B5EF4-FFF2-40B4-BE49-F238E27FC236}">
                <a16:creationId xmlns:a16="http://schemas.microsoft.com/office/drawing/2014/main" id="{78A8DB61-2188-CEE1-9C60-B08AA4B45D0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de-DE" altLang="de-DE"/>
          </a:p>
        </p:txBody>
      </p:sp>
      <p:sp>
        <p:nvSpPr>
          <p:cNvPr id="1028" name="Text Box 8">
            <a:extLst>
              <a:ext uri="{FF2B5EF4-FFF2-40B4-BE49-F238E27FC236}">
                <a16:creationId xmlns:a16="http://schemas.microsoft.com/office/drawing/2014/main" id="{F81FA45B-4D28-7701-C004-F6C1B92CAFE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0"/>
            <a:ext cx="9144000" cy="9159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de-DE" altLang="de-DE" b="1" dirty="0"/>
              <a:t>1. Halbjahr 2026</a:t>
            </a:r>
            <a:endParaRPr lang="de-DE" altLang="de-DE" b="1" i="1" dirty="0"/>
          </a:p>
          <a:p>
            <a:pPr algn="ctr" eaLnBrk="1" hangingPunct="1">
              <a:defRPr/>
            </a:pPr>
            <a:r>
              <a:rPr lang="de-DE" altLang="de-DE" b="1" i="1" dirty="0"/>
              <a:t>English Club am Vormittag B1</a:t>
            </a:r>
            <a:endParaRPr lang="de-DE" altLang="de-DE" b="1" dirty="0"/>
          </a:p>
          <a:p>
            <a:pPr algn="ctr" eaLnBrk="1" hangingPunct="1">
              <a:defRPr/>
            </a:pPr>
            <a:r>
              <a:rPr lang="en-GB" altLang="de-DE" b="1" dirty="0"/>
              <a:t>261-40646A</a:t>
            </a:r>
            <a:r>
              <a:rPr lang="de-DE" altLang="de-DE" b="1" dirty="0"/>
              <a:t>, Do, 09.00 – 10.30 Uhr</a:t>
            </a:r>
          </a:p>
        </p:txBody>
      </p:sp>
      <p:sp>
        <p:nvSpPr>
          <p:cNvPr id="1029" name="Line 10">
            <a:extLst>
              <a:ext uri="{FF2B5EF4-FFF2-40B4-BE49-F238E27FC236}">
                <a16:creationId xmlns:a16="http://schemas.microsoft.com/office/drawing/2014/main" id="{3864230E-F4F0-4F0C-7480-AF5203B720B9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90872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de-DE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63B8D96C-1CE5-2F1F-AFCA-8E4DEF2947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24739"/>
            <a:ext cx="2664000" cy="53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0" y="2130425"/>
            <a:ext cx="9144000" cy="12271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6600" b="1" dirty="0">
                <a:latin typeface="Verdana" pitchFamily="34" charset="0"/>
              </a:rPr>
              <a:t>Find the word.</a:t>
            </a:r>
            <a:r>
              <a:rPr lang="de-DE" sz="40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0" y="571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F6B1F023-CD7C-9CFE-351B-C44666DDF1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26" y="4946392"/>
            <a:ext cx="9144000" cy="1938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Since its release, "Hotel California" has been widely regarded as one of the greatest rock songs of all time, and has been covered by many artists. </a:t>
            </a:r>
          </a:p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Which US rock band released it in 1977?</a:t>
            </a:r>
          </a:p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We need the first letter of the band’s name</a:t>
            </a:r>
            <a:endParaRPr lang="de-DE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9220" name="Picture 4" descr="Hotel California (Album) – Wikipedia">
            <a:extLst>
              <a:ext uri="{FF2B5EF4-FFF2-40B4-BE49-F238E27FC236}">
                <a16:creationId xmlns:a16="http://schemas.microsoft.com/office/drawing/2014/main" id="{F37B390E-1FA7-1FA8-D4FA-FD1D22E78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950404"/>
            <a:ext cx="5292080" cy="291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Eagles - Hotel California">
            <a:hlinkClick r:id="" action="ppaction://media"/>
            <a:extLst>
              <a:ext uri="{FF2B5EF4-FFF2-40B4-BE49-F238E27FC236}">
                <a16:creationId xmlns:a16="http://schemas.microsoft.com/office/drawing/2014/main" id="{80131B2B-2797-2DB2-51D6-8CE5669A0F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89952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988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1AD118-EF48-DD14-43D9-C0F8B5CD9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>
            <a:extLst>
              <a:ext uri="{FF2B5EF4-FFF2-40B4-BE49-F238E27FC236}">
                <a16:creationId xmlns:a16="http://schemas.microsoft.com/office/drawing/2014/main" id="{D67AE601-C4D8-0248-2D58-02C7168CAA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71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0967" name="Rectangle 7">
            <a:extLst>
              <a:ext uri="{FF2B5EF4-FFF2-40B4-BE49-F238E27FC236}">
                <a16:creationId xmlns:a16="http://schemas.microsoft.com/office/drawing/2014/main" id="{E305BAE7-AD12-D6FF-B527-6A30832194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1E41AD8D-F167-F40A-619E-D2FFB0A5DD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6512" y="5982379"/>
            <a:ext cx="9144000" cy="83099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Add the missing letter.</a:t>
            </a:r>
          </a:p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That’s the one we need.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B2607FAF-9AD5-4402-986A-F096BC2D2CC7}"/>
              </a:ext>
            </a:extLst>
          </p:cNvPr>
          <p:cNvSpPr/>
          <p:nvPr/>
        </p:nvSpPr>
        <p:spPr>
          <a:xfrm rot="20994154">
            <a:off x="2057474" y="3040156"/>
            <a:ext cx="1377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ock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B06EAD90-6805-3353-3BDC-C60B934077EB}"/>
              </a:ext>
            </a:extLst>
          </p:cNvPr>
          <p:cNvSpPr/>
          <p:nvPr/>
        </p:nvSpPr>
        <p:spPr>
          <a:xfrm rot="1083315">
            <a:off x="5710124" y="2897340"/>
            <a:ext cx="18389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abbit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A82A28DB-275F-F5AC-E401-052F12B5F244}"/>
              </a:ext>
            </a:extLst>
          </p:cNvPr>
          <p:cNvSpPr/>
          <p:nvPr/>
        </p:nvSpPr>
        <p:spPr>
          <a:xfrm>
            <a:off x="3844878" y="4233862"/>
            <a:ext cx="14542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flou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7362092A-03AE-E4CE-A487-1CAF46BF854A}"/>
              </a:ext>
            </a:extLst>
          </p:cNvPr>
          <p:cNvSpPr/>
          <p:nvPr/>
        </p:nvSpPr>
        <p:spPr>
          <a:xfrm rot="662918">
            <a:off x="4068670" y="1412776"/>
            <a:ext cx="16466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tune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11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/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0" y="571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ctrTitle"/>
          </p:nvPr>
        </p:nvSpPr>
        <p:spPr bwMode="auto">
          <a:xfrm>
            <a:off x="0" y="2853234"/>
            <a:ext cx="9144000" cy="86379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de-DE" sz="2400" dirty="0">
                <a:latin typeface="Verdana" pitchFamily="34" charset="0"/>
              </a:rPr>
              <a:t>By </a:t>
            </a:r>
            <a:r>
              <a:rPr lang="de-DE" sz="2400" dirty="0" err="1">
                <a:latin typeface="Verdana" pitchFamily="34" charset="0"/>
              </a:rPr>
              <a:t>now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you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should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have</a:t>
            </a:r>
            <a:r>
              <a:rPr lang="de-DE" sz="2400" dirty="0">
                <a:latin typeface="Verdana" pitchFamily="34" charset="0"/>
              </a:rPr>
              <a:t> 10 </a:t>
            </a:r>
            <a:r>
              <a:rPr lang="de-DE" sz="2400" dirty="0" err="1">
                <a:latin typeface="Verdana" pitchFamily="34" charset="0"/>
              </a:rPr>
              <a:t>letters</a:t>
            </a:r>
            <a:r>
              <a:rPr lang="de-DE" sz="2400" dirty="0">
                <a:latin typeface="Verdana" pitchFamily="34" charset="0"/>
              </a:rPr>
              <a:t> on </a:t>
            </a:r>
            <a:r>
              <a:rPr lang="de-DE" sz="2400" dirty="0" err="1">
                <a:latin typeface="Verdana" pitchFamily="34" charset="0"/>
              </a:rPr>
              <a:t>your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list</a:t>
            </a:r>
            <a:r>
              <a:rPr lang="de-DE" sz="2400" dirty="0">
                <a:latin typeface="Verdana" pitchFamily="34" charset="0"/>
              </a:rPr>
              <a:t>.</a:t>
            </a:r>
            <a:br>
              <a:rPr lang="de-DE" sz="2400" dirty="0">
                <a:latin typeface="Verdana" pitchFamily="34" charset="0"/>
              </a:rPr>
            </a:br>
            <a:r>
              <a:rPr lang="de-DE" sz="2400" dirty="0" err="1">
                <a:latin typeface="Verdana" pitchFamily="34" charset="0"/>
              </a:rPr>
              <a:t>Reshuffle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them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for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something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that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consider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regularly</a:t>
            </a:r>
            <a:r>
              <a:rPr lang="de-DE" sz="2400" dirty="0">
                <a:latin typeface="Verdana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3396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1A5AFA-E62C-54B8-7CE2-F630E08ADD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BAD30F57-C3B0-8AAE-6E23-1F2DCD8572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661248"/>
            <a:ext cx="9144000" cy="122413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2350" kern="0" dirty="0">
                <a:latin typeface="Verdana" panose="020B0604030504040204" pitchFamily="34" charset="0"/>
                <a:ea typeface="Verdana" panose="020B0604030504040204" pitchFamily="34" charset="0"/>
              </a:rPr>
              <a:t>Since it started operations in 2000 the Ferris wheel has become one of London’s best-known </a:t>
            </a:r>
            <a:r>
              <a:rPr lang="en-US" sz="2350" kern="0" dirty="0" err="1">
                <a:latin typeface="Verdana" panose="020B0604030504040204" pitchFamily="34" charset="0"/>
                <a:ea typeface="Verdana" panose="020B0604030504040204" pitchFamily="34" charset="0"/>
              </a:rPr>
              <a:t>lamdmarks</a:t>
            </a:r>
            <a:r>
              <a:rPr lang="en-US" sz="2350" kern="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algn="ctr"/>
            <a:r>
              <a:rPr lang="en-US" sz="2350" kern="0" dirty="0">
                <a:latin typeface="Verdana" panose="020B0604030504040204" pitchFamily="34" charset="0"/>
                <a:ea typeface="Verdana" panose="020B0604030504040204" pitchFamily="34" charset="0"/>
              </a:rPr>
              <a:t>What is it called? We need the first letter of the 2nd word.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CA4B1B4-1B8D-3925-4E87-600E3E7D29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2351"/>
            <a:ext cx="6912000" cy="4606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6003292D-49D8-6FF6-A8E2-0022D8B21903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/>
              <a:t>London </a:t>
            </a:r>
            <a:r>
              <a:rPr lang="de-DE" b="1" dirty="0">
                <a:solidFill>
                  <a:srgbClr val="FF0000"/>
                </a:solidFill>
              </a:rPr>
              <a:t>E</a:t>
            </a:r>
            <a:r>
              <a:rPr lang="de-DE" b="1" dirty="0"/>
              <a:t>ye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513760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88FA5E-A984-A38F-6995-86E18C1351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4" name="Text Box 6">
            <a:extLst>
              <a:ext uri="{FF2B5EF4-FFF2-40B4-BE49-F238E27FC236}">
                <a16:creationId xmlns:a16="http://schemas.microsoft.com/office/drawing/2014/main" id="{F535F8DB-0E99-8E3D-CD26-E2977739CC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315724"/>
            <a:ext cx="9144000" cy="156966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de-DE" sz="2400" spc="-30" dirty="0" err="1">
                <a:latin typeface="Verdana" pitchFamily="34" charset="0"/>
              </a:rPr>
              <a:t>Despite</a:t>
            </a:r>
            <a:r>
              <a:rPr lang="de-DE" sz="2400" spc="-30" dirty="0">
                <a:latin typeface="Verdana" pitchFamily="34" charset="0"/>
              </a:rPr>
              <a:t> an ACL (anterior </a:t>
            </a:r>
            <a:r>
              <a:rPr lang="de-DE" sz="2400" spc="-30" dirty="0" err="1">
                <a:latin typeface="Verdana" pitchFamily="34" charset="0"/>
              </a:rPr>
              <a:t>cruciate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ligament</a:t>
            </a:r>
            <a:r>
              <a:rPr lang="de-DE" sz="2400" spc="-30" dirty="0">
                <a:latin typeface="Verdana" pitchFamily="34" charset="0"/>
              </a:rPr>
              <a:t>) </a:t>
            </a:r>
            <a:r>
              <a:rPr lang="de-DE" sz="2400" spc="-30" dirty="0" err="1">
                <a:latin typeface="Verdana" pitchFamily="34" charset="0"/>
              </a:rPr>
              <a:t>rupture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she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decided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to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take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part</a:t>
            </a:r>
            <a:r>
              <a:rPr lang="de-DE" sz="2400" spc="-30" dirty="0">
                <a:latin typeface="Verdana" pitchFamily="34" charset="0"/>
              </a:rPr>
              <a:t> in a </a:t>
            </a:r>
            <a:r>
              <a:rPr lang="de-DE" sz="2400" spc="-30" dirty="0" err="1">
                <a:latin typeface="Verdana" pitchFamily="34" charset="0"/>
              </a:rPr>
              <a:t>downhill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skiing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competition</a:t>
            </a:r>
            <a:r>
              <a:rPr lang="de-DE" sz="2400" spc="-30" dirty="0">
                <a:latin typeface="Verdana" pitchFamily="34" charset="0"/>
              </a:rPr>
              <a:t> at </a:t>
            </a:r>
            <a:r>
              <a:rPr lang="de-DE" sz="2400" spc="-30" dirty="0" err="1">
                <a:latin typeface="Verdana" pitchFamily="34" charset="0"/>
              </a:rPr>
              <a:t>the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recent</a:t>
            </a:r>
            <a:r>
              <a:rPr lang="de-DE" sz="2400" spc="-30" dirty="0">
                <a:latin typeface="Verdana" pitchFamily="34" charset="0"/>
              </a:rPr>
              <a:t> Winter Olympics - and </a:t>
            </a:r>
            <a:r>
              <a:rPr lang="de-DE" sz="2400" spc="-30" dirty="0" err="1">
                <a:latin typeface="Verdana" pitchFamily="34" charset="0"/>
              </a:rPr>
              <a:t>had</a:t>
            </a:r>
            <a:r>
              <a:rPr lang="de-DE" sz="2400" spc="-30" dirty="0">
                <a:latin typeface="Verdana" pitchFamily="34" charset="0"/>
              </a:rPr>
              <a:t> a </a:t>
            </a:r>
            <a:r>
              <a:rPr lang="de-DE" sz="2400" spc="-30" dirty="0" err="1">
                <a:latin typeface="Verdana" pitchFamily="34" charset="0"/>
              </a:rPr>
              <a:t>devastating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accident</a:t>
            </a:r>
            <a:r>
              <a:rPr lang="de-DE" sz="2400" spc="-3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need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letter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her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name</a:t>
            </a:r>
            <a:r>
              <a:rPr lang="de-DE" sz="2400" dirty="0">
                <a:latin typeface="Verdana" pitchFamily="34" charset="0"/>
              </a:rPr>
              <a:t>.</a:t>
            </a:r>
          </a:p>
        </p:txBody>
      </p:sp>
      <p:pic>
        <p:nvPicPr>
          <p:cNvPr id="2050" name="Picture 2" descr="Olympische Winterspiele: Lindsey Vonn entging Beinamputation wohl nur knapp  | DIE ZEIT">
            <a:extLst>
              <a:ext uri="{FF2B5EF4-FFF2-40B4-BE49-F238E27FC236}">
                <a16:creationId xmlns:a16="http://schemas.microsoft.com/office/drawing/2014/main" id="{849557D1-D0E9-5C47-9FC4-1FF0CD5DC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32" y="908720"/>
            <a:ext cx="7776000" cy="4369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44382288-CBEC-056C-B7D7-6159398AC93A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FF0000"/>
                </a:solidFill>
              </a:rPr>
              <a:t>L</a:t>
            </a:r>
            <a:r>
              <a:rPr lang="de-DE" b="1" dirty="0"/>
              <a:t>indsey </a:t>
            </a:r>
            <a:r>
              <a:rPr lang="de-DE" b="1" dirty="0" err="1"/>
              <a:t>Vonn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67196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A5C8C5-0400-259D-272E-6CC7D7C32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ECAB8553-9119-11B6-0DF6-1BA38DF0DF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303" y="5328592"/>
            <a:ext cx="9144000" cy="15567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Another famous London landmark named after a building which once served as a royal residence, weapon arsenal, workshop, warehouse, museum, archives and prison.</a:t>
            </a:r>
          </a:p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We need the first letter of the building’s name.</a:t>
            </a:r>
          </a:p>
          <a:p>
            <a:pPr algn="ctr"/>
            <a:endParaRPr lang="en-US" sz="2400" kern="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endParaRPr lang="en-US" sz="2400" kern="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074" name="Picture 2" descr="Audioguide TOWER BRIDGE - Einführung - Reiseführer | MyWoWo">
            <a:extLst>
              <a:ext uri="{FF2B5EF4-FFF2-40B4-BE49-F238E27FC236}">
                <a16:creationId xmlns:a16="http://schemas.microsoft.com/office/drawing/2014/main" id="{88F2E87C-3A5D-B14F-2210-A7C8B41766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56" y="1028700"/>
            <a:ext cx="8100000" cy="42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D841D960-41E6-5F40-A6A9-E0CDD01ADEB4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FF0000"/>
                </a:solidFill>
              </a:rPr>
              <a:t>T</a:t>
            </a:r>
            <a:r>
              <a:rPr lang="de-DE" b="1" dirty="0"/>
              <a:t>ower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61753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F491D1-FF36-FC6D-FF88-AB64B4B51C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9DE73336-9633-CA8C-BB50-70961A7CDD5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0" y="5661248"/>
            <a:ext cx="9144000" cy="864096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A musical instrument that Scotland is famous for.</a:t>
            </a:r>
            <a:b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We need the second letter.</a:t>
            </a:r>
          </a:p>
        </p:txBody>
      </p:sp>
      <p:pic>
        <p:nvPicPr>
          <p:cNvPr id="4098" name="Picture 2" descr="Spud the Piper in Fort Augustus, Scotland in 2009">
            <a:extLst>
              <a:ext uri="{FF2B5EF4-FFF2-40B4-BE49-F238E27FC236}">
                <a16:creationId xmlns:a16="http://schemas.microsoft.com/office/drawing/2014/main" id="{C958A55D-1EC5-78F2-F3DA-33E3518E23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48" y="1036987"/>
            <a:ext cx="7992000" cy="448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B3C5C4D-3942-D107-C838-6F2B69FC3343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/>
              <a:t>b</a:t>
            </a:r>
            <a:r>
              <a:rPr lang="de-DE" b="1" dirty="0" err="1">
                <a:solidFill>
                  <a:srgbClr val="FF0000"/>
                </a:solidFill>
              </a:rPr>
              <a:t>a</a:t>
            </a:r>
            <a:r>
              <a:rPr lang="de-DE" b="1" dirty="0" err="1"/>
              <a:t>gpipe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121161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A8D326-73C6-AB6E-CA1C-AFC71BA84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CB33B0AC-51C6-FA1C-F79E-19B224C4BA8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0" y="5661248"/>
            <a:ext cx="9144000" cy="119675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It is Ireland’s national symbol to represent fortune, Christian believe and Irish identity.</a:t>
            </a:r>
            <a:b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What is it called? We need the fifth letter.</a:t>
            </a:r>
          </a:p>
        </p:txBody>
      </p:sp>
      <p:pic>
        <p:nvPicPr>
          <p:cNvPr id="5126" name="Picture 6" descr="Der ultimative Irische Symbole Guide">
            <a:extLst>
              <a:ext uri="{FF2B5EF4-FFF2-40B4-BE49-F238E27FC236}">
                <a16:creationId xmlns:a16="http://schemas.microsoft.com/office/drawing/2014/main" id="{D03F7CE0-8459-446B-CFD0-42BF1DB5A7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87"/>
          <a:stretch>
            <a:fillRect/>
          </a:stretch>
        </p:blipFill>
        <p:spPr bwMode="auto">
          <a:xfrm>
            <a:off x="2412240" y="1036638"/>
            <a:ext cx="4320000" cy="459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F5ED441E-6A89-F3C1-8792-44621217A105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/>
              <a:t>sham</a:t>
            </a:r>
            <a:r>
              <a:rPr lang="de-DE" b="1" dirty="0" err="1">
                <a:solidFill>
                  <a:srgbClr val="FF0000"/>
                </a:solidFill>
              </a:rPr>
              <a:t>r</a:t>
            </a:r>
            <a:r>
              <a:rPr lang="de-DE" b="1" dirty="0" err="1"/>
              <a:t>ock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76089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2AF86C-7BD8-24AD-0804-4B9C8B2EB5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62987417-4446-372D-8AEB-61BF39CD2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301208"/>
            <a:ext cx="9144000" cy="158417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Located at the north end of Loch Ness the city is the cultural </a:t>
            </a:r>
            <a:r>
              <a:rPr lang="en-US" sz="2400" kern="0" dirty="0" err="1">
                <a:latin typeface="Verdana" panose="020B0604030504040204" pitchFamily="34" charset="0"/>
                <a:ea typeface="Verdana" panose="020B0604030504040204" pitchFamily="34" charset="0"/>
              </a:rPr>
              <a:t>centre</a:t>
            </a:r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 of the Scottish highlands</a:t>
            </a:r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  <a:cs typeface="Verdana" pitchFamily="34" charset="0"/>
              </a:rPr>
              <a:t>.</a:t>
            </a:r>
          </a:p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  <a:cs typeface="Verdana" pitchFamily="34" charset="0"/>
              </a:rPr>
              <a:t>The name means “estuary of (the River) Ness”.</a:t>
            </a:r>
          </a:p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  <a:cs typeface="Verdana" pitchFamily="34" charset="0"/>
              </a:rPr>
              <a:t>We need the first letter of the city’s name.</a:t>
            </a:r>
            <a:endParaRPr lang="de-DE" sz="2400" kern="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6146" name="Picture 2" descr="Die 10 Besten Inverness Rundreisen 2026/2027 - TourRadar">
            <a:extLst>
              <a:ext uri="{FF2B5EF4-FFF2-40B4-BE49-F238E27FC236}">
                <a16:creationId xmlns:a16="http://schemas.microsoft.com/office/drawing/2014/main" id="{C7DEADCD-7C85-303F-D200-90E2B0A9D3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90600"/>
            <a:ext cx="8028000" cy="42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529232DA-6ED7-3EDA-EB75-4AEC35FC836D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FF0000"/>
                </a:solidFill>
              </a:rPr>
              <a:t>I</a:t>
            </a:r>
            <a:r>
              <a:rPr lang="de-DE" b="1" dirty="0"/>
              <a:t>nverness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529000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2C07D6-7FCC-F797-0317-41D2A0E4E8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FD642A49-616D-4687-2C90-5F304B6481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774" y="4946392"/>
            <a:ext cx="9144000" cy="1938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de-DE" sz="2400" dirty="0">
                <a:latin typeface="Verdana" pitchFamily="34" charset="0"/>
              </a:rPr>
              <a:t>Every </a:t>
            </a:r>
            <a:r>
              <a:rPr lang="de-DE" sz="2400" dirty="0" err="1">
                <a:latin typeface="Verdana" pitchFamily="34" charset="0"/>
              </a:rPr>
              <a:t>year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between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late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January</a:t>
            </a:r>
            <a:r>
              <a:rPr lang="de-DE" sz="2400" dirty="0">
                <a:latin typeface="Verdana" pitchFamily="34" charset="0"/>
              </a:rPr>
              <a:t> and </a:t>
            </a:r>
            <a:r>
              <a:rPr lang="de-DE" sz="2400" dirty="0" err="1">
                <a:latin typeface="Verdana" pitchFamily="34" charset="0"/>
              </a:rPr>
              <a:t>early</a:t>
            </a:r>
            <a:r>
              <a:rPr lang="de-DE" sz="2400" dirty="0">
                <a:latin typeface="Verdana" pitchFamily="34" charset="0"/>
              </a:rPr>
              <a:t> March,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US </a:t>
            </a:r>
            <a:r>
              <a:rPr lang="de-DE" sz="2400" dirty="0" err="1">
                <a:latin typeface="Verdana" pitchFamily="34" charset="0"/>
              </a:rPr>
              <a:t>president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gives</a:t>
            </a:r>
            <a:r>
              <a:rPr lang="de-DE" sz="2400" dirty="0">
                <a:latin typeface="Verdana" pitchFamily="34" charset="0"/>
              </a:rPr>
              <a:t> a </a:t>
            </a:r>
            <a:r>
              <a:rPr lang="de-DE" sz="2400" dirty="0" err="1">
                <a:latin typeface="Verdana" pitchFamily="34" charset="0"/>
              </a:rPr>
              <a:t>speech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reporting</a:t>
            </a:r>
            <a:r>
              <a:rPr lang="de-DE" sz="2400" dirty="0">
                <a:latin typeface="Verdana" pitchFamily="34" charset="0"/>
              </a:rPr>
              <a:t> on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nation‘s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economic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situation</a:t>
            </a:r>
            <a:r>
              <a:rPr lang="de-DE" sz="2400" dirty="0">
                <a:latin typeface="Verdana" pitchFamily="34" charset="0"/>
              </a:rPr>
              <a:t> and </a:t>
            </a:r>
            <a:r>
              <a:rPr lang="de-DE" sz="2400" dirty="0" err="1">
                <a:latin typeface="Verdana" pitchFamily="34" charset="0"/>
              </a:rPr>
              <a:t>detailing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his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aims</a:t>
            </a:r>
            <a:r>
              <a:rPr lang="de-DE" sz="2400" dirty="0">
                <a:latin typeface="Verdana" pitchFamily="34" charset="0"/>
              </a:rPr>
              <a:t> and </a:t>
            </a:r>
            <a:r>
              <a:rPr lang="de-DE" sz="2400" dirty="0" err="1">
                <a:latin typeface="Verdana" pitchFamily="34" charset="0"/>
              </a:rPr>
              <a:t>objectives</a:t>
            </a:r>
            <a:r>
              <a:rPr lang="de-DE" sz="240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>
                <a:latin typeface="Verdana" pitchFamily="34" charset="0"/>
              </a:rPr>
              <a:t>The </a:t>
            </a:r>
            <a:r>
              <a:rPr lang="de-DE" sz="2400" dirty="0" err="1">
                <a:latin typeface="Verdana" pitchFamily="34" charset="0"/>
              </a:rPr>
              <a:t>speech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is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called</a:t>
            </a:r>
            <a:r>
              <a:rPr lang="de-DE" sz="2400" dirty="0">
                <a:latin typeface="Verdana" pitchFamily="34" charset="0"/>
              </a:rPr>
              <a:t> State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_____ </a:t>
            </a:r>
            <a:r>
              <a:rPr lang="de-DE" sz="2400" dirty="0" err="1">
                <a:latin typeface="Verdana" pitchFamily="34" charset="0"/>
              </a:rPr>
              <a:t>address</a:t>
            </a:r>
            <a:r>
              <a:rPr lang="de-DE" sz="240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need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letter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______.</a:t>
            </a:r>
          </a:p>
        </p:txBody>
      </p:sp>
      <p:pic>
        <p:nvPicPr>
          <p:cNvPr id="7170" name="Picture 2" descr="Kapitol in Washington: Geschichte &amp; Besuchertipps">
            <a:extLst>
              <a:ext uri="{FF2B5EF4-FFF2-40B4-BE49-F238E27FC236}">
                <a16:creationId xmlns:a16="http://schemas.microsoft.com/office/drawing/2014/main" id="{DBF8DDBD-AD94-82C8-DBDF-4E4D37B26B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56" b="1"/>
          <a:stretch>
            <a:fillRect/>
          </a:stretch>
        </p:blipFill>
        <p:spPr bwMode="auto">
          <a:xfrm>
            <a:off x="720432" y="980728"/>
            <a:ext cx="7740000" cy="393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97D86D4C-EBEE-DC46-9F30-1E27D7EDBC7E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/>
              <a:t>State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>
                <a:solidFill>
                  <a:srgbClr val="FF0000"/>
                </a:solidFill>
              </a:rPr>
              <a:t>U</a:t>
            </a:r>
            <a:r>
              <a:rPr lang="de-DE" b="1" dirty="0"/>
              <a:t>nion </a:t>
            </a:r>
            <a:r>
              <a:rPr lang="de-DE" b="1" dirty="0" err="1"/>
              <a:t>address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404857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62FA0543-22BA-74CF-1BB8-D2848C8BF0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661248"/>
            <a:ext cx="9144000" cy="122413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2350" kern="0" dirty="0">
                <a:latin typeface="Verdana" panose="020B0604030504040204" pitchFamily="34" charset="0"/>
                <a:ea typeface="Verdana" panose="020B0604030504040204" pitchFamily="34" charset="0"/>
              </a:rPr>
              <a:t>Since it started operations in 2000 the Ferris wheel has become one of London’s best-known </a:t>
            </a:r>
            <a:r>
              <a:rPr lang="en-US" sz="2350" kern="0" dirty="0" err="1">
                <a:latin typeface="Verdana" panose="020B0604030504040204" pitchFamily="34" charset="0"/>
                <a:ea typeface="Verdana" panose="020B0604030504040204" pitchFamily="34" charset="0"/>
              </a:rPr>
              <a:t>lamdmarks</a:t>
            </a:r>
            <a:r>
              <a:rPr lang="en-US" sz="2350" kern="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pPr algn="ctr"/>
            <a:r>
              <a:rPr lang="en-US" sz="2350" kern="0" dirty="0">
                <a:latin typeface="Verdana" panose="020B0604030504040204" pitchFamily="34" charset="0"/>
                <a:ea typeface="Verdana" panose="020B0604030504040204" pitchFamily="34" charset="0"/>
              </a:rPr>
              <a:t>What is it called? We need the first letter of the 2nd word.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68E793C-4D52-0C11-EFA5-706BF5C53C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982351"/>
            <a:ext cx="6912000" cy="4606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1AE28-60E6-77ED-47EB-B624884276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6C00EC06-DFE2-26B4-E841-4270DCA5C8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774" y="5315724"/>
            <a:ext cx="9144000" cy="156966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de-DE" sz="2400" dirty="0" err="1">
                <a:latin typeface="Verdana" pitchFamily="34" charset="0"/>
              </a:rPr>
              <a:t>Foster‘s</a:t>
            </a:r>
            <a:r>
              <a:rPr lang="de-DE" sz="2400" dirty="0">
                <a:latin typeface="Verdana" pitchFamily="34" charset="0"/>
              </a:rPr>
              <a:t> Lager </a:t>
            </a:r>
            <a:r>
              <a:rPr lang="de-DE" sz="2400" dirty="0" err="1">
                <a:latin typeface="Verdana" pitchFamily="34" charset="0"/>
              </a:rPr>
              <a:t>beer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usually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sold</a:t>
            </a:r>
            <a:r>
              <a:rPr lang="de-DE" sz="2400" dirty="0">
                <a:latin typeface="Verdana" pitchFamily="34" charset="0"/>
              </a:rPr>
              <a:t> in </a:t>
            </a:r>
            <a:r>
              <a:rPr lang="de-DE" sz="2400" dirty="0" err="1">
                <a:latin typeface="Verdana" pitchFamily="34" charset="0"/>
              </a:rPr>
              <a:t>cans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seems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to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be</a:t>
            </a:r>
            <a:r>
              <a:rPr lang="de-DE" sz="2400" dirty="0">
                <a:latin typeface="Verdana" pitchFamily="34" charset="0"/>
              </a:rPr>
              <a:t> a vital </a:t>
            </a:r>
            <a:r>
              <a:rPr lang="de-DE" sz="2400" dirty="0" err="1">
                <a:latin typeface="Verdana" pitchFamily="34" charset="0"/>
              </a:rPr>
              <a:t>part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Australian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identity</a:t>
            </a:r>
            <a:r>
              <a:rPr lang="de-DE" sz="240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What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are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these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cans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called</a:t>
            </a:r>
            <a:r>
              <a:rPr lang="de-DE" sz="2400" dirty="0">
                <a:latin typeface="Verdana" pitchFamily="34" charset="0"/>
              </a:rPr>
              <a:t> in Australia?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need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letter</a:t>
            </a:r>
            <a:r>
              <a:rPr lang="de-DE" sz="2400" dirty="0">
                <a:latin typeface="Verdana" pitchFamily="34" charset="0"/>
              </a:rPr>
              <a:t>. </a:t>
            </a:r>
          </a:p>
        </p:txBody>
      </p:sp>
      <p:pic>
        <p:nvPicPr>
          <p:cNvPr id="8194" name="Picture 2" descr="The Flying Wombat | Fosters Lager Clone... But Better! Recipe">
            <a:extLst>
              <a:ext uri="{FF2B5EF4-FFF2-40B4-BE49-F238E27FC236}">
                <a16:creationId xmlns:a16="http://schemas.microsoft.com/office/drawing/2014/main" id="{F5B1EB7E-2D6F-8E4D-EC12-C7A3906DFE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400" y="1075684"/>
            <a:ext cx="7128000" cy="400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1781062C-377C-0D83-117D-34B7BB107BD5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 err="1">
                <a:solidFill>
                  <a:srgbClr val="FF0000"/>
                </a:solidFill>
              </a:rPr>
              <a:t>t</a:t>
            </a:r>
            <a:r>
              <a:rPr lang="de-DE" b="1" dirty="0" err="1"/>
              <a:t>inny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117927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5DB57C-473C-AF2D-B700-6F21581CB8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>
            <a:extLst>
              <a:ext uri="{FF2B5EF4-FFF2-40B4-BE49-F238E27FC236}">
                <a16:creationId xmlns:a16="http://schemas.microsoft.com/office/drawing/2014/main" id="{674E0DAA-DFF9-94B4-F336-BDFEF6C96D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71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0967" name="Rectangle 7">
            <a:extLst>
              <a:ext uri="{FF2B5EF4-FFF2-40B4-BE49-F238E27FC236}">
                <a16:creationId xmlns:a16="http://schemas.microsoft.com/office/drawing/2014/main" id="{A7FC068E-B28C-8170-823D-06988FBA24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DD0F78AE-1E82-3F4C-F49E-34C4F9B10A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26" y="4946392"/>
            <a:ext cx="9144000" cy="1938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Since its release, "Hotel California" has been widely regarded as one of the greatest rock songs of all time, and has been covered by many artists. </a:t>
            </a:r>
          </a:p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Which US rock band released it in 1977?</a:t>
            </a:r>
          </a:p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We need the first letter of the band’s name</a:t>
            </a:r>
            <a:endParaRPr lang="de-DE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9220" name="Picture 4" descr="Hotel California (Album) – Wikipedia">
            <a:extLst>
              <a:ext uri="{FF2B5EF4-FFF2-40B4-BE49-F238E27FC236}">
                <a16:creationId xmlns:a16="http://schemas.microsoft.com/office/drawing/2014/main" id="{B6CC9F1F-3E48-34CC-55A0-BE2638A873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950404"/>
            <a:ext cx="5292080" cy="291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F0C94B7-B5CF-A6AE-A9ED-80B86CE0A406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FF0000"/>
                </a:solidFill>
              </a:rPr>
              <a:t>E</a:t>
            </a:r>
            <a:r>
              <a:rPr lang="de-DE" b="1" dirty="0"/>
              <a:t>agles</a:t>
            </a:r>
            <a:r>
              <a:rPr lang="de-DE" b="1" dirty="0">
                <a:solidFill>
                  <a:srgbClr val="FF0000"/>
                </a:solidFill>
              </a:rPr>
              <a:t>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214867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2B8E7F-501D-7887-4449-B8D68EAB9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>
            <a:extLst>
              <a:ext uri="{FF2B5EF4-FFF2-40B4-BE49-F238E27FC236}">
                <a16:creationId xmlns:a16="http://schemas.microsoft.com/office/drawing/2014/main" id="{96CA98C6-85D0-523F-4713-88B4F6D940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71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0967" name="Rectangle 7">
            <a:extLst>
              <a:ext uri="{FF2B5EF4-FFF2-40B4-BE49-F238E27FC236}">
                <a16:creationId xmlns:a16="http://schemas.microsoft.com/office/drawing/2014/main" id="{96A77AE4-B35B-E743-7212-C3E0C59E1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4BD0716C-39BC-4678-DAB2-A72E949944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6512" y="5982379"/>
            <a:ext cx="9144000" cy="83099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Add the missing letter.</a:t>
            </a:r>
          </a:p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That’s the one we need.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4648B6BE-EF70-BD66-D9B3-7F4B0CAC4694}"/>
              </a:ext>
            </a:extLst>
          </p:cNvPr>
          <p:cNvSpPr/>
          <p:nvPr/>
        </p:nvSpPr>
        <p:spPr>
          <a:xfrm rot="20994154">
            <a:off x="2057474" y="3040156"/>
            <a:ext cx="13773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ock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6D52E86B-333A-7EB6-3A57-5D3143822924}"/>
              </a:ext>
            </a:extLst>
          </p:cNvPr>
          <p:cNvSpPr/>
          <p:nvPr/>
        </p:nvSpPr>
        <p:spPr>
          <a:xfrm rot="1083315">
            <a:off x="5710124" y="2897340"/>
            <a:ext cx="18389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abbit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FEDAE51C-37E0-5FFD-D05D-8F51468CAA8B}"/>
              </a:ext>
            </a:extLst>
          </p:cNvPr>
          <p:cNvSpPr/>
          <p:nvPr/>
        </p:nvSpPr>
        <p:spPr>
          <a:xfrm>
            <a:off x="3844878" y="4233862"/>
            <a:ext cx="14542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 err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flou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767587F2-F774-A5C6-55BB-014D900693BC}"/>
              </a:ext>
            </a:extLst>
          </p:cNvPr>
          <p:cNvSpPr/>
          <p:nvPr/>
        </p:nvSpPr>
        <p:spPr>
          <a:xfrm rot="662918">
            <a:off x="4068670" y="1412776"/>
            <a:ext cx="16466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de-DE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tune</a:t>
            </a:r>
            <a:endParaRPr lang="de-DE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D5CFF892-B8A5-4AD9-D58E-932B4B6F32BB}"/>
              </a:ext>
            </a:extLst>
          </p:cNvPr>
          <p:cNvSpPr txBox="1"/>
          <p:nvPr/>
        </p:nvSpPr>
        <p:spPr>
          <a:xfrm>
            <a:off x="5703707" y="1484784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FF0000"/>
                </a:solidFill>
              </a:rPr>
              <a:t>r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087776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89FF2B-3655-C4E7-28AC-46409CB3B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>
            <a:extLst>
              <a:ext uri="{FF2B5EF4-FFF2-40B4-BE49-F238E27FC236}">
                <a16:creationId xmlns:a16="http://schemas.microsoft.com/office/drawing/2014/main" id="{5A7D5778-FE62-540B-10F8-E9A644FF19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71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4036" name="Rectangle 4">
            <a:extLst>
              <a:ext uri="{FF2B5EF4-FFF2-40B4-BE49-F238E27FC236}">
                <a16:creationId xmlns:a16="http://schemas.microsoft.com/office/drawing/2014/main" id="{28D2EDD8-4560-3D7E-17EE-7EB3ADB34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de-DE"/>
          </a:p>
        </p:txBody>
      </p:sp>
      <p:sp>
        <p:nvSpPr>
          <p:cNvPr id="44037" name="Rectangle 5">
            <a:extLst>
              <a:ext uri="{FF2B5EF4-FFF2-40B4-BE49-F238E27FC236}">
                <a16:creationId xmlns:a16="http://schemas.microsoft.com/office/drawing/2014/main" id="{7ADEBD2E-0660-75FA-531E-9A06671A60F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0" y="2853234"/>
            <a:ext cx="9144000" cy="935804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de-DE" sz="2400" dirty="0">
                <a:latin typeface="Verdana" pitchFamily="34" charset="0"/>
              </a:rPr>
              <a:t>By </a:t>
            </a:r>
            <a:r>
              <a:rPr lang="de-DE" sz="2400" dirty="0" err="1">
                <a:latin typeface="Verdana" pitchFamily="34" charset="0"/>
              </a:rPr>
              <a:t>now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you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should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have</a:t>
            </a:r>
            <a:r>
              <a:rPr lang="de-DE" sz="2400" dirty="0">
                <a:latin typeface="Verdana" pitchFamily="34" charset="0"/>
              </a:rPr>
              <a:t> 10 </a:t>
            </a:r>
            <a:r>
              <a:rPr lang="de-DE" sz="2400" dirty="0" err="1">
                <a:latin typeface="Verdana" pitchFamily="34" charset="0"/>
              </a:rPr>
              <a:t>letters</a:t>
            </a:r>
            <a:r>
              <a:rPr lang="de-DE" sz="2400" dirty="0">
                <a:latin typeface="Verdana" pitchFamily="34" charset="0"/>
              </a:rPr>
              <a:t> on </a:t>
            </a:r>
            <a:r>
              <a:rPr lang="de-DE" sz="2400" dirty="0" err="1">
                <a:latin typeface="Verdana" pitchFamily="34" charset="0"/>
              </a:rPr>
              <a:t>your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list</a:t>
            </a:r>
            <a:r>
              <a:rPr lang="de-DE" sz="2400" dirty="0">
                <a:latin typeface="Verdana" pitchFamily="34" charset="0"/>
              </a:rPr>
              <a:t>.</a:t>
            </a:r>
            <a:br>
              <a:rPr lang="de-DE" sz="2400" dirty="0">
                <a:latin typeface="Verdana" pitchFamily="34" charset="0"/>
              </a:rPr>
            </a:br>
            <a:r>
              <a:rPr lang="de-DE" sz="2400" dirty="0" err="1">
                <a:latin typeface="Verdana" pitchFamily="34" charset="0"/>
              </a:rPr>
              <a:t>Reshuffle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them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for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something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that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consider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regularly</a:t>
            </a:r>
            <a:r>
              <a:rPr lang="de-DE" sz="2400" dirty="0">
                <a:latin typeface="Verdana" pitchFamily="34" charset="0"/>
              </a:rPr>
              <a:t>.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4F93FB19-8A51-D70E-62C5-320A968DBB1B}"/>
              </a:ext>
            </a:extLst>
          </p:cNvPr>
          <p:cNvSpPr txBox="1"/>
          <p:nvPr/>
        </p:nvSpPr>
        <p:spPr>
          <a:xfrm>
            <a:off x="3059832" y="4427820"/>
            <a:ext cx="3419872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rgbClr val="FF0000"/>
                </a:solidFill>
              </a:rPr>
              <a:t>L I T E R A T U R E 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2981767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0" y="5315724"/>
            <a:ext cx="9144000" cy="156966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de-DE" sz="2400" spc="-30" dirty="0" err="1">
                <a:latin typeface="Verdana" pitchFamily="34" charset="0"/>
              </a:rPr>
              <a:t>Despite</a:t>
            </a:r>
            <a:r>
              <a:rPr lang="de-DE" sz="2400" spc="-30" dirty="0">
                <a:latin typeface="Verdana" pitchFamily="34" charset="0"/>
              </a:rPr>
              <a:t> an ACL (anterior </a:t>
            </a:r>
            <a:r>
              <a:rPr lang="de-DE" sz="2400" spc="-30" dirty="0" err="1">
                <a:latin typeface="Verdana" pitchFamily="34" charset="0"/>
              </a:rPr>
              <a:t>cruciate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ligament</a:t>
            </a:r>
            <a:r>
              <a:rPr lang="de-DE" sz="2400" spc="-30" dirty="0">
                <a:latin typeface="Verdana" pitchFamily="34" charset="0"/>
              </a:rPr>
              <a:t>) </a:t>
            </a:r>
            <a:r>
              <a:rPr lang="de-DE" sz="2400" spc="-30" dirty="0" err="1">
                <a:latin typeface="Verdana" pitchFamily="34" charset="0"/>
              </a:rPr>
              <a:t>rupture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she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decided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to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take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part</a:t>
            </a:r>
            <a:r>
              <a:rPr lang="de-DE" sz="2400" spc="-30" dirty="0">
                <a:latin typeface="Verdana" pitchFamily="34" charset="0"/>
              </a:rPr>
              <a:t> in a </a:t>
            </a:r>
            <a:r>
              <a:rPr lang="de-DE" sz="2400" spc="-30" dirty="0" err="1">
                <a:latin typeface="Verdana" pitchFamily="34" charset="0"/>
              </a:rPr>
              <a:t>downhill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skiing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competition</a:t>
            </a:r>
            <a:r>
              <a:rPr lang="de-DE" sz="2400" spc="-30" dirty="0">
                <a:latin typeface="Verdana" pitchFamily="34" charset="0"/>
              </a:rPr>
              <a:t> at </a:t>
            </a:r>
            <a:r>
              <a:rPr lang="de-DE" sz="2400" spc="-30" dirty="0" err="1">
                <a:latin typeface="Verdana" pitchFamily="34" charset="0"/>
              </a:rPr>
              <a:t>the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recent</a:t>
            </a:r>
            <a:r>
              <a:rPr lang="de-DE" sz="2400" spc="-30" dirty="0">
                <a:latin typeface="Verdana" pitchFamily="34" charset="0"/>
              </a:rPr>
              <a:t> Winter Olympics - and </a:t>
            </a:r>
            <a:r>
              <a:rPr lang="de-DE" sz="2400" spc="-30" dirty="0" err="1">
                <a:latin typeface="Verdana" pitchFamily="34" charset="0"/>
              </a:rPr>
              <a:t>had</a:t>
            </a:r>
            <a:r>
              <a:rPr lang="de-DE" sz="2400" spc="-30" dirty="0">
                <a:latin typeface="Verdana" pitchFamily="34" charset="0"/>
              </a:rPr>
              <a:t> a </a:t>
            </a:r>
            <a:r>
              <a:rPr lang="de-DE" sz="2400" spc="-30" dirty="0" err="1">
                <a:latin typeface="Verdana" pitchFamily="34" charset="0"/>
              </a:rPr>
              <a:t>devastating</a:t>
            </a:r>
            <a:r>
              <a:rPr lang="de-DE" sz="2400" spc="-30" dirty="0">
                <a:latin typeface="Verdana" pitchFamily="34" charset="0"/>
              </a:rPr>
              <a:t> </a:t>
            </a:r>
            <a:r>
              <a:rPr lang="de-DE" sz="2400" spc="-30" dirty="0" err="1">
                <a:latin typeface="Verdana" pitchFamily="34" charset="0"/>
              </a:rPr>
              <a:t>accident</a:t>
            </a:r>
            <a:r>
              <a:rPr lang="de-DE" sz="2400" spc="-3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need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letter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her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name</a:t>
            </a:r>
            <a:r>
              <a:rPr lang="de-DE" sz="2400" dirty="0">
                <a:latin typeface="Verdana" pitchFamily="34" charset="0"/>
              </a:rPr>
              <a:t>.</a:t>
            </a:r>
          </a:p>
        </p:txBody>
      </p:sp>
      <p:pic>
        <p:nvPicPr>
          <p:cNvPr id="2050" name="Picture 2" descr="Olympische Winterspiele: Lindsey Vonn entging Beinamputation wohl nur knapp  | DIE ZEIT">
            <a:extLst>
              <a:ext uri="{FF2B5EF4-FFF2-40B4-BE49-F238E27FC236}">
                <a16:creationId xmlns:a16="http://schemas.microsoft.com/office/drawing/2014/main" id="{404F4760-51F3-37C3-F1D3-146AAEC691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32" y="908720"/>
            <a:ext cx="7776000" cy="4369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01D74F75-B4EF-8E55-8E3C-319C97D756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303" y="5328592"/>
            <a:ext cx="9144000" cy="155679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Another famous London landmark named after a building which once served as a royal residence, weapon arsenal, workshop, warehouse, museum, archives and prison.</a:t>
            </a:r>
          </a:p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We need the first letter of the building’s name.</a:t>
            </a:r>
          </a:p>
          <a:p>
            <a:pPr algn="ctr"/>
            <a:endParaRPr lang="en-US" sz="2400" kern="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endParaRPr lang="en-US" sz="2400" kern="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074" name="Picture 2" descr="Audioguide TOWER BRIDGE - Einführung - Reiseführer | MyWoWo">
            <a:extLst>
              <a:ext uri="{FF2B5EF4-FFF2-40B4-BE49-F238E27FC236}">
                <a16:creationId xmlns:a16="http://schemas.microsoft.com/office/drawing/2014/main" id="{E507FAAC-A50F-B8EA-9792-6B5A58C0D9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456" y="1028700"/>
            <a:ext cx="8100000" cy="42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166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0" y="5661248"/>
            <a:ext cx="9144000" cy="864096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A musical instrument that Scotland is famous for.</a:t>
            </a:r>
            <a:b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We need the second letter.</a:t>
            </a:r>
          </a:p>
        </p:txBody>
      </p:sp>
      <p:pic>
        <p:nvPicPr>
          <p:cNvPr id="4098" name="Picture 2" descr="Spud the Piper in Fort Augustus, Scotland in 2009">
            <a:extLst>
              <a:ext uri="{FF2B5EF4-FFF2-40B4-BE49-F238E27FC236}">
                <a16:creationId xmlns:a16="http://schemas.microsoft.com/office/drawing/2014/main" id="{72934744-6DAB-5181-C50B-AD9F89F28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48" y="1036987"/>
            <a:ext cx="7992000" cy="448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198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271EA8AC-CBA4-B937-D72D-08C1F5D9699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0" y="5661248"/>
            <a:ext cx="9144000" cy="119675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It is Ireland’s national symbol to represent fortune, Christian believe and Irish identity.</a:t>
            </a:r>
            <a:b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GB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What is it called? We need the fifth letter.</a:t>
            </a:r>
          </a:p>
        </p:txBody>
      </p:sp>
      <p:pic>
        <p:nvPicPr>
          <p:cNvPr id="5126" name="Picture 6" descr="Der ultimative Irische Symbole Guide">
            <a:extLst>
              <a:ext uri="{FF2B5EF4-FFF2-40B4-BE49-F238E27FC236}">
                <a16:creationId xmlns:a16="http://schemas.microsoft.com/office/drawing/2014/main" id="{11FFFF91-E2F6-5186-EB37-53A83E3D98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87"/>
          <a:stretch>
            <a:fillRect/>
          </a:stretch>
        </p:blipFill>
        <p:spPr bwMode="auto">
          <a:xfrm>
            <a:off x="2412240" y="1036638"/>
            <a:ext cx="4320000" cy="4593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5673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40C51517-21B4-DC81-B1FB-8BC67708D2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301208"/>
            <a:ext cx="9144000" cy="1584176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Located at the north end of Loch Ness the city is the cultural </a:t>
            </a:r>
            <a:r>
              <a:rPr lang="en-US" sz="2400" kern="0" dirty="0" err="1">
                <a:latin typeface="Verdana" panose="020B0604030504040204" pitchFamily="34" charset="0"/>
                <a:ea typeface="Verdana" panose="020B0604030504040204" pitchFamily="34" charset="0"/>
              </a:rPr>
              <a:t>centre</a:t>
            </a:r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</a:rPr>
              <a:t> of the Scottish highlands</a:t>
            </a:r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  <a:cs typeface="Verdana" pitchFamily="34" charset="0"/>
              </a:rPr>
              <a:t>.</a:t>
            </a:r>
          </a:p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  <a:cs typeface="Verdana" pitchFamily="34" charset="0"/>
              </a:rPr>
              <a:t>The name means “estuary of (the River) Ness”.</a:t>
            </a:r>
          </a:p>
          <a:p>
            <a:pPr algn="ctr"/>
            <a:r>
              <a:rPr lang="en-US" sz="2400" kern="0" dirty="0">
                <a:latin typeface="Verdana" panose="020B0604030504040204" pitchFamily="34" charset="0"/>
                <a:ea typeface="Verdana" panose="020B0604030504040204" pitchFamily="34" charset="0"/>
                <a:cs typeface="Verdana" pitchFamily="34" charset="0"/>
              </a:rPr>
              <a:t>We need the first letter of the city’s name.</a:t>
            </a:r>
            <a:endParaRPr lang="de-DE" sz="2400" kern="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6146" name="Picture 2" descr="Die 10 Besten Inverness Rundreisen 2026/2027 - TourRadar">
            <a:extLst>
              <a:ext uri="{FF2B5EF4-FFF2-40B4-BE49-F238E27FC236}">
                <a16:creationId xmlns:a16="http://schemas.microsoft.com/office/drawing/2014/main" id="{B820F7A2-A6A4-E6E2-DB3E-CB80E0E7ED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90600"/>
            <a:ext cx="8028000" cy="428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086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ADCB11-B425-0FFB-28E7-FB88542253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9D9D3CC9-C875-EC27-A63C-AF615BD648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774" y="4946392"/>
            <a:ext cx="9144000" cy="193899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de-DE" sz="2400" dirty="0">
                <a:latin typeface="Verdana" pitchFamily="34" charset="0"/>
              </a:rPr>
              <a:t>Every </a:t>
            </a:r>
            <a:r>
              <a:rPr lang="de-DE" sz="2400" dirty="0" err="1">
                <a:latin typeface="Verdana" pitchFamily="34" charset="0"/>
              </a:rPr>
              <a:t>year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between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late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January</a:t>
            </a:r>
            <a:r>
              <a:rPr lang="de-DE" sz="2400" dirty="0">
                <a:latin typeface="Verdana" pitchFamily="34" charset="0"/>
              </a:rPr>
              <a:t> and </a:t>
            </a:r>
            <a:r>
              <a:rPr lang="de-DE" sz="2400" dirty="0" err="1">
                <a:latin typeface="Verdana" pitchFamily="34" charset="0"/>
              </a:rPr>
              <a:t>early</a:t>
            </a:r>
            <a:r>
              <a:rPr lang="de-DE" sz="2400" dirty="0">
                <a:latin typeface="Verdana" pitchFamily="34" charset="0"/>
              </a:rPr>
              <a:t> March,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US </a:t>
            </a:r>
            <a:r>
              <a:rPr lang="de-DE" sz="2400" dirty="0" err="1">
                <a:latin typeface="Verdana" pitchFamily="34" charset="0"/>
              </a:rPr>
              <a:t>president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gives</a:t>
            </a:r>
            <a:r>
              <a:rPr lang="de-DE" sz="2400" dirty="0">
                <a:latin typeface="Verdana" pitchFamily="34" charset="0"/>
              </a:rPr>
              <a:t> a </a:t>
            </a:r>
            <a:r>
              <a:rPr lang="de-DE" sz="2400" dirty="0" err="1">
                <a:latin typeface="Verdana" pitchFamily="34" charset="0"/>
              </a:rPr>
              <a:t>speech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reporting</a:t>
            </a:r>
            <a:r>
              <a:rPr lang="de-DE" sz="2400" dirty="0">
                <a:latin typeface="Verdana" pitchFamily="34" charset="0"/>
              </a:rPr>
              <a:t> on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nation‘s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economic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situation</a:t>
            </a:r>
            <a:r>
              <a:rPr lang="de-DE" sz="2400" dirty="0">
                <a:latin typeface="Verdana" pitchFamily="34" charset="0"/>
              </a:rPr>
              <a:t> and </a:t>
            </a:r>
            <a:r>
              <a:rPr lang="de-DE" sz="2400" dirty="0" err="1">
                <a:latin typeface="Verdana" pitchFamily="34" charset="0"/>
              </a:rPr>
              <a:t>detailing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his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aims</a:t>
            </a:r>
            <a:r>
              <a:rPr lang="de-DE" sz="2400" dirty="0">
                <a:latin typeface="Verdana" pitchFamily="34" charset="0"/>
              </a:rPr>
              <a:t> and </a:t>
            </a:r>
            <a:r>
              <a:rPr lang="de-DE" sz="2400" dirty="0" err="1">
                <a:latin typeface="Verdana" pitchFamily="34" charset="0"/>
              </a:rPr>
              <a:t>objectives</a:t>
            </a:r>
            <a:r>
              <a:rPr lang="de-DE" sz="240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>
                <a:latin typeface="Verdana" pitchFamily="34" charset="0"/>
              </a:rPr>
              <a:t>The </a:t>
            </a:r>
            <a:r>
              <a:rPr lang="de-DE" sz="2400" dirty="0" err="1">
                <a:latin typeface="Verdana" pitchFamily="34" charset="0"/>
              </a:rPr>
              <a:t>speech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is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called</a:t>
            </a:r>
            <a:r>
              <a:rPr lang="de-DE" sz="2400" dirty="0">
                <a:latin typeface="Verdana" pitchFamily="34" charset="0"/>
              </a:rPr>
              <a:t> State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_____ </a:t>
            </a:r>
            <a:r>
              <a:rPr lang="de-DE" sz="2400" dirty="0" err="1">
                <a:latin typeface="Verdana" pitchFamily="34" charset="0"/>
              </a:rPr>
              <a:t>address</a:t>
            </a:r>
            <a:r>
              <a:rPr lang="de-DE" sz="240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need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letter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______.</a:t>
            </a:r>
          </a:p>
        </p:txBody>
      </p:sp>
      <p:pic>
        <p:nvPicPr>
          <p:cNvPr id="7170" name="Picture 2" descr="Kapitol in Washington: Geschichte &amp; Besuchertipps">
            <a:extLst>
              <a:ext uri="{FF2B5EF4-FFF2-40B4-BE49-F238E27FC236}">
                <a16:creationId xmlns:a16="http://schemas.microsoft.com/office/drawing/2014/main" id="{2AAEC3D8-8130-52EB-9E1F-85FCE693BF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56" b="1"/>
          <a:stretch>
            <a:fillRect/>
          </a:stretch>
        </p:blipFill>
        <p:spPr bwMode="auto">
          <a:xfrm>
            <a:off x="720432" y="980728"/>
            <a:ext cx="7740000" cy="3931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455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F3F67E-4242-8070-9BEA-5B5527742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C7F6368E-CFE9-F480-9FA5-BFA84AB9D6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9774" y="5315724"/>
            <a:ext cx="9144000" cy="156966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de-DE" sz="2400" dirty="0" err="1">
                <a:latin typeface="Verdana" pitchFamily="34" charset="0"/>
              </a:rPr>
              <a:t>Foster‘s</a:t>
            </a:r>
            <a:r>
              <a:rPr lang="de-DE" sz="2400" dirty="0">
                <a:latin typeface="Verdana" pitchFamily="34" charset="0"/>
              </a:rPr>
              <a:t> Lager </a:t>
            </a:r>
            <a:r>
              <a:rPr lang="de-DE" sz="2400" dirty="0" err="1">
                <a:latin typeface="Verdana" pitchFamily="34" charset="0"/>
              </a:rPr>
              <a:t>beer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usually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sold</a:t>
            </a:r>
            <a:r>
              <a:rPr lang="de-DE" sz="2400" dirty="0">
                <a:latin typeface="Verdana" pitchFamily="34" charset="0"/>
              </a:rPr>
              <a:t> in </a:t>
            </a:r>
            <a:r>
              <a:rPr lang="de-DE" sz="2400" dirty="0" err="1">
                <a:latin typeface="Verdana" pitchFamily="34" charset="0"/>
              </a:rPr>
              <a:t>cans</a:t>
            </a:r>
            <a:r>
              <a:rPr lang="de-DE" sz="2400" dirty="0">
                <a:latin typeface="Verdana" pitchFamily="34" charset="0"/>
              </a:rPr>
              <a:t>, </a:t>
            </a:r>
            <a:r>
              <a:rPr lang="de-DE" sz="2400" dirty="0" err="1">
                <a:latin typeface="Verdana" pitchFamily="34" charset="0"/>
              </a:rPr>
              <a:t>seems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to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be</a:t>
            </a:r>
            <a:r>
              <a:rPr lang="de-DE" sz="2400" dirty="0">
                <a:latin typeface="Verdana" pitchFamily="34" charset="0"/>
              </a:rPr>
              <a:t> a vital </a:t>
            </a:r>
            <a:r>
              <a:rPr lang="de-DE" sz="2400" dirty="0" err="1">
                <a:latin typeface="Verdana" pitchFamily="34" charset="0"/>
              </a:rPr>
              <a:t>part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of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Australian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identity</a:t>
            </a:r>
            <a:r>
              <a:rPr lang="de-DE" sz="2400" dirty="0">
                <a:latin typeface="Verdana" pitchFamily="34" charset="0"/>
              </a:rPr>
              <a:t>.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What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are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these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cans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called</a:t>
            </a:r>
            <a:r>
              <a:rPr lang="de-DE" sz="2400" dirty="0">
                <a:latin typeface="Verdana" pitchFamily="34" charset="0"/>
              </a:rPr>
              <a:t> in Australia?</a:t>
            </a:r>
          </a:p>
          <a:p>
            <a:pPr algn="ctr"/>
            <a:r>
              <a:rPr lang="de-DE" sz="2400" dirty="0" err="1">
                <a:latin typeface="Verdana" pitchFamily="34" charset="0"/>
              </a:rPr>
              <a:t>We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need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the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first</a:t>
            </a:r>
            <a:r>
              <a:rPr lang="de-DE" sz="2400" dirty="0">
                <a:latin typeface="Verdana" pitchFamily="34" charset="0"/>
              </a:rPr>
              <a:t> </a:t>
            </a:r>
            <a:r>
              <a:rPr lang="de-DE" sz="2400" dirty="0" err="1">
                <a:latin typeface="Verdana" pitchFamily="34" charset="0"/>
              </a:rPr>
              <a:t>letter</a:t>
            </a:r>
            <a:r>
              <a:rPr lang="de-DE" sz="2400" dirty="0">
                <a:latin typeface="Verdana" pitchFamily="34" charset="0"/>
              </a:rPr>
              <a:t>. </a:t>
            </a:r>
          </a:p>
        </p:txBody>
      </p:sp>
      <p:pic>
        <p:nvPicPr>
          <p:cNvPr id="8194" name="Picture 2" descr="The Flying Wombat | Fosters Lager Clone... But Better! Recipe">
            <a:extLst>
              <a:ext uri="{FF2B5EF4-FFF2-40B4-BE49-F238E27FC236}">
                <a16:creationId xmlns:a16="http://schemas.microsoft.com/office/drawing/2014/main" id="{149FF86F-149E-E694-7957-D4387224C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400" y="1075684"/>
            <a:ext cx="7128000" cy="400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645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762</Words>
  <Application>Microsoft Office PowerPoint</Application>
  <PresentationFormat>Bildschirmpräsentation (4:3)</PresentationFormat>
  <Paragraphs>66</Paragraphs>
  <Slides>23</Slides>
  <Notes>0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23</vt:i4>
      </vt:variant>
    </vt:vector>
  </HeadingPairs>
  <TitlesOfParts>
    <vt:vector size="27" baseType="lpstr">
      <vt:lpstr>Arial</vt:lpstr>
      <vt:lpstr>Calibri</vt:lpstr>
      <vt:lpstr>Verdana</vt:lpstr>
      <vt:lpstr>Standarddesign</vt:lpstr>
      <vt:lpstr>Find the word. </vt:lpstr>
      <vt:lpstr>PowerPoint-Präsentation</vt:lpstr>
      <vt:lpstr>PowerPoint-Präsentation</vt:lpstr>
      <vt:lpstr>PowerPoint-Präsentation</vt:lpstr>
      <vt:lpstr>A musical instrument that Scotland is famous for. We need the second letter.</vt:lpstr>
      <vt:lpstr>It is Ireland’s national symbol to represent fortune, Christian believe and Irish identity. What is it called? We need the fifth letter.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By now, you should have 10 letters on your list. Reshuffle them for something that we consider regularly.</vt:lpstr>
      <vt:lpstr>PowerPoint-Präsentation</vt:lpstr>
      <vt:lpstr>PowerPoint-Präsentation</vt:lpstr>
      <vt:lpstr>PowerPoint-Präsentation</vt:lpstr>
      <vt:lpstr>A musical instrument that Scotland is famous for. We need the second letter.</vt:lpstr>
      <vt:lpstr>It is Ireland’s national symbol to represent fortune, Christian believe and Irish identity. What is it called? We need the fifth letter.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By now, you should have 10 letters on your list. Reshuffle them for something that we consider regularly.</vt:lpstr>
    </vt:vector>
  </TitlesOfParts>
  <Company>Maximilian Verlag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Jürgen Hensel</dc:creator>
  <cp:lastModifiedBy>Jürgen Hensel</cp:lastModifiedBy>
  <cp:revision>291</cp:revision>
  <dcterms:created xsi:type="dcterms:W3CDTF">2011-03-24T10:15:25Z</dcterms:created>
  <dcterms:modified xsi:type="dcterms:W3CDTF">2026-04-05T12:16:29Z</dcterms:modified>
</cp:coreProperties>
</file>