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4" r:id="rId3"/>
    <p:sldId id="256" r:id="rId4"/>
    <p:sldId id="258" r:id="rId5"/>
    <p:sldId id="265" r:id="rId6"/>
    <p:sldId id="257" r:id="rId7"/>
    <p:sldId id="260" r:id="rId8"/>
    <p:sldId id="266" r:id="rId9"/>
    <p:sldId id="261" r:id="rId10"/>
    <p:sldId id="262" r:id="rId11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92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06.03.2026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11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967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058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971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871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848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464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451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833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5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/>
            <a:r>
              <a:rPr lang="de-DE" sz="1800" b="1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Englisch am Abend B1-1</a:t>
            </a:r>
            <a:endParaRPr lang="de-DE" sz="18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algn="ctr"/>
            <a:r>
              <a:rPr lang="de-DE" sz="18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261-40641A, Mi, 18.00 – 19.30 Uhr</a:t>
            </a:r>
            <a:r>
              <a:rPr lang="de-DE" sz="1800" b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Rhein-Sieg-Gymnasium, Raum 254</a:t>
            </a:r>
            <a:endParaRPr lang="de-DE" sz="18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4624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4EA4C502-2478-620E-3272-7BB2D2716B15}"/>
              </a:ext>
            </a:extLst>
          </p:cNvPr>
          <p:cNvSpPr txBox="1"/>
          <p:nvPr/>
        </p:nvSpPr>
        <p:spPr>
          <a:xfrm>
            <a:off x="107504" y="366651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perfect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5B9F3C37-0EA4-A9E2-CE40-EE0C177121F0}"/>
              </a:ext>
            </a:extLst>
          </p:cNvPr>
          <p:cNvSpPr txBox="1"/>
          <p:nvPr/>
        </p:nvSpPr>
        <p:spPr>
          <a:xfrm>
            <a:off x="3275856" y="3666510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had watched </a:t>
            </a:r>
            <a:r>
              <a:rPr lang="en-GB" sz="1600" dirty="0"/>
              <a:t>the news before I went to bed.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36A0CE71-7FDF-D724-EBD5-CE33801AC47A}"/>
              </a:ext>
            </a:extLst>
          </p:cNvPr>
          <p:cNvSpPr txBox="1"/>
          <p:nvPr/>
        </p:nvSpPr>
        <p:spPr>
          <a:xfrm>
            <a:off x="107504" y="4098558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946CE538-B4B0-2D17-CA0D-B376108FC03C}"/>
              </a:ext>
            </a:extLst>
          </p:cNvPr>
          <p:cNvSpPr txBox="1"/>
          <p:nvPr/>
        </p:nvSpPr>
        <p:spPr>
          <a:xfrm>
            <a:off x="107504" y="5178678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II     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5D2D1E1-06F8-B06B-E473-7EB4E3282BC4}"/>
              </a:ext>
            </a:extLst>
          </p:cNvPr>
          <p:cNvSpPr txBox="1"/>
          <p:nvPr/>
        </p:nvSpPr>
        <p:spPr>
          <a:xfrm>
            <a:off x="3275856" y="5178678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We </a:t>
            </a:r>
            <a:r>
              <a:rPr lang="en-GB" sz="1600" b="1" dirty="0"/>
              <a:t>will have eaten </a:t>
            </a:r>
            <a:r>
              <a:rPr lang="en-GB" sz="1600" dirty="0"/>
              <a:t>dinner by the time you arrive.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570C2E15-A8E8-EB8D-54BF-8806E55D14DC}"/>
              </a:ext>
            </a:extLst>
          </p:cNvPr>
          <p:cNvGrpSpPr/>
          <p:nvPr/>
        </p:nvGrpSpPr>
        <p:grpSpPr>
          <a:xfrm>
            <a:off x="3275856" y="4098558"/>
            <a:ext cx="5544616" cy="986626"/>
            <a:chOff x="3275856" y="4098558"/>
            <a:chExt cx="5544616" cy="986626"/>
          </a:xfrm>
        </p:grpSpPr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3BDF2351-202F-A85F-F3B9-1F056CF0F07B}"/>
                </a:ext>
              </a:extLst>
            </p:cNvPr>
            <p:cNvSpPr txBox="1"/>
            <p:nvPr/>
          </p:nvSpPr>
          <p:spPr>
            <a:xfrm>
              <a:off x="3275856" y="4098558"/>
              <a:ext cx="5544616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I </a:t>
              </a:r>
              <a:r>
                <a:rPr lang="en-GB" sz="1600" b="1" dirty="0"/>
                <a:t>will </a:t>
              </a:r>
              <a:r>
                <a:rPr lang="en-GB" sz="1600" dirty="0"/>
                <a:t>stay home tomorrow.</a:t>
              </a:r>
            </a:p>
          </p:txBody>
        </p:sp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22798F21-F0C9-B327-BCDB-0037A21AE790}"/>
                </a:ext>
              </a:extLst>
            </p:cNvPr>
            <p:cNvSpPr txBox="1"/>
            <p:nvPr/>
          </p:nvSpPr>
          <p:spPr>
            <a:xfrm>
              <a:off x="3275856" y="4437112"/>
              <a:ext cx="5544616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I </a:t>
              </a:r>
              <a:r>
                <a:rPr lang="en-GB" sz="1600" b="1" dirty="0"/>
                <a:t>am going to</a:t>
              </a:r>
              <a:r>
                <a:rPr lang="en-GB" sz="1600" dirty="0"/>
                <a:t> spend my holidays in Italy.</a:t>
              </a:r>
            </a:p>
          </p:txBody>
        </p:sp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A03021FD-CD53-5764-D869-D678D899A35B}"/>
                </a:ext>
              </a:extLst>
            </p:cNvPr>
            <p:cNvSpPr txBox="1"/>
            <p:nvPr/>
          </p:nvSpPr>
          <p:spPr>
            <a:xfrm>
              <a:off x="3275856" y="4746630"/>
              <a:ext cx="5544616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We </a:t>
              </a:r>
              <a:r>
                <a:rPr lang="en-GB" sz="1600" b="1" dirty="0"/>
                <a:t>are meeting </a:t>
              </a:r>
              <a:r>
                <a:rPr lang="en-GB" sz="1600" dirty="0"/>
                <a:t>tomorrow an 12 a.m..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8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past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Complete with the correct form of the verb in the past tense: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Yesterday, I (to eat) pizza for dinner.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I ate pizza for dinner.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She said: “I am interested in music.”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she was interested in music.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877272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he first went to the movies, then he lost his car key.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When they (to play) chess, a thunderstorm (to come up).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When they were playing chess, a thunderstorm came up.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John said: “I don’t have a car.”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John said that he didn’t have a car.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tour guide asked: “Are you ready?”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tour guide asked if we/they were ready.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hatte</a:t>
            </a:r>
            <a:r>
              <a:rPr lang="en-GB" sz="1600" dirty="0"/>
              <a:t> </a:t>
            </a:r>
            <a:r>
              <a:rPr lang="en-GB" sz="1600" dirty="0" err="1"/>
              <a:t>einen</a:t>
            </a:r>
            <a:r>
              <a:rPr lang="en-GB" sz="1600" dirty="0"/>
              <a:t> </a:t>
            </a:r>
            <a:r>
              <a:rPr lang="en-GB" sz="1600" dirty="0" err="1"/>
              <a:t>Unfall</a:t>
            </a:r>
            <a:r>
              <a:rPr lang="en-GB" sz="1600" dirty="0"/>
              <a:t>, </a:t>
            </a:r>
            <a:r>
              <a:rPr lang="en-GB" sz="1600" dirty="0" err="1"/>
              <a:t>als</a:t>
            </a:r>
            <a:r>
              <a:rPr lang="en-GB" sz="1600" dirty="0"/>
              <a:t> er </a:t>
            </a:r>
            <a:r>
              <a:rPr lang="en-GB" sz="1600" dirty="0" err="1"/>
              <a:t>nach</a:t>
            </a:r>
            <a:r>
              <a:rPr lang="en-GB" sz="1600" dirty="0"/>
              <a:t> Hause </a:t>
            </a:r>
            <a:r>
              <a:rPr lang="en-GB" sz="1600" dirty="0" err="1"/>
              <a:t>fuhr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had an accident when he was driving home.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Erst </a:t>
            </a:r>
            <a:r>
              <a:rPr lang="en-GB" sz="1600" dirty="0" err="1"/>
              <a:t>ist</a:t>
            </a:r>
            <a:r>
              <a:rPr lang="en-GB" sz="1600" dirty="0"/>
              <a:t> er </a:t>
            </a:r>
            <a:r>
              <a:rPr lang="en-GB" sz="1600" dirty="0" err="1"/>
              <a:t>gestern</a:t>
            </a:r>
            <a:r>
              <a:rPr lang="en-GB" sz="1600" dirty="0"/>
              <a:t> in’s Kino </a:t>
            </a:r>
            <a:r>
              <a:rPr lang="en-GB" sz="1600" dirty="0" err="1"/>
              <a:t>gegangen</a:t>
            </a:r>
            <a:r>
              <a:rPr lang="en-GB" sz="1600" dirty="0"/>
              <a:t>, </a:t>
            </a:r>
          </a:p>
          <a:p>
            <a:pPr algn="ctr"/>
            <a:r>
              <a:rPr lang="en-GB" sz="1600" dirty="0" err="1"/>
              <a:t>dann</a:t>
            </a:r>
            <a:r>
              <a:rPr lang="en-GB" sz="1600" dirty="0"/>
              <a:t> hat er </a:t>
            </a:r>
            <a:r>
              <a:rPr lang="en-GB" sz="1600" dirty="0" err="1"/>
              <a:t>seinen</a:t>
            </a:r>
            <a:r>
              <a:rPr lang="en-GB" sz="1600" dirty="0"/>
              <a:t> </a:t>
            </a:r>
            <a:r>
              <a:rPr lang="en-GB" sz="1600" dirty="0" err="1"/>
              <a:t>Autoschlüssel</a:t>
            </a:r>
            <a:r>
              <a:rPr lang="en-GB" sz="1600" dirty="0"/>
              <a:t> </a:t>
            </a:r>
            <a:r>
              <a:rPr lang="en-GB" sz="1600" dirty="0" err="1"/>
              <a:t>verloren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A51C8E3-617B-2917-4B3D-A0C457CBD61E}"/>
              </a:ext>
            </a:extLst>
          </p:cNvPr>
          <p:cNvSpPr txBox="1"/>
          <p:nvPr/>
        </p:nvSpPr>
        <p:spPr>
          <a:xfrm>
            <a:off x="135638" y="2742019"/>
            <a:ext cx="234813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Put into reported speech: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644B23-616B-953A-0630-865032FFA1FE}"/>
              </a:ext>
            </a:extLst>
          </p:cNvPr>
          <p:cNvSpPr txBox="1"/>
          <p:nvPr/>
        </p:nvSpPr>
        <p:spPr>
          <a:xfrm>
            <a:off x="135638" y="472514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C0CC361-7BCF-E145-EF85-FA12CEC8C77B}"/>
              </a:ext>
            </a:extLst>
          </p:cNvPr>
          <p:cNvSpPr txBox="1"/>
          <p:nvPr/>
        </p:nvSpPr>
        <p:spPr>
          <a:xfrm>
            <a:off x="2771800" y="61867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fragte</a:t>
            </a:r>
            <a:r>
              <a:rPr lang="en-GB" sz="1600" dirty="0"/>
              <a:t> den Kellner, wo die Toilette sei.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8C82944-7EF0-AA66-BD54-20C4F72B96D9}"/>
              </a:ext>
            </a:extLst>
          </p:cNvPr>
          <p:cNvSpPr txBox="1"/>
          <p:nvPr/>
        </p:nvSpPr>
        <p:spPr>
          <a:xfrm>
            <a:off x="2771800" y="6525344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asked the waiter where the toilet</a:t>
            </a:r>
            <a:r>
              <a:rPr lang="en-GB" sz="1600" i="1"/>
              <a:t>/bathroom/restroom </a:t>
            </a:r>
            <a:r>
              <a:rPr lang="en-GB" sz="1600" i="1" dirty="0"/>
              <a:t>was..</a:t>
            </a:r>
          </a:p>
        </p:txBody>
      </p:sp>
    </p:spTree>
    <p:extLst>
      <p:ext uri="{BB962C8B-B14F-4D97-AF65-F5344CB8AC3E}">
        <p14:creationId xmlns:p14="http://schemas.microsoft.com/office/powerpoint/2010/main" val="1406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</p:spTree>
    <p:extLst>
      <p:ext uri="{BB962C8B-B14F-4D97-AF65-F5344CB8AC3E}">
        <p14:creationId xmlns:p14="http://schemas.microsoft.com/office/powerpoint/2010/main" val="344483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is used to describe something that constitutes a (regular) status: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Spiders </a:t>
            </a:r>
            <a:r>
              <a:rPr lang="en-GB" sz="1600" b="1" i="1" dirty="0"/>
              <a:t>have</a:t>
            </a:r>
            <a:r>
              <a:rPr lang="en-GB" sz="1600" i="1" dirty="0"/>
              <a:t> eight legs. Insects </a:t>
            </a:r>
            <a:r>
              <a:rPr lang="en-GB" sz="1600" b="1" i="1" dirty="0"/>
              <a:t>do not/don’t have </a:t>
            </a:r>
            <a:r>
              <a:rPr lang="en-GB" sz="1600" i="1" dirty="0"/>
              <a:t>eight legs.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To describe a status, the present tense uses the </a:t>
            </a:r>
            <a:r>
              <a:rPr lang="en-GB" sz="1600" b="1" dirty="0"/>
              <a:t>simple</a:t>
            </a:r>
            <a:r>
              <a:rPr lang="en-GB" sz="1600" dirty="0"/>
              <a:t> form.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is used to describe an ongoing process or a temporary action: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61248"/>
            <a:ext cx="6372360" cy="58477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In these cases (b, c, d), the present tense is used in the </a:t>
            </a:r>
            <a:r>
              <a:rPr lang="en-GB" sz="1600" b="1" dirty="0"/>
              <a:t>continuous/progressive form</a:t>
            </a:r>
            <a:r>
              <a:rPr lang="en-GB" sz="1600" dirty="0"/>
              <a:t>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Eiffel Tower </a:t>
            </a:r>
            <a:r>
              <a:rPr lang="en-GB" sz="1600" b="1" i="1" dirty="0"/>
              <a:t>is</a:t>
            </a:r>
            <a:r>
              <a:rPr lang="en-GB" sz="1600" i="1" dirty="0"/>
              <a:t> in Paris. The Tower Bridge </a:t>
            </a:r>
            <a:r>
              <a:rPr lang="en-GB" sz="1600" b="1" i="1" dirty="0"/>
              <a:t>is not </a:t>
            </a:r>
            <a:r>
              <a:rPr lang="en-GB" sz="1600" i="1" dirty="0"/>
              <a:t>in Paris.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Jeff </a:t>
            </a:r>
            <a:r>
              <a:rPr lang="en-GB" sz="1600" b="1" i="1" dirty="0"/>
              <a:t>gets up </a:t>
            </a:r>
            <a:r>
              <a:rPr lang="en-GB" sz="1600" i="1" dirty="0"/>
              <a:t>a 6 o’clock. Tim </a:t>
            </a:r>
            <a:r>
              <a:rPr lang="en-GB" sz="1600" b="1" i="1" dirty="0"/>
              <a:t>does not/doesn’t get up </a:t>
            </a:r>
            <a:r>
              <a:rPr lang="en-GB" sz="1600" i="1" dirty="0"/>
              <a:t>at 6 o’clock.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</a:t>
            </a:r>
            <a:r>
              <a:rPr lang="en-GB" sz="1600" b="1" i="1" dirty="0"/>
              <a:t>are listening </a:t>
            </a:r>
            <a:r>
              <a:rPr lang="en-GB" sz="1600" i="1" dirty="0"/>
              <a:t>to me. (ongoing process)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</a:t>
            </a:r>
            <a:r>
              <a:rPr lang="en-GB" sz="1600" b="1" i="1" dirty="0"/>
              <a:t>is working </a:t>
            </a:r>
            <a:r>
              <a:rPr lang="en-GB" sz="1600" i="1" dirty="0"/>
              <a:t>on a project this week. (temporary action)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is used to describe future arrangements: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am having </a:t>
            </a:r>
            <a:r>
              <a:rPr lang="en-GB" sz="1600" i="1" dirty="0"/>
              <a:t>dinner with my boss tomorrow.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d) is used to describe ongoing trends or changes: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climate </a:t>
            </a:r>
            <a:r>
              <a:rPr lang="en-GB" sz="1600" b="1" i="1" dirty="0"/>
              <a:t>is getting </a:t>
            </a:r>
            <a:r>
              <a:rPr lang="en-GB" sz="1600" i="1" dirty="0"/>
              <a:t>warmer.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With the introduction of AI, technology </a:t>
            </a:r>
            <a:r>
              <a:rPr lang="en-GB" sz="1600" b="1" i="1" dirty="0"/>
              <a:t>is advancing </a:t>
            </a:r>
            <a:r>
              <a:rPr lang="en-GB" sz="1600" i="1" dirty="0"/>
              <a:t>rapidly.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8E55F92D-64EF-D4E6-3235-B5F8E5BA6EF3}"/>
              </a:ext>
            </a:extLst>
          </p:cNvPr>
          <p:cNvSpPr txBox="1"/>
          <p:nvPr/>
        </p:nvSpPr>
        <p:spPr>
          <a:xfrm>
            <a:off x="35496" y="5157192"/>
            <a:ext cx="2627944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for the continuous/progressive form in the present tense?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6228601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</a:t>
            </a:r>
            <a:r>
              <a:rPr lang="en-GB" sz="1600" b="1" dirty="0">
                <a:solidFill>
                  <a:srgbClr val="FF0000"/>
                </a:solidFill>
              </a:rPr>
              <a:t>to be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+ the </a:t>
            </a:r>
            <a:r>
              <a:rPr lang="en-GB" sz="1600" b="1" dirty="0">
                <a:solidFill>
                  <a:srgbClr val="FF0000"/>
                </a:solidFill>
              </a:rPr>
              <a:t>present participle </a:t>
            </a:r>
            <a:r>
              <a:rPr lang="en-GB" sz="1600" dirty="0">
                <a:solidFill>
                  <a:srgbClr val="FF0000"/>
                </a:solidFill>
              </a:rPr>
              <a:t>(-</a:t>
            </a:r>
            <a:r>
              <a:rPr lang="en-GB" sz="1600" dirty="0" err="1">
                <a:solidFill>
                  <a:srgbClr val="FF0000"/>
                </a:solidFill>
              </a:rPr>
              <a:t>ing</a:t>
            </a:r>
            <a:r>
              <a:rPr lang="en-GB" sz="1600" dirty="0">
                <a:solidFill>
                  <a:srgbClr val="FF0000"/>
                </a:solidFill>
              </a:rPr>
              <a:t> form)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of the sentence’s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tense)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Wir</a:t>
            </a:r>
            <a:r>
              <a:rPr lang="en-GB" sz="1600" dirty="0"/>
              <a:t> </a:t>
            </a:r>
            <a:r>
              <a:rPr lang="en-GB" sz="1600" dirty="0" err="1"/>
              <a:t>schauen</a:t>
            </a:r>
            <a:r>
              <a:rPr lang="en-GB" sz="1600" dirty="0"/>
              <a:t> </a:t>
            </a:r>
            <a:r>
              <a:rPr lang="en-GB" sz="1600" dirty="0" err="1"/>
              <a:t>uns</a:t>
            </a:r>
            <a:r>
              <a:rPr lang="en-GB" sz="1600" dirty="0"/>
              <a:t> </a:t>
            </a:r>
            <a:r>
              <a:rPr lang="en-GB" sz="1600" dirty="0" err="1"/>
              <a:t>normalerweise</a:t>
            </a:r>
            <a:r>
              <a:rPr lang="en-GB" sz="1600" dirty="0"/>
              <a:t> die </a:t>
            </a:r>
            <a:r>
              <a:rPr lang="en-GB" sz="1600" dirty="0" err="1"/>
              <a:t>Tagesschau</a:t>
            </a:r>
            <a:r>
              <a:rPr lang="en-GB" sz="1600" dirty="0"/>
              <a:t> um 8 </a:t>
            </a:r>
            <a:r>
              <a:rPr lang="en-GB" sz="1600" dirty="0" err="1"/>
              <a:t>Uhr</a:t>
            </a:r>
            <a:r>
              <a:rPr lang="en-GB" sz="1600" dirty="0"/>
              <a:t> an.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normally watch the </a:t>
            </a:r>
            <a:r>
              <a:rPr lang="en-GB" sz="1600" i="1" dirty="0" err="1"/>
              <a:t>Tagesschau</a:t>
            </a:r>
            <a:r>
              <a:rPr lang="en-GB" sz="1600" i="1" dirty="0"/>
              <a:t> at 8 o’clock.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r>
              <a:rPr lang="en-GB" sz="1600" dirty="0"/>
              <a:t>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live in </a:t>
            </a:r>
            <a:r>
              <a:rPr lang="en-GB" sz="1600" i="1" dirty="0" err="1"/>
              <a:t>Siegburg</a:t>
            </a:r>
            <a:r>
              <a:rPr lang="en-GB" sz="1600" i="1" dirty="0"/>
              <a:t>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61248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are playing football tomorrow.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Was </a:t>
            </a:r>
            <a:r>
              <a:rPr lang="en-GB" sz="1600" dirty="0" err="1"/>
              <a:t>machst</a:t>
            </a:r>
            <a:r>
              <a:rPr lang="en-GB" sz="1600" dirty="0"/>
              <a:t> du (</a:t>
            </a:r>
            <a:r>
              <a:rPr lang="en-GB" sz="1600" dirty="0" err="1"/>
              <a:t>gerade</a:t>
            </a:r>
            <a:r>
              <a:rPr lang="en-GB" sz="1600" dirty="0"/>
              <a:t>)?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 are you doing?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Die </a:t>
            </a:r>
            <a:r>
              <a:rPr lang="en-GB" sz="1600" dirty="0" err="1"/>
              <a:t>Zeiten</a:t>
            </a:r>
            <a:r>
              <a:rPr lang="en-GB" sz="1600" dirty="0"/>
              <a:t> </a:t>
            </a:r>
            <a:r>
              <a:rPr lang="en-GB" sz="1600" dirty="0" err="1"/>
              <a:t>werden</a:t>
            </a:r>
            <a:r>
              <a:rPr lang="en-GB" sz="1600" dirty="0"/>
              <a:t> </a:t>
            </a:r>
            <a:r>
              <a:rPr lang="en-GB" sz="1600" dirty="0" err="1"/>
              <a:t>härter</a:t>
            </a:r>
            <a:r>
              <a:rPr lang="en-GB" sz="1600" dirty="0"/>
              <a:t>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Times are getting harder.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Gewöhnlich</a:t>
            </a:r>
            <a:r>
              <a:rPr lang="en-GB" sz="1600" dirty="0"/>
              <a:t> </a:t>
            </a:r>
            <a:r>
              <a:rPr lang="en-GB" sz="1600" dirty="0" err="1"/>
              <a:t>regnet’s</a:t>
            </a:r>
            <a:r>
              <a:rPr lang="en-GB" sz="1600" dirty="0"/>
              <a:t> </a:t>
            </a:r>
            <a:r>
              <a:rPr lang="en-GB" sz="1600" dirty="0" err="1"/>
              <a:t>im</a:t>
            </a:r>
            <a:r>
              <a:rPr lang="en-GB" sz="1600" dirty="0"/>
              <a:t> November.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It usually rains in November.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“Wie </a:t>
            </a:r>
            <a:r>
              <a:rPr lang="en-GB" sz="1600" dirty="0" err="1"/>
              <a:t>ist</a:t>
            </a:r>
            <a:r>
              <a:rPr lang="en-GB" sz="1600" dirty="0"/>
              <a:t> das Wetter?” - “Es </a:t>
            </a:r>
            <a:r>
              <a:rPr lang="en-GB" sz="1600" dirty="0" err="1"/>
              <a:t>regnet</a:t>
            </a:r>
            <a:r>
              <a:rPr lang="en-GB" sz="1600" dirty="0"/>
              <a:t>.”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“What’s the weather like?” - “It’s raining.”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Wir</a:t>
            </a:r>
            <a:r>
              <a:rPr lang="en-GB" sz="1600" dirty="0"/>
              <a:t> </a:t>
            </a:r>
            <a:r>
              <a:rPr lang="en-GB" sz="1600" dirty="0" err="1"/>
              <a:t>spielen</a:t>
            </a:r>
            <a:r>
              <a:rPr lang="en-GB" sz="1600" dirty="0"/>
              <a:t> morgen </a:t>
            </a:r>
            <a:r>
              <a:rPr lang="en-GB" sz="1600" dirty="0" err="1"/>
              <a:t>Fußball</a:t>
            </a:r>
            <a:r>
              <a:rPr lang="en-GB" sz="1600" dirty="0"/>
              <a:t>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3E12D47-C979-A3E2-FD5C-54B008EED83B}"/>
              </a:ext>
            </a:extLst>
          </p:cNvPr>
          <p:cNvSpPr txBox="1"/>
          <p:nvPr/>
        </p:nvSpPr>
        <p:spPr>
          <a:xfrm>
            <a:off x="2771800" y="597076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</a:t>
            </a:r>
            <a:r>
              <a:rPr lang="en-GB" sz="1600" dirty="0" err="1"/>
              <a:t>kein</a:t>
            </a:r>
            <a:r>
              <a:rPr lang="en-GB" sz="1600" dirty="0"/>
              <a:t> Auto.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474062-1D6B-E550-0F9C-FDE89C2C3DD1}"/>
              </a:ext>
            </a:extLst>
          </p:cNvPr>
          <p:cNvSpPr txBox="1"/>
          <p:nvPr/>
        </p:nvSpPr>
        <p:spPr>
          <a:xfrm>
            <a:off x="2771800" y="6309320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don’t have a car.</a:t>
            </a:r>
          </a:p>
        </p:txBody>
      </p:sp>
    </p:spTree>
    <p:extLst>
      <p:ext uri="{BB962C8B-B14F-4D97-AF65-F5344CB8AC3E}">
        <p14:creationId xmlns:p14="http://schemas.microsoft.com/office/powerpoint/2010/main" val="257289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5559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57A4F0D-1E1C-3DDC-0A1D-C523904523DB}"/>
              </a:ext>
            </a:extLst>
          </p:cNvPr>
          <p:cNvSpPr txBox="1"/>
          <p:nvPr/>
        </p:nvSpPr>
        <p:spPr>
          <a:xfrm>
            <a:off x="107504" y="3933056"/>
            <a:ext cx="255593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to build the present perfect?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159580E-4A99-B862-2AA9-9D44C658727F}"/>
              </a:ext>
            </a:extLst>
          </p:cNvPr>
          <p:cNvSpPr txBox="1"/>
          <p:nvPr/>
        </p:nvSpPr>
        <p:spPr>
          <a:xfrm>
            <a:off x="0" y="4788441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the auxiliary (</a:t>
            </a:r>
            <a:r>
              <a:rPr lang="en-GB" sz="1600" dirty="0" err="1">
                <a:solidFill>
                  <a:srgbClr val="FF0000"/>
                </a:solidFill>
              </a:rPr>
              <a:t>Hilfsverb</a:t>
            </a:r>
            <a:r>
              <a:rPr lang="en-GB" sz="1600" dirty="0">
                <a:solidFill>
                  <a:srgbClr val="FF0000"/>
                </a:solidFill>
              </a:rPr>
              <a:t>)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+ the </a:t>
            </a:r>
            <a:r>
              <a:rPr lang="en-GB" sz="1600" b="1" dirty="0">
                <a:solidFill>
                  <a:srgbClr val="FF0000"/>
                </a:solidFill>
              </a:rPr>
              <a:t>past participle </a:t>
            </a:r>
            <a:r>
              <a:rPr lang="en-GB" sz="1600" dirty="0">
                <a:solidFill>
                  <a:srgbClr val="FF0000"/>
                </a:solidFill>
              </a:rPr>
              <a:t>of the sentence’s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3E2DC0F-95C9-160C-9A58-3E648BEDB79C}"/>
              </a:ext>
            </a:extLst>
          </p:cNvPr>
          <p:cNvSpPr txBox="1"/>
          <p:nvPr/>
        </p:nvSpPr>
        <p:spPr>
          <a:xfrm>
            <a:off x="0" y="5436513"/>
            <a:ext cx="9180512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</a:rPr>
              <a:t>Note: </a:t>
            </a:r>
            <a:r>
              <a:rPr lang="en-GB" sz="1600" dirty="0">
                <a:solidFill>
                  <a:srgbClr val="FF0000"/>
                </a:solidFill>
              </a:rPr>
              <a:t>In English, like in German,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can appear as both an auxiliary and a full verb: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</a:t>
            </a:r>
            <a:r>
              <a:rPr lang="en-GB" sz="1600" dirty="0">
                <a:solidFill>
                  <a:srgbClr val="FF0000"/>
                </a:solidFill>
              </a:rPr>
              <a:t> a car. 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 </a:t>
            </a:r>
            <a:r>
              <a:rPr lang="en-GB" sz="1600" dirty="0">
                <a:solidFill>
                  <a:srgbClr val="FF0000"/>
                </a:solidFill>
              </a:rPr>
              <a:t>(auxiliary) </a:t>
            </a:r>
            <a:r>
              <a:rPr lang="en-GB" sz="1600" b="1" dirty="0">
                <a:solidFill>
                  <a:srgbClr val="FF0000"/>
                </a:solidFill>
              </a:rPr>
              <a:t>had </a:t>
            </a:r>
            <a:r>
              <a:rPr lang="en-GB" sz="1600" dirty="0">
                <a:solidFill>
                  <a:srgbClr val="FF0000"/>
                </a:solidFill>
              </a:rPr>
              <a:t>(full verb in the past participle)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a car since he was 20 years old.</a:t>
            </a:r>
          </a:p>
          <a:p>
            <a:r>
              <a:rPr lang="en-GB" sz="1600" dirty="0">
                <a:solidFill>
                  <a:srgbClr val="FF0000"/>
                </a:solidFill>
              </a:rPr>
              <a:t>In the latter case, both variants are used to build the present perfect.</a:t>
            </a:r>
          </a:p>
        </p:txBody>
      </p:sp>
    </p:spTree>
    <p:extLst>
      <p:ext uri="{BB962C8B-B14F-4D97-AF65-F5344CB8AC3E}">
        <p14:creationId xmlns:p14="http://schemas.microsoft.com/office/powerpoint/2010/main" val="278847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6" grpId="0" animBg="1"/>
      <p:bldP spid="37" grpId="0" animBg="1"/>
      <p:bldP spid="3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34367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express actions or states that began in the past but have not been completed yet/are still ongoing:</a:t>
            </a:r>
            <a:endParaRPr lang="en-GB" sz="16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0" y="4151982"/>
            <a:ext cx="9144160" cy="107721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Note: </a:t>
            </a:r>
            <a:r>
              <a:rPr lang="en-GB" sz="1600" dirty="0"/>
              <a:t>Other than in the German language, the present perfect and the past tense are </a:t>
            </a:r>
            <a:r>
              <a:rPr lang="en-GB" sz="1600" b="1" dirty="0"/>
              <a:t>not</a:t>
            </a:r>
            <a:r>
              <a:rPr lang="en-GB" sz="1600" dirty="0"/>
              <a:t> interchangeable in English.</a:t>
            </a:r>
          </a:p>
          <a:p>
            <a:r>
              <a:rPr lang="en-GB" sz="1600" b="1" dirty="0"/>
              <a:t>German: </a:t>
            </a:r>
            <a:r>
              <a:rPr lang="en-GB" sz="1600" dirty="0"/>
              <a:t>Ich </a:t>
            </a:r>
            <a:r>
              <a:rPr lang="en-GB" sz="1600" b="1" dirty="0"/>
              <a:t>war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Bonn. - Ich </a:t>
            </a:r>
            <a:r>
              <a:rPr lang="en-GB" sz="1600" b="1" dirty="0"/>
              <a:t>bin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 </a:t>
            </a:r>
            <a:r>
              <a:rPr lang="en-GB" sz="1600" b="1" dirty="0" err="1"/>
              <a:t>gewesen</a:t>
            </a:r>
            <a:r>
              <a:rPr lang="en-GB" sz="1600" dirty="0"/>
              <a:t>.</a:t>
            </a:r>
          </a:p>
          <a:p>
            <a:r>
              <a:rPr lang="en-GB" sz="1600" b="1" dirty="0"/>
              <a:t>English: </a:t>
            </a:r>
            <a:r>
              <a:rPr lang="en-GB" sz="1600" dirty="0"/>
              <a:t>I </a:t>
            </a:r>
            <a:r>
              <a:rPr lang="en-GB" sz="1600" b="1" dirty="0"/>
              <a:t>was</a:t>
            </a:r>
            <a:r>
              <a:rPr lang="en-GB" sz="1600" dirty="0"/>
              <a:t> in Bonn yesterday. (But: I </a:t>
            </a:r>
            <a:r>
              <a:rPr lang="en-GB" sz="1600" b="1" dirty="0"/>
              <a:t>have</a:t>
            </a:r>
            <a:r>
              <a:rPr lang="en-GB" sz="1600" dirty="0"/>
              <a:t> </a:t>
            </a:r>
            <a:r>
              <a:rPr lang="en-GB" sz="1600" b="1"/>
              <a:t>been</a:t>
            </a:r>
            <a:r>
              <a:rPr lang="en-GB" sz="1600"/>
              <a:t> in/to </a:t>
            </a:r>
            <a:r>
              <a:rPr lang="en-GB" sz="1600" dirty="0"/>
              <a:t>Bonn since yesterday.)</a:t>
            </a:r>
            <a:endParaRPr lang="en-GB" sz="1600" b="1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5232102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Adverbs of frequency that indicate the use of either the present tense or the present perfect include:</a:t>
            </a:r>
          </a:p>
          <a:p>
            <a:r>
              <a:rPr lang="en-GB" sz="1600" b="1" dirty="0">
                <a:solidFill>
                  <a:srgbClr val="FF0000"/>
                </a:solidFill>
              </a:rPr>
              <a:t>always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never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often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usually</a:t>
            </a:r>
            <a:r>
              <a:rPr lang="en-GB" sz="1600" dirty="0">
                <a:solidFill>
                  <a:srgbClr val="FF0000"/>
                </a:solidFill>
              </a:rPr>
              <a:t> (present tense), </a:t>
            </a:r>
            <a:r>
              <a:rPr lang="en-GB" sz="1600" b="1" dirty="0">
                <a:solidFill>
                  <a:srgbClr val="FF0000"/>
                </a:solidFill>
              </a:rPr>
              <a:t>ever</a:t>
            </a:r>
            <a:r>
              <a:rPr lang="en-GB" sz="1600" dirty="0">
                <a:solidFill>
                  <a:srgbClr val="FF0000"/>
                </a:solidFill>
              </a:rPr>
              <a:t> (present perfect).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771800" y="19383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lived</a:t>
            </a:r>
            <a:r>
              <a:rPr lang="de-DE" sz="1600" i="1" dirty="0"/>
              <a:t> in Germany. </a:t>
            </a:r>
            <a:r>
              <a:rPr lang="de-DE" sz="1600" dirty="0"/>
              <a:t>(I still live in Germany.)</a:t>
            </a:r>
            <a:endParaRPr lang="en-GB" sz="1600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506A2E-6BE9-5606-F638-9926BB184344}"/>
              </a:ext>
            </a:extLst>
          </p:cNvPr>
          <p:cNvSpPr txBox="1"/>
          <p:nvPr/>
        </p:nvSpPr>
        <p:spPr>
          <a:xfrm>
            <a:off x="2771800" y="25863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waiting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</a:t>
            </a:r>
            <a:r>
              <a:rPr lang="de-DE" sz="1600" i="1" dirty="0" err="1"/>
              <a:t>twenty</a:t>
            </a:r>
            <a:r>
              <a:rPr lang="de-DE" sz="1600" i="1" dirty="0"/>
              <a:t> </a:t>
            </a:r>
            <a:r>
              <a:rPr lang="de-DE" sz="1600" i="1" dirty="0" err="1"/>
              <a:t>minutes</a:t>
            </a:r>
            <a:r>
              <a:rPr lang="de-DE" sz="1600" i="1" dirty="0"/>
              <a:t>. </a:t>
            </a:r>
            <a:r>
              <a:rPr lang="de-DE" sz="1600" dirty="0"/>
              <a:t>(I am still </a:t>
            </a:r>
            <a:r>
              <a:rPr lang="de-DE" sz="1600" dirty="0" err="1"/>
              <a:t>waiting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771800" y="2919135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express actions or states that happened in the past but have a connection or relevance to the present: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771800" y="350391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finished</a:t>
            </a:r>
            <a:r>
              <a:rPr lang="de-DE" sz="1600" i="1" dirty="0"/>
              <a:t> </a:t>
            </a:r>
            <a:r>
              <a:rPr lang="de-DE" sz="1600" i="1" dirty="0" err="1"/>
              <a:t>my</a:t>
            </a:r>
            <a:r>
              <a:rPr lang="de-DE" sz="1600" i="1" dirty="0"/>
              <a:t> </a:t>
            </a:r>
            <a:r>
              <a:rPr lang="de-DE" sz="1600" i="1" dirty="0" err="1"/>
              <a:t>homework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It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still </a:t>
            </a:r>
            <a:r>
              <a:rPr lang="de-DE" sz="1600" dirty="0" err="1"/>
              <a:t>finished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771800" y="381342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has</a:t>
            </a:r>
            <a:r>
              <a:rPr lang="de-DE" sz="1600" i="1" dirty="0"/>
              <a:t> lost her </a:t>
            </a:r>
            <a:r>
              <a:rPr lang="de-DE" sz="1600" i="1" dirty="0" err="1"/>
              <a:t>keys</a:t>
            </a:r>
            <a:r>
              <a:rPr lang="de-DE" sz="1600" i="1" dirty="0"/>
              <a:t>. </a:t>
            </a:r>
            <a:r>
              <a:rPr lang="de-DE" sz="1600" dirty="0"/>
              <a:t>(…and still </a:t>
            </a:r>
            <a:r>
              <a:rPr lang="de-DE" sz="1600" dirty="0" err="1"/>
              <a:t>has</a:t>
            </a:r>
            <a:r>
              <a:rPr lang="de-DE" sz="1600" dirty="0"/>
              <a:t> not </a:t>
            </a:r>
            <a:r>
              <a:rPr lang="de-DE" sz="1600" dirty="0" err="1"/>
              <a:t>found</a:t>
            </a:r>
            <a:r>
              <a:rPr lang="de-DE" sz="1600" dirty="0"/>
              <a:t> </a:t>
            </a:r>
            <a:r>
              <a:rPr lang="de-DE" sz="1600" dirty="0" err="1"/>
              <a:t>them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771800" y="22983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Africa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past</a:t>
            </a:r>
            <a:r>
              <a:rPr lang="de-DE" sz="1600" dirty="0"/>
              <a:t> </a:t>
            </a:r>
            <a:r>
              <a:rPr lang="de-DE" sz="1600" dirty="0" err="1"/>
              <a:t>until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present</a:t>
            </a:r>
            <a:r>
              <a:rPr lang="de-DE" sz="1600" dirty="0"/>
              <a:t> time)</a:t>
            </a:r>
            <a:endParaRPr lang="en-GB" sz="1600" i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EA60CF-1A4B-F45A-5238-4BBDEECB9EF4}"/>
              </a:ext>
            </a:extLst>
          </p:cNvPr>
          <p:cNvSpPr txBox="1"/>
          <p:nvPr/>
        </p:nvSpPr>
        <p:spPr>
          <a:xfrm>
            <a:off x="2771800" y="5808166"/>
            <a:ext cx="63722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b="1" i="1" dirty="0" err="1"/>
              <a:t>always</a:t>
            </a:r>
            <a:r>
              <a:rPr lang="de-DE" sz="1600" b="1" i="1" dirty="0"/>
              <a:t>/</a:t>
            </a:r>
            <a:r>
              <a:rPr lang="de-DE" sz="1600" b="1" i="1" dirty="0" err="1"/>
              <a:t>usually</a:t>
            </a:r>
            <a:r>
              <a:rPr lang="de-DE" sz="1600" b="1" i="1" dirty="0"/>
              <a:t> </a:t>
            </a:r>
            <a:r>
              <a:rPr lang="de-DE" sz="1600" i="1" dirty="0" err="1"/>
              <a:t>eat</a:t>
            </a:r>
            <a:r>
              <a:rPr lang="de-DE" sz="1600" i="1" dirty="0"/>
              <a:t> lunch at </a:t>
            </a:r>
            <a:r>
              <a:rPr lang="de-DE" sz="1600" i="1" dirty="0" err="1"/>
              <a:t>noon</a:t>
            </a:r>
            <a:r>
              <a:rPr lang="de-DE" sz="1600" i="1" dirty="0"/>
              <a:t>. 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b="1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coffee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lunch </a:t>
            </a:r>
            <a:r>
              <a:rPr lang="de-DE" sz="1600" i="1" dirty="0" err="1"/>
              <a:t>together</a:t>
            </a:r>
            <a:r>
              <a:rPr lang="de-DE" sz="1600" i="1" dirty="0"/>
              <a:t>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travelled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you</a:t>
            </a:r>
            <a:r>
              <a:rPr lang="de-DE" sz="1600" i="1" dirty="0"/>
              <a:t> </a:t>
            </a:r>
            <a:r>
              <a:rPr lang="de-DE" sz="1600" b="1" i="1" dirty="0" err="1"/>
              <a:t>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Australia?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421685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5" grpId="0" animBg="1"/>
      <p:bldP spid="22" grpId="0" animBg="1"/>
      <p:bldP spid="10" grpId="0" animBg="1"/>
      <p:bldP spid="13" grpId="0" animBg="1"/>
      <p:bldP spid="23" grpId="0" animBg="1"/>
      <p:bldP spid="24" grpId="0" animBg="1"/>
      <p:bldP spid="25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perfect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perfect)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Sie war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immer</a:t>
            </a:r>
            <a:r>
              <a:rPr lang="en-GB" sz="1600" dirty="0"/>
              <a:t> </a:t>
            </a:r>
            <a:r>
              <a:rPr lang="en-GB" sz="1600" dirty="0" err="1"/>
              <a:t>sehr</a:t>
            </a:r>
            <a:r>
              <a:rPr lang="en-GB" sz="1600" dirty="0"/>
              <a:t> </a:t>
            </a:r>
            <a:r>
              <a:rPr lang="en-GB" sz="1600" dirty="0" err="1"/>
              <a:t>schüchtern</a:t>
            </a:r>
            <a:r>
              <a:rPr lang="en-GB" sz="1600" dirty="0"/>
              <a:t>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has always been very shy.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Warst</a:t>
            </a:r>
            <a:r>
              <a:rPr lang="en-GB" sz="1600" dirty="0"/>
              <a:t> du </a:t>
            </a:r>
            <a:r>
              <a:rPr lang="en-GB" sz="1600" dirty="0" err="1"/>
              <a:t>schon</a:t>
            </a:r>
            <a:r>
              <a:rPr lang="en-GB" sz="1600" dirty="0"/>
              <a:t> mal in </a:t>
            </a:r>
            <a:r>
              <a:rPr lang="en-GB" sz="1600" dirty="0" err="1"/>
              <a:t>Australien</a:t>
            </a:r>
            <a:r>
              <a:rPr lang="en-GB" sz="1600" dirty="0"/>
              <a:t>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Have you (ever) been to Australia?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10726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still have not found the glasses that I misplaced last week.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war </a:t>
            </a:r>
            <a:r>
              <a:rPr lang="en-GB" sz="1600" dirty="0" err="1"/>
              <a:t>noch</a:t>
            </a:r>
            <a:r>
              <a:rPr lang="en-GB" sz="1600" dirty="0"/>
              <a:t> </a:t>
            </a:r>
            <a:r>
              <a:rPr lang="en-GB" sz="1600" dirty="0" err="1"/>
              <a:t>niemals</a:t>
            </a:r>
            <a:r>
              <a:rPr lang="en-GB" sz="1600" dirty="0"/>
              <a:t> in New York.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never been to New York.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warte</a:t>
            </a:r>
            <a:r>
              <a:rPr lang="en-GB" sz="1600" dirty="0"/>
              <a:t> </a:t>
            </a:r>
            <a:r>
              <a:rPr lang="en-GB" sz="1600" dirty="0" err="1"/>
              <a:t>hier</a:t>
            </a:r>
            <a:r>
              <a:rPr lang="en-GB" sz="1600" dirty="0"/>
              <a:t>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zwei</a:t>
            </a:r>
            <a:r>
              <a:rPr lang="en-GB" sz="1600" dirty="0"/>
              <a:t> </a:t>
            </a:r>
            <a:r>
              <a:rPr lang="en-GB" sz="1600" dirty="0" err="1"/>
              <a:t>Stunden</a:t>
            </a:r>
            <a:r>
              <a:rPr lang="en-GB" sz="1600" dirty="0"/>
              <a:t>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already been waiting here for two hours.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</a:t>
            </a:r>
            <a:r>
              <a:rPr lang="en-GB" sz="1600" dirty="0" err="1"/>
              <a:t>seit</a:t>
            </a:r>
            <a:r>
              <a:rPr lang="en-GB" sz="1600" dirty="0"/>
              <a:t> </a:t>
            </a:r>
            <a:r>
              <a:rPr lang="en-GB" sz="1600" dirty="0" err="1"/>
              <a:t>dem</a:t>
            </a:r>
            <a:r>
              <a:rPr lang="en-GB" sz="1600" dirty="0"/>
              <a:t> </a:t>
            </a:r>
            <a:r>
              <a:rPr lang="en-GB" sz="1600" dirty="0" err="1"/>
              <a:t>letzten</a:t>
            </a:r>
            <a:r>
              <a:rPr lang="en-GB" sz="1600" dirty="0"/>
              <a:t> </a:t>
            </a:r>
            <a:r>
              <a:rPr lang="en-GB" sz="1600" dirty="0" err="1"/>
              <a:t>Jahr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endParaRPr lang="en-GB" sz="16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lived in </a:t>
            </a:r>
            <a:r>
              <a:rPr lang="en-GB" sz="1600" i="1" dirty="0" err="1"/>
              <a:t>Siegburg</a:t>
            </a:r>
            <a:r>
              <a:rPr lang="en-GB" sz="1600" i="1" dirty="0"/>
              <a:t> since last year.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John in der </a:t>
            </a:r>
            <a:r>
              <a:rPr lang="en-GB" sz="1600" dirty="0" err="1"/>
              <a:t>letzten</a:t>
            </a:r>
            <a:r>
              <a:rPr lang="en-GB" sz="1600" dirty="0"/>
              <a:t> Zeit </a:t>
            </a:r>
            <a:r>
              <a:rPr lang="en-GB" sz="1600" dirty="0" err="1"/>
              <a:t>häufiger</a:t>
            </a:r>
            <a:r>
              <a:rPr lang="en-GB" sz="1600" dirty="0"/>
              <a:t> </a:t>
            </a:r>
            <a:r>
              <a:rPr lang="en-GB" sz="1600" dirty="0" err="1"/>
              <a:t>getroffen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met John quite often recently.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Die Brille, die ich </a:t>
            </a:r>
            <a:r>
              <a:rPr lang="en-GB" sz="1400" dirty="0" err="1"/>
              <a:t>letzte</a:t>
            </a:r>
            <a:r>
              <a:rPr lang="en-GB" sz="1400" dirty="0"/>
              <a:t> </a:t>
            </a:r>
            <a:r>
              <a:rPr lang="en-GB" sz="1400" dirty="0" err="1"/>
              <a:t>Woche</a:t>
            </a:r>
            <a:r>
              <a:rPr lang="en-GB" sz="1400" dirty="0"/>
              <a:t> </a:t>
            </a:r>
            <a:r>
              <a:rPr lang="en-GB" sz="1400" dirty="0" err="1"/>
              <a:t>verlegt</a:t>
            </a:r>
            <a:r>
              <a:rPr lang="en-GB" sz="1400" dirty="0"/>
              <a:t> </a:t>
            </a:r>
            <a:r>
              <a:rPr lang="en-GB" sz="1400" dirty="0" err="1"/>
              <a:t>habe</a:t>
            </a:r>
            <a:r>
              <a:rPr lang="en-GB" sz="1400" dirty="0"/>
              <a:t>, </a:t>
            </a:r>
            <a:r>
              <a:rPr lang="en-GB" sz="1400" dirty="0" err="1"/>
              <a:t>habe</a:t>
            </a:r>
            <a:r>
              <a:rPr lang="en-GB" sz="1400" dirty="0"/>
              <a:t> ich </a:t>
            </a:r>
            <a:r>
              <a:rPr lang="en-GB" sz="1400" dirty="0" err="1"/>
              <a:t>noch</a:t>
            </a:r>
            <a:r>
              <a:rPr lang="en-GB" sz="1400" dirty="0"/>
              <a:t> </a:t>
            </a:r>
            <a:r>
              <a:rPr lang="en-GB" sz="1400" dirty="0" err="1"/>
              <a:t>nicht</a:t>
            </a:r>
            <a:r>
              <a:rPr lang="en-GB" sz="1400" dirty="0"/>
              <a:t> </a:t>
            </a:r>
            <a:r>
              <a:rPr lang="en-GB" sz="1400" dirty="0" err="1"/>
              <a:t>gefunden</a:t>
            </a:r>
            <a:r>
              <a:rPr lang="en-GB" sz="1400" dirty="0"/>
              <a:t>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F0627F3-FC3B-79D9-64A6-96F43D73890E}"/>
              </a:ext>
            </a:extLst>
          </p:cNvPr>
          <p:cNvSpPr txBox="1"/>
          <p:nvPr/>
        </p:nvSpPr>
        <p:spPr>
          <a:xfrm>
            <a:off x="2771640" y="5982379"/>
            <a:ext cx="637236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Even if the present or past tense are used in colloquial German, the present perfect may be the only option acceptable in English!</a:t>
            </a:r>
          </a:p>
        </p:txBody>
      </p:sp>
    </p:spTree>
    <p:extLst>
      <p:ext uri="{BB962C8B-B14F-4D97-AF65-F5344CB8AC3E}">
        <p14:creationId xmlns:p14="http://schemas.microsoft.com/office/powerpoint/2010/main" val="8694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1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175928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455634" y="1343670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describe actions or states that happened and were finished in the past: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455634" y="193831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a </a:t>
            </a:r>
            <a:r>
              <a:rPr lang="de-DE" sz="1600" i="1" dirty="0" err="1"/>
              <a:t>barbecue</a:t>
            </a:r>
            <a:r>
              <a:rPr lang="de-DE" sz="1600" i="1" dirty="0"/>
              <a:t> </a:t>
            </a:r>
            <a:r>
              <a:rPr lang="de-DE" sz="1600" i="1" dirty="0" err="1"/>
              <a:t>yesterday</a:t>
            </a:r>
            <a:r>
              <a:rPr lang="de-DE" sz="1600" i="1" dirty="0"/>
              <a:t>. </a:t>
            </a:r>
            <a:r>
              <a:rPr lang="de-DE" sz="1600" dirty="0"/>
              <a:t>(The </a:t>
            </a:r>
            <a:r>
              <a:rPr lang="de-DE" sz="1600" dirty="0" err="1"/>
              <a:t>barbecue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over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455634" y="2628201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describe past habits, repeated actions or states or conditions that existed in the past: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455634" y="3204265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When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were</a:t>
            </a:r>
            <a:r>
              <a:rPr lang="de-DE" sz="1600" i="1" dirty="0"/>
              <a:t> in England,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</a:t>
            </a:r>
            <a:r>
              <a:rPr lang="de-DE" sz="1600" i="1" dirty="0" err="1"/>
              <a:t>tea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455634" y="3513783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used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play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piano </a:t>
            </a:r>
            <a:r>
              <a:rPr lang="de-DE" sz="1600" i="1" dirty="0" err="1"/>
              <a:t>every</a:t>
            </a:r>
            <a:r>
              <a:rPr lang="de-DE" sz="1600" i="1" dirty="0"/>
              <a:t> </a:t>
            </a:r>
            <a:r>
              <a:rPr lang="de-DE" sz="1600" i="1" dirty="0" err="1"/>
              <a:t>day</a:t>
            </a:r>
            <a:r>
              <a:rPr lang="de-DE" sz="1600" i="1" dirty="0"/>
              <a:t> after </a:t>
            </a:r>
            <a:r>
              <a:rPr lang="de-DE" sz="1600" i="1" dirty="0" err="1"/>
              <a:t>school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455634" y="2276872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They</a:t>
            </a:r>
            <a:r>
              <a:rPr lang="de-DE" sz="1600" i="1" dirty="0"/>
              <a:t> </a:t>
            </a:r>
            <a:r>
              <a:rPr lang="de-DE" sz="1600" i="1" dirty="0" err="1"/>
              <a:t>went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beach</a:t>
            </a:r>
            <a:r>
              <a:rPr lang="de-DE" sz="1600" i="1" dirty="0"/>
              <a:t> last </a:t>
            </a:r>
            <a:r>
              <a:rPr lang="de-DE" sz="1600" i="1" dirty="0" err="1"/>
              <a:t>week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They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no</a:t>
            </a:r>
            <a:r>
              <a:rPr lang="de-DE" sz="1600" dirty="0"/>
              <a:t> </a:t>
            </a:r>
            <a:r>
              <a:rPr lang="de-DE" sz="1600" dirty="0" err="1"/>
              <a:t>longer</a:t>
            </a:r>
            <a:r>
              <a:rPr lang="de-DE" sz="1600" dirty="0"/>
              <a:t> at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beach</a:t>
            </a:r>
            <a:r>
              <a:rPr lang="de-DE" sz="1600" dirty="0"/>
              <a:t>.)</a:t>
            </a:r>
            <a:endParaRPr lang="en-GB" sz="1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29C3EB9-E924-02B0-9A9F-5125EAA678C6}"/>
              </a:ext>
            </a:extLst>
          </p:cNvPr>
          <p:cNvSpPr txBox="1"/>
          <p:nvPr/>
        </p:nvSpPr>
        <p:spPr>
          <a:xfrm>
            <a:off x="2455634" y="3852337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Our</a:t>
            </a:r>
            <a:r>
              <a:rPr lang="de-DE" sz="1600" i="1" dirty="0"/>
              <a:t> </a:t>
            </a:r>
            <a:r>
              <a:rPr lang="de-DE" sz="1600" i="1" dirty="0" err="1"/>
              <a:t>first</a:t>
            </a:r>
            <a:r>
              <a:rPr lang="de-DE" sz="1600" i="1" dirty="0"/>
              <a:t> </a:t>
            </a:r>
            <a:r>
              <a:rPr lang="de-DE" sz="1600" i="1" dirty="0" err="1"/>
              <a:t>car</a:t>
            </a:r>
            <a:r>
              <a:rPr lang="de-DE" sz="1600" i="1" dirty="0"/>
              <a:t> was a VW.</a:t>
            </a:r>
            <a:endParaRPr lang="en-GB" sz="1600" i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00ACC08-93D0-FA6D-557A-60E3082B94CC}"/>
              </a:ext>
            </a:extLst>
          </p:cNvPr>
          <p:cNvSpPr txBox="1"/>
          <p:nvPr/>
        </p:nvSpPr>
        <p:spPr>
          <a:xfrm>
            <a:off x="2455634" y="4203666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</a:t>
            </a:r>
            <a:r>
              <a:rPr lang="en-US" sz="1600" dirty="0"/>
              <a:t>is used in reported speech:</a:t>
            </a:r>
            <a:endParaRPr lang="en-GB" sz="16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3E9273-03AC-0C33-A478-D828E89CFC95}"/>
              </a:ext>
            </a:extLst>
          </p:cNvPr>
          <p:cNvSpPr txBox="1"/>
          <p:nvPr/>
        </p:nvSpPr>
        <p:spPr>
          <a:xfrm>
            <a:off x="2455634" y="4521895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said: “I like </a:t>
            </a:r>
            <a:r>
              <a:rPr lang="en-GB" sz="1600" i="1" dirty="0" err="1"/>
              <a:t>icecream</a:t>
            </a:r>
            <a:r>
              <a:rPr lang="en-GB" sz="1600" i="1" dirty="0"/>
              <a:t>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</a:t>
            </a:r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b="1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EDFC04-C7B2-E9BB-3874-1114D278533B}"/>
              </a:ext>
            </a:extLst>
          </p:cNvPr>
          <p:cNvSpPr txBox="1"/>
          <p:nvPr/>
        </p:nvSpPr>
        <p:spPr>
          <a:xfrm>
            <a:off x="2455634" y="5076473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said: “I am watching the football match”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he </a:t>
            </a:r>
            <a:r>
              <a:rPr lang="de-DE" sz="1600" b="1" i="1" dirty="0"/>
              <a:t>was </a:t>
            </a:r>
            <a:r>
              <a:rPr lang="de-DE" sz="1600" b="1" i="1" dirty="0" err="1"/>
              <a:t>watching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football</a:t>
            </a:r>
            <a:r>
              <a:rPr lang="de-DE" sz="1600" i="1" dirty="0"/>
              <a:t> match.</a:t>
            </a:r>
            <a:endParaRPr lang="en-GB" sz="1600" i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398C757-7195-5172-FB40-CF640BE22D7B}"/>
              </a:ext>
            </a:extLst>
          </p:cNvPr>
          <p:cNvSpPr txBox="1"/>
          <p:nvPr/>
        </p:nvSpPr>
        <p:spPr>
          <a:xfrm>
            <a:off x="135638" y="5661248"/>
            <a:ext cx="900836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to describe something that happened during an ongoing process in the past, the </a:t>
            </a:r>
            <a:r>
              <a:rPr lang="en-GB" sz="1600" b="1" dirty="0"/>
              <a:t>action that started first </a:t>
            </a:r>
            <a:r>
              <a:rPr lang="en-GB" sz="1600" dirty="0"/>
              <a:t>is presented in the progressive form, the </a:t>
            </a:r>
            <a:r>
              <a:rPr lang="en-GB" sz="1600" b="1" dirty="0"/>
              <a:t>later action </a:t>
            </a:r>
            <a:r>
              <a:rPr lang="en-GB" sz="1600" dirty="0"/>
              <a:t>uses the </a:t>
            </a:r>
            <a:r>
              <a:rPr lang="en-GB" sz="1600" b="1" dirty="0"/>
              <a:t>simple form</a:t>
            </a:r>
            <a:r>
              <a:rPr lang="en-GB" sz="1600" dirty="0"/>
              <a:t>:</a:t>
            </a:r>
            <a:endParaRPr lang="en-GB" sz="1600" b="1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50072E1-ACD3-CA03-A77B-4A2518BF2B22}"/>
              </a:ext>
            </a:extLst>
          </p:cNvPr>
          <p:cNvSpPr txBox="1"/>
          <p:nvPr/>
        </p:nvSpPr>
        <p:spPr>
          <a:xfrm>
            <a:off x="2483768" y="625879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While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were</a:t>
            </a:r>
            <a:r>
              <a:rPr lang="de-DE" sz="1600" b="1" i="1" dirty="0"/>
              <a:t> </a:t>
            </a:r>
            <a:r>
              <a:rPr lang="de-DE" sz="1600" b="1" i="1" dirty="0" err="1"/>
              <a:t>having</a:t>
            </a:r>
            <a:r>
              <a:rPr lang="de-DE" sz="1600" b="1" i="1" dirty="0"/>
              <a:t> </a:t>
            </a:r>
            <a:r>
              <a:rPr lang="de-DE" sz="1600" i="1" dirty="0" err="1"/>
              <a:t>dinner</a:t>
            </a:r>
            <a:r>
              <a:rPr lang="de-DE" sz="1600" i="1" dirty="0"/>
              <a:t>, </a:t>
            </a:r>
            <a:r>
              <a:rPr lang="de-DE" sz="1600" i="1" dirty="0" err="1"/>
              <a:t>it</a:t>
            </a:r>
            <a:r>
              <a:rPr lang="de-DE" sz="1600" i="1" dirty="0"/>
              <a:t> </a:t>
            </a:r>
            <a:r>
              <a:rPr lang="de-DE" sz="1600" b="1" i="1" dirty="0" err="1"/>
              <a:t>started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rain.</a:t>
            </a:r>
            <a:endParaRPr lang="en-GB" sz="1600" i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7EEFDF3-E682-1C9E-308E-8A6E7ED9B723}"/>
              </a:ext>
            </a:extLst>
          </p:cNvPr>
          <p:cNvSpPr txBox="1"/>
          <p:nvPr/>
        </p:nvSpPr>
        <p:spPr>
          <a:xfrm>
            <a:off x="2492146" y="6546830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The </a:t>
            </a:r>
            <a:r>
              <a:rPr lang="de-DE" sz="1600" i="1" dirty="0" err="1"/>
              <a:t>phone</a:t>
            </a:r>
            <a:r>
              <a:rPr lang="de-DE" sz="1600" i="1" dirty="0"/>
              <a:t> </a:t>
            </a:r>
            <a:r>
              <a:rPr lang="de-DE" sz="1600" b="1" i="1" dirty="0"/>
              <a:t>rang</a:t>
            </a:r>
            <a:r>
              <a:rPr lang="de-DE" sz="1600" i="1" dirty="0"/>
              <a:t> </a:t>
            </a:r>
            <a:r>
              <a:rPr lang="de-DE" sz="1600" i="1" dirty="0" err="1"/>
              <a:t>when</a:t>
            </a:r>
            <a:r>
              <a:rPr lang="de-DE" sz="1600" i="1" dirty="0"/>
              <a:t> he </a:t>
            </a:r>
            <a:r>
              <a:rPr lang="de-DE" sz="1600" b="1" i="1" dirty="0"/>
              <a:t>was </a:t>
            </a:r>
            <a:r>
              <a:rPr lang="de-DE" sz="1600" b="1" i="1" dirty="0" err="1"/>
              <a:t>having</a:t>
            </a:r>
            <a:r>
              <a:rPr lang="de-DE" sz="1600" b="1" i="1" dirty="0"/>
              <a:t> </a:t>
            </a:r>
            <a:r>
              <a:rPr lang="de-DE" sz="1600" i="1" dirty="0"/>
              <a:t>a </a:t>
            </a:r>
            <a:r>
              <a:rPr lang="de-DE" sz="1600" i="1" dirty="0" err="1"/>
              <a:t>shower</a:t>
            </a:r>
            <a:r>
              <a:rPr lang="de-DE" sz="1600" i="1" dirty="0"/>
              <a:t>.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154678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0" grpId="0" animBg="1"/>
      <p:bldP spid="23" grpId="0" animBg="1"/>
      <p:bldP spid="24" grpId="0" animBg="1"/>
      <p:bldP spid="25" grpId="0" animBg="1"/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1446</Words>
  <Application>Microsoft Office PowerPoint</Application>
  <PresentationFormat>Bildschirmpräsentation (4:3)</PresentationFormat>
  <Paragraphs>151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457</cp:revision>
  <dcterms:created xsi:type="dcterms:W3CDTF">2011-03-24T10:15:25Z</dcterms:created>
  <dcterms:modified xsi:type="dcterms:W3CDTF">2026-03-06T11:39:03Z</dcterms:modified>
</cp:coreProperties>
</file>