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3" r:id="rId2"/>
    <p:sldId id="305" r:id="rId3"/>
    <p:sldId id="276" r:id="rId4"/>
    <p:sldId id="304" r:id="rId5"/>
    <p:sldId id="306" r:id="rId6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27.03.2026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8294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113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FC6D9-3DCC-34A9-6F1C-B0229E2DD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0D96446-8655-27F7-A754-485CD8EB3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BA4B6F5-7C44-A2F3-C6F9-E05ECD7862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70576D-30CC-186E-7E92-1F09D2EBBE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8505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B710-814F-217A-3F6B-2F8864CF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4A1DEB-AB18-746B-3626-68330B359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A7D3F1F-B2BB-F2F6-3720-1F175D034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4A86BE-48E1-4DD2-2E31-034E0AE8A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3502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FC6D9-3DCC-34A9-6F1C-B0229E2DD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0D96446-8655-27F7-A754-485CD8EB3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BA4B6F5-7C44-A2F3-C6F9-E05ECD7862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70576D-30CC-186E-7E92-1F09D2EBBE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90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English </a:t>
            </a:r>
            <a:r>
              <a:rPr lang="de-DE" altLang="de-DE" b="1" i="1" baseline="0" dirty="0"/>
              <a:t>Grammar Refresher </a:t>
            </a:r>
            <a:r>
              <a:rPr lang="de-DE" altLang="de-DE" b="1" i="1" baseline="0" dirty="0" err="1"/>
              <a:t>for</a:t>
            </a:r>
            <a:r>
              <a:rPr lang="de-DE" altLang="de-DE" b="1" i="1" baseline="0" dirty="0"/>
              <a:t> </a:t>
            </a:r>
            <a:r>
              <a:rPr lang="de-DE" altLang="de-DE" b="1" i="1" baseline="0" dirty="0" err="1"/>
              <a:t>You</a:t>
            </a:r>
            <a:r>
              <a:rPr lang="de-DE" altLang="de-DE" b="1" i="1" baseline="0" dirty="0"/>
              <a:t> B1-B2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261-40660</a:t>
            </a:r>
            <a:r>
              <a:rPr lang="de-DE" altLang="de-DE" b="1" dirty="0"/>
              <a:t>, Do, 17.00 – 18.00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2268161"/>
            <a:ext cx="24482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Changes in pronouns and verb tenses: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599D9B5-4071-DA80-364F-A08FD8373B76}"/>
              </a:ext>
            </a:extLst>
          </p:cNvPr>
          <p:cNvSpPr txBox="1"/>
          <p:nvPr/>
        </p:nvSpPr>
        <p:spPr>
          <a:xfrm>
            <a:off x="2627784" y="1412776"/>
            <a:ext cx="651621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Reported speech, also known as </a:t>
            </a:r>
            <a:r>
              <a:rPr lang="en-US" sz="1600" u="sng" dirty="0"/>
              <a:t>indirect speech</a:t>
            </a:r>
            <a:r>
              <a:rPr lang="en-US" sz="1600" dirty="0"/>
              <a:t>, is used to convey someone else's words or thoughts without quoting them directly. </a:t>
            </a:r>
            <a:br>
              <a:rPr lang="en-US" sz="1600" dirty="0"/>
            </a:br>
            <a:r>
              <a:rPr lang="en-US" sz="1600" dirty="0"/>
              <a:t>Here are the rules for using reported speech in English:</a:t>
            </a:r>
            <a:endParaRPr lang="en-GB" sz="1600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0F11253-6226-5878-096A-6A2E81437196}"/>
              </a:ext>
            </a:extLst>
          </p:cNvPr>
          <p:cNvSpPr txBox="1"/>
          <p:nvPr/>
        </p:nvSpPr>
        <p:spPr>
          <a:xfrm>
            <a:off x="2627784" y="2268161"/>
            <a:ext cx="651621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Pronouns usually change according to the perspective of the speaker. For instance, "I" becomes "he" or "she," "we" becomes "they," etc.</a:t>
            </a:r>
            <a:endParaRPr lang="en-GB" sz="1600" i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Reported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speech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16D6D47-984F-AC5C-FDD6-2691FA33A51B}"/>
              </a:ext>
            </a:extLst>
          </p:cNvPr>
          <p:cNvSpPr txBox="1"/>
          <p:nvPr/>
        </p:nvSpPr>
        <p:spPr>
          <a:xfrm>
            <a:off x="2627784" y="3941767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Reporting verbs such as "say," "tell," "ask," "explain," etc., are often used to introduce reported speech.</a:t>
            </a:r>
            <a:endParaRPr lang="en-GB" sz="1600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EAF3EAE-3CCF-814D-8312-DBB17EC4B2E6}"/>
              </a:ext>
            </a:extLst>
          </p:cNvPr>
          <p:cNvSpPr txBox="1"/>
          <p:nvPr/>
        </p:nvSpPr>
        <p:spPr>
          <a:xfrm>
            <a:off x="2627784" y="5301208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	I am having dinner with my boss tomorrow.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70F2EEA-AC1B-DD22-F759-1DEFC89DA476}"/>
              </a:ext>
            </a:extLst>
          </p:cNvPr>
          <p:cNvSpPr txBox="1"/>
          <p:nvPr/>
        </p:nvSpPr>
        <p:spPr>
          <a:xfrm>
            <a:off x="2627784" y="3094730"/>
            <a:ext cx="651621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Verb tenses may change, typically shifting back one tense in reported speech. For example, present simple becomes past simple, present continuous becomes past continuous, etc.</a:t>
            </a:r>
            <a:endParaRPr lang="en-GB" sz="1600" i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E706D53-0B65-FCF7-9A8A-1615A4182B29}"/>
              </a:ext>
            </a:extLst>
          </p:cNvPr>
          <p:cNvSpPr txBox="1"/>
          <p:nvPr/>
        </p:nvSpPr>
        <p:spPr>
          <a:xfrm>
            <a:off x="107504" y="3933056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Reporting verbs:</a:t>
            </a:r>
            <a:endParaRPr lang="en-GB" sz="16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173ECF2-43A6-22A9-98E3-4F73658A2E70}"/>
              </a:ext>
            </a:extLst>
          </p:cNvPr>
          <p:cNvSpPr txBox="1"/>
          <p:nvPr/>
        </p:nvSpPr>
        <p:spPr>
          <a:xfrm>
            <a:off x="107504" y="5301208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Direct speech:</a:t>
            </a:r>
            <a:endParaRPr lang="en-GB" sz="16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8E20884-B2A2-8617-E2DA-82CC9E07C871}"/>
              </a:ext>
            </a:extLst>
          </p:cNvPr>
          <p:cNvSpPr txBox="1"/>
          <p:nvPr/>
        </p:nvSpPr>
        <p:spPr>
          <a:xfrm>
            <a:off x="107504" y="4530606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Time designations:</a:t>
            </a:r>
            <a:endParaRPr lang="en-GB" sz="16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5FEFB9B-4E67-B246-2D74-BFC76DDACA4D}"/>
              </a:ext>
            </a:extLst>
          </p:cNvPr>
          <p:cNvSpPr txBox="1"/>
          <p:nvPr/>
        </p:nvSpPr>
        <p:spPr>
          <a:xfrm>
            <a:off x="2627784" y="4509120"/>
            <a:ext cx="651621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Time designations such as </a:t>
            </a:r>
            <a:r>
              <a:rPr lang="en-US" sz="1600" i="1" dirty="0"/>
              <a:t>yesterday, tomorrow</a:t>
            </a:r>
            <a:r>
              <a:rPr lang="en-US" sz="1600" dirty="0"/>
              <a:t>, etc. are changed to a neutral format unless they still apply from the reporter’s perspective.</a:t>
            </a:r>
            <a:endParaRPr lang="en-GB" sz="16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002E559-348C-3089-A4F2-6B70AEAE3E76}"/>
              </a:ext>
            </a:extLst>
          </p:cNvPr>
          <p:cNvSpPr txBox="1"/>
          <p:nvPr/>
        </p:nvSpPr>
        <p:spPr>
          <a:xfrm>
            <a:off x="2627784" y="5970766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 </a:t>
            </a:r>
            <a:r>
              <a:rPr lang="en-GB" sz="1600" b="1" i="1" dirty="0"/>
              <a:t>she  was</a:t>
            </a:r>
            <a:r>
              <a:rPr lang="en-GB" sz="1600" i="1" dirty="0"/>
              <a:t>  having dinner with  </a:t>
            </a:r>
            <a:r>
              <a:rPr lang="en-GB" sz="1600" b="1" i="1" dirty="0"/>
              <a:t>her </a:t>
            </a:r>
            <a:r>
              <a:rPr lang="en-GB" sz="1600" i="1" dirty="0"/>
              <a:t>boss</a:t>
            </a:r>
            <a:r>
              <a:rPr lang="en-GB" sz="1600" b="1" i="1" dirty="0"/>
              <a:t>  the next day</a:t>
            </a:r>
            <a:r>
              <a:rPr lang="en-GB" sz="1600" i="1" dirty="0"/>
              <a:t>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5A21CF3F-315A-78A3-8171-17A725416AA8}"/>
              </a:ext>
            </a:extLst>
          </p:cNvPr>
          <p:cNvSpPr txBox="1"/>
          <p:nvPr/>
        </p:nvSpPr>
        <p:spPr>
          <a:xfrm>
            <a:off x="107504" y="5970766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Reported speech:</a:t>
            </a:r>
            <a:endParaRPr lang="en-GB" sz="16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60B6E41-60A5-9EF7-C92A-9955413925FD}"/>
              </a:ext>
            </a:extLst>
          </p:cNvPr>
          <p:cNvSpPr txBox="1"/>
          <p:nvPr/>
        </p:nvSpPr>
        <p:spPr>
          <a:xfrm>
            <a:off x="4572000" y="5661248"/>
            <a:ext cx="121575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am </a:t>
            </a:r>
            <a:r>
              <a:rPr lang="en-US" sz="1600" dirty="0">
                <a:sym typeface="Wingdings" panose="05000000000000000000" pitchFamily="2" charset="2"/>
              </a:rPr>
              <a:t> was</a:t>
            </a:r>
            <a:endParaRPr lang="en-GB" sz="1600" dirty="0"/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92C91F5E-992E-40CF-AE19-6446BF00EA88}"/>
              </a:ext>
            </a:extLst>
          </p:cNvPr>
          <p:cNvGrpSpPr/>
          <p:nvPr/>
        </p:nvGrpSpPr>
        <p:grpSpPr>
          <a:xfrm>
            <a:off x="3635896" y="5661248"/>
            <a:ext cx="4032448" cy="338554"/>
            <a:chOff x="3635896" y="5661248"/>
            <a:chExt cx="4032448" cy="338554"/>
          </a:xfrm>
        </p:grpSpPr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BF33B8F9-F0D8-FB40-9F5F-68796CCD6605}"/>
                </a:ext>
              </a:extLst>
            </p:cNvPr>
            <p:cNvSpPr txBox="1"/>
            <p:nvPr/>
          </p:nvSpPr>
          <p:spPr>
            <a:xfrm>
              <a:off x="3635896" y="5661248"/>
              <a:ext cx="936104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I </a:t>
              </a:r>
              <a:r>
                <a:rPr lang="en-US" sz="1600" dirty="0">
                  <a:sym typeface="Wingdings" panose="05000000000000000000" pitchFamily="2" charset="2"/>
                </a:rPr>
                <a:t> she</a:t>
              </a:r>
              <a:endParaRPr lang="en-GB" sz="1600" dirty="0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776695BD-8D80-C86A-F36D-41597C67B07F}"/>
                </a:ext>
              </a:extLst>
            </p:cNvPr>
            <p:cNvSpPr txBox="1"/>
            <p:nvPr/>
          </p:nvSpPr>
          <p:spPr>
            <a:xfrm>
              <a:off x="6452592" y="5661248"/>
              <a:ext cx="1215752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my </a:t>
              </a:r>
              <a:r>
                <a:rPr lang="en-US" sz="1600" dirty="0">
                  <a:sym typeface="Wingdings" panose="05000000000000000000" pitchFamily="2" charset="2"/>
                </a:rPr>
                <a:t> her</a:t>
              </a:r>
              <a:endParaRPr lang="en-GB" sz="1600" dirty="0"/>
            </a:p>
          </p:txBody>
        </p:sp>
      </p:grpSp>
      <p:sp>
        <p:nvSpPr>
          <p:cNvPr id="26" name="Textfeld 25">
            <a:extLst>
              <a:ext uri="{FF2B5EF4-FFF2-40B4-BE49-F238E27FC236}">
                <a16:creationId xmlns:a16="http://schemas.microsoft.com/office/drawing/2014/main" id="{789D15EF-B71F-FEC6-2F1E-8E4AD8A880B3}"/>
              </a:ext>
            </a:extLst>
          </p:cNvPr>
          <p:cNvSpPr txBox="1"/>
          <p:nvPr/>
        </p:nvSpPr>
        <p:spPr>
          <a:xfrm>
            <a:off x="7740352" y="5364505"/>
            <a:ext cx="136815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tomorrow </a:t>
            </a:r>
            <a:r>
              <a:rPr lang="en-US" sz="1600" dirty="0">
                <a:sym typeface="Wingdings" panose="05000000000000000000" pitchFamily="2" charset="2"/>
              </a:rPr>
              <a:t></a:t>
            </a:r>
          </a:p>
          <a:p>
            <a:pPr algn="ctr"/>
            <a:r>
              <a:rPr lang="en-US" sz="1600" dirty="0">
                <a:sym typeface="Wingdings" panose="05000000000000000000" pitchFamily="2" charset="2"/>
              </a:rPr>
              <a:t> the next day</a:t>
            </a:r>
            <a:endParaRPr lang="en-GB" sz="16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69BA5CB-0890-0EAF-6B9F-1EFC2011408B}"/>
              </a:ext>
            </a:extLst>
          </p:cNvPr>
          <p:cNvSpPr txBox="1"/>
          <p:nvPr/>
        </p:nvSpPr>
        <p:spPr>
          <a:xfrm>
            <a:off x="5588496" y="6525344"/>
            <a:ext cx="35920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i="1" dirty="0"/>
              <a:t>tomorrow</a:t>
            </a:r>
            <a:r>
              <a:rPr lang="en-US" sz="1600" dirty="0"/>
              <a:t> = reported on the same day</a:t>
            </a:r>
            <a:endParaRPr lang="en-GB" sz="1600" dirty="0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3F9CEB01-32A2-EE87-B9CE-425102852A1B}"/>
              </a:ext>
            </a:extLst>
          </p:cNvPr>
          <p:cNvSpPr txBox="1"/>
          <p:nvPr/>
        </p:nvSpPr>
        <p:spPr>
          <a:xfrm>
            <a:off x="2627784" y="6237312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 </a:t>
            </a:r>
            <a:r>
              <a:rPr lang="en-GB" sz="1600" b="1" i="1" dirty="0"/>
              <a:t>she  was</a:t>
            </a:r>
            <a:r>
              <a:rPr lang="en-GB" sz="1600" i="1" dirty="0"/>
              <a:t>  having dinner with  </a:t>
            </a:r>
            <a:r>
              <a:rPr lang="en-GB" sz="1600" b="1" i="1" dirty="0"/>
              <a:t>her </a:t>
            </a:r>
            <a:r>
              <a:rPr lang="en-GB" sz="1600" i="1" dirty="0"/>
              <a:t>boss</a:t>
            </a:r>
            <a:r>
              <a:rPr lang="en-GB" sz="1600" b="1" i="1" dirty="0"/>
              <a:t>  tomorrow</a:t>
            </a:r>
            <a:r>
              <a:rPr lang="en-GB" sz="16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573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  <p:bldP spid="19" grpId="0" animBg="1"/>
      <p:bldP spid="30" grpId="0" animBg="1"/>
      <p:bldP spid="4" grpId="0" animBg="1"/>
      <p:bldP spid="8" grpId="0" animBg="1"/>
      <p:bldP spid="9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26" grpId="0" animBg="1"/>
      <p:bldP spid="28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517883"/>
            <a:ext cx="24482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Speech reported in the present tense:</a:t>
            </a:r>
            <a:endParaRPr lang="en-GB" sz="1600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0F11253-6226-5878-096A-6A2E81437196}"/>
              </a:ext>
            </a:extLst>
          </p:cNvPr>
          <p:cNvSpPr txBox="1"/>
          <p:nvPr/>
        </p:nvSpPr>
        <p:spPr>
          <a:xfrm>
            <a:off x="2627784" y="1517883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If the reporting verb is in the present tense, the tense in the reported speech remains unchanged.</a:t>
            </a:r>
            <a:endParaRPr lang="en-GB" sz="1600" i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Reported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speech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6C0AD1A-A53F-CEF8-BF23-595213D26259}"/>
              </a:ext>
            </a:extLst>
          </p:cNvPr>
          <p:cNvSpPr txBox="1"/>
          <p:nvPr/>
        </p:nvSpPr>
        <p:spPr>
          <a:xfrm>
            <a:off x="2627784" y="2060848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</a:t>
            </a:r>
            <a:r>
              <a:rPr lang="en-GB" sz="1600" b="1" i="1" dirty="0"/>
              <a:t>says</a:t>
            </a:r>
            <a:r>
              <a:rPr lang="en-GB" sz="1600" i="1" dirty="0"/>
              <a:t> that she</a:t>
            </a:r>
            <a:r>
              <a:rPr lang="en-GB" sz="1600" b="1" i="1" dirty="0"/>
              <a:t> is</a:t>
            </a:r>
            <a:r>
              <a:rPr lang="en-GB" sz="1600" i="1" dirty="0"/>
              <a:t> having dinner with her</a:t>
            </a:r>
            <a:r>
              <a:rPr lang="en-GB" sz="1600" b="1" i="1" dirty="0"/>
              <a:t> </a:t>
            </a:r>
            <a:r>
              <a:rPr lang="en-GB" sz="1600" i="1" dirty="0"/>
              <a:t>boss</a:t>
            </a:r>
            <a:r>
              <a:rPr lang="en-GB" sz="1600" b="1" i="1" dirty="0"/>
              <a:t> tomorrow</a:t>
            </a:r>
            <a:r>
              <a:rPr lang="en-GB" sz="1600" i="1" dirty="0"/>
              <a:t>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D4F3C25-F3EE-5D04-6393-06B76D1D0F81}"/>
              </a:ext>
            </a:extLst>
          </p:cNvPr>
          <p:cNvSpPr txBox="1"/>
          <p:nvPr/>
        </p:nvSpPr>
        <p:spPr>
          <a:xfrm>
            <a:off x="107504" y="2412177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Reported questions:</a:t>
            </a:r>
            <a:endParaRPr lang="en-GB" sz="1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5ADF7FA-21AA-853C-77B1-6805BBD88DE4}"/>
              </a:ext>
            </a:extLst>
          </p:cNvPr>
          <p:cNvSpPr txBox="1"/>
          <p:nvPr/>
        </p:nvSpPr>
        <p:spPr>
          <a:xfrm>
            <a:off x="2627784" y="2420888"/>
            <a:ext cx="651621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Questions are usually reported using the reporting verb "ask," "wonder," or similar verbs followed by "if" or "whether" (for yes/no questions) or by using the question word (interrogative pronoun). </a:t>
            </a:r>
            <a:endParaRPr lang="en-GB" sz="1600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9403571-9CB4-7ECC-C3B9-66BC94C0848B}"/>
              </a:ext>
            </a:extLst>
          </p:cNvPr>
          <p:cNvSpPr txBox="1"/>
          <p:nvPr/>
        </p:nvSpPr>
        <p:spPr>
          <a:xfrm>
            <a:off x="107504" y="3738518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Question:</a:t>
            </a:r>
            <a:endParaRPr lang="en-GB" sz="16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E483536-7148-06A5-E773-28369840B6D4}"/>
              </a:ext>
            </a:extLst>
          </p:cNvPr>
          <p:cNvSpPr txBox="1"/>
          <p:nvPr/>
        </p:nvSpPr>
        <p:spPr>
          <a:xfrm>
            <a:off x="2627784" y="3738518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Can we have dinner together?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7E0952C-EB53-903E-7A28-E57D924138F4}"/>
              </a:ext>
            </a:extLst>
          </p:cNvPr>
          <p:cNvSpPr txBox="1"/>
          <p:nvPr/>
        </p:nvSpPr>
        <p:spPr>
          <a:xfrm>
            <a:off x="107504" y="4077072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Reported question:</a:t>
            </a:r>
            <a:endParaRPr lang="en-GB" sz="1600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4D57F86-80CD-6F27-5C72-F92E57E026AB}"/>
              </a:ext>
            </a:extLst>
          </p:cNvPr>
          <p:cNvSpPr txBox="1"/>
          <p:nvPr/>
        </p:nvSpPr>
        <p:spPr>
          <a:xfrm>
            <a:off x="2627784" y="4077072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asked </a:t>
            </a:r>
            <a:r>
              <a:rPr lang="en-GB" sz="1600" b="1" i="1" dirty="0"/>
              <a:t>whether/if we </a:t>
            </a:r>
            <a:r>
              <a:rPr lang="en-GB" sz="1600" i="1" dirty="0"/>
              <a:t>could have dinner together.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90605C6-C6B1-C1B1-4E21-17F7F46F79DB}"/>
              </a:ext>
            </a:extLst>
          </p:cNvPr>
          <p:cNvSpPr txBox="1"/>
          <p:nvPr/>
        </p:nvSpPr>
        <p:spPr>
          <a:xfrm>
            <a:off x="107504" y="4962654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Question:</a:t>
            </a:r>
            <a:endParaRPr lang="en-GB" sz="1600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EFCD633-17D6-CD0F-FCA8-F2042B32722E}"/>
              </a:ext>
            </a:extLst>
          </p:cNvPr>
          <p:cNvSpPr txBox="1"/>
          <p:nvPr/>
        </p:nvSpPr>
        <p:spPr>
          <a:xfrm>
            <a:off x="2627784" y="4962654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Where is the train station?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FE2856F-033C-16C9-DFED-B8022A022C70}"/>
              </a:ext>
            </a:extLst>
          </p:cNvPr>
          <p:cNvSpPr txBox="1"/>
          <p:nvPr/>
        </p:nvSpPr>
        <p:spPr>
          <a:xfrm>
            <a:off x="107504" y="5250686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Reported question:</a:t>
            </a:r>
            <a:endParaRPr lang="en-GB" sz="1600" dirty="0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DF828B6-84E3-5BFE-3747-C8A799893D98}"/>
              </a:ext>
            </a:extLst>
          </p:cNvPr>
          <p:cNvSpPr txBox="1"/>
          <p:nvPr/>
        </p:nvSpPr>
        <p:spPr>
          <a:xfrm>
            <a:off x="2627784" y="5250686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asked </a:t>
            </a:r>
            <a:r>
              <a:rPr lang="en-GB" sz="1600" b="1" i="1" dirty="0"/>
              <a:t>where </a:t>
            </a:r>
            <a:r>
              <a:rPr lang="en-GB" sz="1600" i="1" dirty="0"/>
              <a:t>the train station was.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41D8542-AC44-7912-EBF6-7CB5216405B5}"/>
              </a:ext>
            </a:extLst>
          </p:cNvPr>
          <p:cNvSpPr txBox="1"/>
          <p:nvPr/>
        </p:nvSpPr>
        <p:spPr>
          <a:xfrm>
            <a:off x="2627784" y="3212976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 reported yes/no-questions the word order changes to the normal subject-predicate-object order.</a:t>
            </a:r>
            <a:endParaRPr lang="de-DE" sz="1600" dirty="0"/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8F7971A5-E7C5-5556-5626-83389E6F7AE2}"/>
              </a:ext>
            </a:extLst>
          </p:cNvPr>
          <p:cNvSpPr txBox="1"/>
          <p:nvPr/>
        </p:nvSpPr>
        <p:spPr>
          <a:xfrm>
            <a:off x="2627784" y="4428401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 reported questions with interrogative pronouns the predicate is placed at the end of the reported question.</a:t>
            </a:r>
            <a:endParaRPr lang="de-DE" sz="1600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9FB06BA-B42A-EB90-8F92-EBCC3378B26F}"/>
              </a:ext>
            </a:extLst>
          </p:cNvPr>
          <p:cNvSpPr txBox="1"/>
          <p:nvPr/>
        </p:nvSpPr>
        <p:spPr>
          <a:xfrm>
            <a:off x="107504" y="5589240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Commands/requests:</a:t>
            </a:r>
            <a:endParaRPr lang="en-GB" sz="1600" dirty="0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6CF449E1-0558-E948-6C9A-B741C2815ED9}"/>
              </a:ext>
            </a:extLst>
          </p:cNvPr>
          <p:cNvSpPr txBox="1"/>
          <p:nvPr/>
        </p:nvSpPr>
        <p:spPr>
          <a:xfrm>
            <a:off x="2627784" y="5589240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Commands and requests are reported using verbs like "ask," "tell," etc., followed by an object and the infinitive form of the verb.</a:t>
            </a:r>
            <a:endParaRPr lang="en-GB" sz="1600" i="1" dirty="0"/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0B0ECA22-BFAF-3C7F-0DAC-A4C120808C83}"/>
              </a:ext>
            </a:extLst>
          </p:cNvPr>
          <p:cNvSpPr txBox="1"/>
          <p:nvPr/>
        </p:nvSpPr>
        <p:spPr>
          <a:xfrm>
            <a:off x="107504" y="6165304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Command/request:</a:t>
            </a:r>
            <a:endParaRPr lang="en-GB" sz="1600" dirty="0"/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2FA214C-3AB7-67CF-3E82-FC3D9DDE71DE}"/>
              </a:ext>
            </a:extLst>
          </p:cNvPr>
          <p:cNvSpPr txBox="1"/>
          <p:nvPr/>
        </p:nvSpPr>
        <p:spPr>
          <a:xfrm>
            <a:off x="2627784" y="6165304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Take a seat, please!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379DCC79-3500-9959-48DE-799F429A5C94}"/>
              </a:ext>
            </a:extLst>
          </p:cNvPr>
          <p:cNvSpPr txBox="1"/>
          <p:nvPr/>
        </p:nvSpPr>
        <p:spPr>
          <a:xfrm>
            <a:off x="107504" y="6474822"/>
            <a:ext cx="244827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Reported command:</a:t>
            </a:r>
            <a:endParaRPr lang="en-GB" sz="1600" dirty="0"/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4E6F1EDD-8454-B1AF-B874-759DB7EF2985}"/>
              </a:ext>
            </a:extLst>
          </p:cNvPr>
          <p:cNvSpPr txBox="1"/>
          <p:nvPr/>
        </p:nvSpPr>
        <p:spPr>
          <a:xfrm>
            <a:off x="2627784" y="6474822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</a:t>
            </a:r>
            <a:r>
              <a:rPr lang="en-GB" sz="1600" b="1" i="1" dirty="0"/>
              <a:t>told/asked </a:t>
            </a:r>
            <a:r>
              <a:rPr lang="en-GB" sz="1600" i="1" dirty="0"/>
              <a:t>him </a:t>
            </a:r>
            <a:r>
              <a:rPr lang="en-GB" sz="1600" b="1" i="1" dirty="0"/>
              <a:t>to take </a:t>
            </a:r>
            <a:r>
              <a:rPr lang="en-GB" sz="1600" i="1" dirty="0"/>
              <a:t>a seat.</a:t>
            </a:r>
          </a:p>
        </p:txBody>
      </p:sp>
    </p:spTree>
    <p:extLst>
      <p:ext uri="{BB962C8B-B14F-4D97-AF65-F5344CB8AC3E}">
        <p14:creationId xmlns:p14="http://schemas.microsoft.com/office/powerpoint/2010/main" val="82771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5" grpId="0" animBg="1"/>
      <p:bldP spid="6" grpId="0" animBg="1"/>
      <p:bldP spid="7" grpId="0" animBg="1"/>
      <p:bldP spid="13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9" grpId="0" animBg="1"/>
      <p:bldP spid="32" grpId="0" animBg="1"/>
      <p:bldP spid="33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AAF39-90E7-5369-712F-6009F02C1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0E0A1BC-A8A4-71CA-769A-3207306BB127}"/>
              </a:ext>
            </a:extLst>
          </p:cNvPr>
          <p:cNvSpPr txBox="1"/>
          <p:nvPr/>
        </p:nvSpPr>
        <p:spPr>
          <a:xfrm>
            <a:off x="107504" y="1340768"/>
            <a:ext cx="108012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Exercises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36842F2-831C-82FD-1F77-189BDF1DCBDA}"/>
              </a:ext>
            </a:extLst>
          </p:cNvPr>
          <p:cNvSpPr txBox="1"/>
          <p:nvPr/>
        </p:nvSpPr>
        <p:spPr>
          <a:xfrm>
            <a:off x="1331640" y="1340768"/>
            <a:ext cx="748883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Put into reported speech: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45E196E-DDC8-D0FE-EE09-3DAC14DC115F}"/>
              </a:ext>
            </a:extLst>
          </p:cNvPr>
          <p:cNvSpPr txBox="1"/>
          <p:nvPr/>
        </p:nvSpPr>
        <p:spPr>
          <a:xfrm>
            <a:off x="1331640" y="16433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</a:t>
            </a:r>
            <a:r>
              <a:rPr lang="en-US" sz="1600" dirty="0"/>
              <a:t>She said, “I like chocolate”. (She said…)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C8EE0B0-0896-C36C-D879-E53816F90D1C}"/>
              </a:ext>
            </a:extLst>
          </p:cNvPr>
          <p:cNvSpPr txBox="1"/>
          <p:nvPr/>
        </p:nvSpPr>
        <p:spPr>
          <a:xfrm>
            <a:off x="1331640" y="193831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</a:t>
            </a:r>
            <a:r>
              <a:rPr lang="en-GB" sz="1600" b="1" i="1" dirty="0"/>
              <a:t>she liked </a:t>
            </a:r>
            <a:r>
              <a:rPr lang="en-GB" sz="1600" i="1" dirty="0"/>
              <a:t>chocolate.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6F773B-674A-B7D1-40B6-7D1B3E187F4C}"/>
              </a:ext>
            </a:extLst>
          </p:cNvPr>
          <p:cNvSpPr txBox="1"/>
          <p:nvPr/>
        </p:nvSpPr>
        <p:spPr>
          <a:xfrm>
            <a:off x="1331640" y="227687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</a:t>
            </a:r>
            <a:r>
              <a:rPr lang="en-US" sz="1600" dirty="0"/>
              <a:t>Tom works as a teacher. (He told me…)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5AC736C-EF87-3D68-FF03-8CA312E0CE97}"/>
              </a:ext>
            </a:extLst>
          </p:cNvPr>
          <p:cNvSpPr txBox="1"/>
          <p:nvPr/>
        </p:nvSpPr>
        <p:spPr>
          <a:xfrm>
            <a:off x="1331640" y="258639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told me that Tom </a:t>
            </a:r>
            <a:r>
              <a:rPr lang="en-GB" sz="1600" b="1" i="1" dirty="0"/>
              <a:t>worked</a:t>
            </a:r>
            <a:r>
              <a:rPr lang="en-GB" sz="1600" i="1" dirty="0"/>
              <a:t> as a teacher.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7A254F7-A220-1FE6-A33C-60337C813793}"/>
              </a:ext>
            </a:extLst>
          </p:cNvPr>
          <p:cNvSpPr txBox="1"/>
          <p:nvPr/>
        </p:nvSpPr>
        <p:spPr>
          <a:xfrm>
            <a:off x="1331640" y="292494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We have been friends for years. (She mentioned…).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53EEF23-8E37-8931-2D78-9BD3AE0AC0A0}"/>
              </a:ext>
            </a:extLst>
          </p:cNvPr>
          <p:cNvSpPr txBox="1"/>
          <p:nvPr/>
        </p:nvSpPr>
        <p:spPr>
          <a:xfrm>
            <a:off x="1331640" y="323446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mentioned that </a:t>
            </a:r>
            <a:r>
              <a:rPr lang="en-GB" sz="1600" b="1" i="1" dirty="0"/>
              <a:t>they had been </a:t>
            </a:r>
            <a:r>
              <a:rPr lang="en-GB" sz="1600" i="1" dirty="0"/>
              <a:t>friends for years</a:t>
            </a:r>
            <a:endParaRPr lang="en-GB" sz="1600" b="1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156C1D5-466C-1AE7-7796-C3F8FAB6C6E8}"/>
              </a:ext>
            </a:extLst>
          </p:cNvPr>
          <p:cNvSpPr txBox="1"/>
          <p:nvPr/>
        </p:nvSpPr>
        <p:spPr>
          <a:xfrm>
            <a:off x="1331640" y="35730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4. Did you finish your homework yesterday? (She asked me…)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9BA59E7-F534-4B2E-B45A-9F7CB732D8F5}"/>
              </a:ext>
            </a:extLst>
          </p:cNvPr>
          <p:cNvSpPr txBox="1"/>
          <p:nvPr/>
        </p:nvSpPr>
        <p:spPr>
          <a:xfrm>
            <a:off x="1331640" y="388253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asked me if </a:t>
            </a:r>
            <a:r>
              <a:rPr lang="en-GB" sz="1600" b="1" i="1" dirty="0"/>
              <a:t>I had finished </a:t>
            </a:r>
            <a:r>
              <a:rPr lang="en-GB" sz="1600" i="1" dirty="0"/>
              <a:t>my homework the day </a:t>
            </a:r>
            <a:r>
              <a:rPr lang="en-GB" sz="1600" b="1" i="1" dirty="0"/>
              <a:t>before</a:t>
            </a:r>
            <a:r>
              <a:rPr lang="en-GB" sz="1600" dirty="0"/>
              <a:t>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0341339-0147-1195-9590-876821B37E13}"/>
              </a:ext>
            </a:extLst>
          </p:cNvPr>
          <p:cNvSpPr txBox="1"/>
          <p:nvPr/>
        </p:nvSpPr>
        <p:spPr>
          <a:xfrm>
            <a:off x="1331640" y="422108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5. Where is the nearest ATM? (He wanted to know…)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FB3C5DA-94E1-859C-7EC8-9958ACD33681}"/>
              </a:ext>
            </a:extLst>
          </p:cNvPr>
          <p:cNvSpPr txBox="1"/>
          <p:nvPr/>
        </p:nvSpPr>
        <p:spPr>
          <a:xfrm>
            <a:off x="1331640" y="453060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wanted to know where the nearest ATM </a:t>
            </a:r>
            <a:r>
              <a:rPr lang="en-GB" sz="1600" b="1" i="1" dirty="0"/>
              <a:t>was.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162E035-C2CD-3A5A-1C5B-7C782EECE549}"/>
              </a:ext>
            </a:extLst>
          </p:cNvPr>
          <p:cNvSpPr txBox="1"/>
          <p:nvPr/>
        </p:nvSpPr>
        <p:spPr>
          <a:xfrm>
            <a:off x="1331640" y="486916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6. I will do my homework tomorrow. (She said…)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7A2080-542A-0880-5F95-B814A0A2BBE3}"/>
              </a:ext>
            </a:extLst>
          </p:cNvPr>
          <p:cNvSpPr txBox="1"/>
          <p:nvPr/>
        </p:nvSpPr>
        <p:spPr>
          <a:xfrm>
            <a:off x="1331640" y="517867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</a:t>
            </a:r>
            <a:r>
              <a:rPr lang="en-GB" sz="1600" b="1" i="1" dirty="0"/>
              <a:t>she would </a:t>
            </a:r>
            <a:r>
              <a:rPr lang="en-GB" sz="1600" i="1" dirty="0"/>
              <a:t>do </a:t>
            </a:r>
            <a:r>
              <a:rPr lang="en-GB" sz="1600" b="1" i="1" dirty="0"/>
              <a:t>her</a:t>
            </a:r>
            <a:r>
              <a:rPr lang="en-GB" sz="1600" i="1" dirty="0"/>
              <a:t> homework </a:t>
            </a:r>
            <a:r>
              <a:rPr lang="en-GB" sz="1600" b="1" i="1" dirty="0"/>
              <a:t>the next day.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AE0B0F8-11C4-6E95-FF39-F5AD5BD3556D}"/>
              </a:ext>
            </a:extLst>
          </p:cNvPr>
          <p:cNvSpPr txBox="1"/>
          <p:nvPr/>
        </p:nvSpPr>
        <p:spPr>
          <a:xfrm>
            <a:off x="1331640" y="551723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7. Don’t forget to call me tomorrow. (He reminded me…)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745B039-BB2D-429F-6C1F-33AF977D931C}"/>
              </a:ext>
            </a:extLst>
          </p:cNvPr>
          <p:cNvSpPr txBox="1"/>
          <p:nvPr/>
        </p:nvSpPr>
        <p:spPr>
          <a:xfrm>
            <a:off x="1331640" y="580526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reminded me </a:t>
            </a:r>
            <a:r>
              <a:rPr lang="en-GB" sz="1600" b="1" i="1" dirty="0"/>
              <a:t>not to forget </a:t>
            </a:r>
            <a:r>
              <a:rPr lang="en-GB" sz="1600" i="1" dirty="0"/>
              <a:t>to call him </a:t>
            </a:r>
            <a:r>
              <a:rPr lang="en-GB" sz="1600" b="1" i="1" dirty="0"/>
              <a:t>the next day.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D0F3B69-870A-3386-C9E1-6EF4E5A3F915}"/>
              </a:ext>
            </a:extLst>
          </p:cNvPr>
          <p:cNvSpPr txBox="1"/>
          <p:nvPr/>
        </p:nvSpPr>
        <p:spPr>
          <a:xfrm>
            <a:off x="1331640" y="611478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8. Can you lend me your pen? (He asked me…)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EAB1BC9-5DDF-AF2F-F304-AB55DC398D5E}"/>
              </a:ext>
            </a:extLst>
          </p:cNvPr>
          <p:cNvSpPr txBox="1"/>
          <p:nvPr/>
        </p:nvSpPr>
        <p:spPr>
          <a:xfrm>
            <a:off x="1331640" y="640281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asked me if/whether </a:t>
            </a:r>
            <a:r>
              <a:rPr lang="en-GB" sz="1600" b="1" i="1" dirty="0"/>
              <a:t>I could </a:t>
            </a:r>
            <a:r>
              <a:rPr lang="en-GB" sz="1600" i="1" dirty="0"/>
              <a:t>lend </a:t>
            </a:r>
            <a:r>
              <a:rPr lang="en-GB" sz="1600" b="1" i="1" dirty="0"/>
              <a:t>him</a:t>
            </a:r>
            <a:r>
              <a:rPr lang="en-GB" sz="1600" i="1" dirty="0"/>
              <a:t> my pen</a:t>
            </a:r>
            <a:r>
              <a:rPr lang="en-GB" sz="1600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97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E95-4EB5-E914-CBB1-5DF6BDF9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FDB729F-5AB8-B056-7DEC-954B50EDA18C}"/>
              </a:ext>
            </a:extLst>
          </p:cNvPr>
          <p:cNvSpPr txBox="1"/>
          <p:nvPr/>
        </p:nvSpPr>
        <p:spPr>
          <a:xfrm>
            <a:off x="107504" y="1412776"/>
            <a:ext cx="24482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can, could, should, would, must, may, might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599D9B5-4071-DA80-364F-A08FD8373B76}"/>
              </a:ext>
            </a:extLst>
          </p:cNvPr>
          <p:cNvSpPr txBox="1"/>
          <p:nvPr/>
        </p:nvSpPr>
        <p:spPr>
          <a:xfrm>
            <a:off x="2627784" y="1412776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Modal verbs express possibility, ability, permission, obligation, recommendation or wishes. They can also be used for speculating.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0F11253-6226-5878-096A-6A2E81437196}"/>
              </a:ext>
            </a:extLst>
          </p:cNvPr>
          <p:cNvSpPr txBox="1"/>
          <p:nvPr/>
        </p:nvSpPr>
        <p:spPr>
          <a:xfrm>
            <a:off x="2627784" y="1997640"/>
            <a:ext cx="651621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Modal verbs 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do not have an infinitive with </a:t>
            </a:r>
            <a:r>
              <a:rPr lang="en-GB" sz="1600" i="1" dirty="0"/>
              <a:t>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can only form a sentence if followed by another verb in the base form (infinitive without </a:t>
            </a:r>
            <a:r>
              <a:rPr lang="en-GB" sz="1600" i="1" dirty="0"/>
              <a:t>to</a:t>
            </a:r>
            <a:r>
              <a:rPr lang="en-GB" sz="1600" dirty="0"/>
              <a:t>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E1C039-2B6F-1F16-83D4-80E5EB2B3FC7}"/>
              </a:ext>
            </a:extLst>
          </p:cNvPr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Modal </a:t>
            </a:r>
            <a:r>
              <a:rPr lang="de-DE" sz="1600" b="1" dirty="0" err="1">
                <a:solidFill>
                  <a:srgbClr val="C00000"/>
                </a:solidFill>
              </a:rPr>
              <a:t>verbs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B0ECBCE-C698-4D15-CF7B-143F6C61334E}"/>
              </a:ext>
            </a:extLst>
          </p:cNvPr>
          <p:cNvSpPr txBox="1"/>
          <p:nvPr/>
        </p:nvSpPr>
        <p:spPr>
          <a:xfrm>
            <a:off x="2627784" y="3391473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do not change their form (there is no </a:t>
            </a:r>
            <a:r>
              <a:rPr lang="en-GB" sz="1600" i="1" dirty="0"/>
              <a:t>s</a:t>
            </a:r>
            <a:r>
              <a:rPr lang="en-GB" sz="1600" dirty="0"/>
              <a:t> in the third person singular)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form questions and negations without the auxiliary verb </a:t>
            </a:r>
            <a:r>
              <a:rPr lang="en-GB" sz="1600" i="1" dirty="0"/>
              <a:t>to do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70F2EEA-AC1B-DD22-F759-1DEFC89DA476}"/>
              </a:ext>
            </a:extLst>
          </p:cNvPr>
          <p:cNvSpPr txBox="1"/>
          <p:nvPr/>
        </p:nvSpPr>
        <p:spPr>
          <a:xfrm>
            <a:off x="2627784" y="3094730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can speak </a:t>
            </a:r>
            <a:r>
              <a:rPr lang="en-GB" sz="1600" i="1" dirty="0"/>
              <a:t>Spanish.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549B52F-429F-E3DB-C2C6-AD9D8532783D}"/>
              </a:ext>
            </a:extLst>
          </p:cNvPr>
          <p:cNvSpPr txBox="1"/>
          <p:nvPr/>
        </p:nvSpPr>
        <p:spPr>
          <a:xfrm>
            <a:off x="2627784" y="3967537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Can </a:t>
            </a:r>
            <a:r>
              <a:rPr lang="en-GB" sz="1600" i="1" dirty="0"/>
              <a:t>you swim? - I </a:t>
            </a:r>
            <a:r>
              <a:rPr lang="en-GB" sz="1600" b="1" i="1" dirty="0"/>
              <a:t>can’t</a:t>
            </a:r>
            <a:r>
              <a:rPr lang="en-GB" sz="1600" i="1" dirty="0"/>
              <a:t> swim.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16D6D47-984F-AC5C-FDD6-2691FA33A51B}"/>
              </a:ext>
            </a:extLst>
          </p:cNvPr>
          <p:cNvSpPr txBox="1"/>
          <p:nvPr/>
        </p:nvSpPr>
        <p:spPr>
          <a:xfrm>
            <a:off x="2627784" y="4255569"/>
            <a:ext cx="651621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cannot be used in all tenses and cannot be combined with other modal verbs; because of this, alternative modal expressions exist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39BF413-7ECB-685F-87ED-B1908308C9CE}"/>
              </a:ext>
            </a:extLst>
          </p:cNvPr>
          <p:cNvSpPr txBox="1"/>
          <p:nvPr/>
        </p:nvSpPr>
        <p:spPr>
          <a:xfrm>
            <a:off x="107504" y="4797152"/>
            <a:ext cx="2448272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negative form of must - </a:t>
            </a:r>
            <a:r>
              <a:rPr lang="en-GB" sz="1600" b="1" i="1" dirty="0"/>
              <a:t>mustn’t</a:t>
            </a:r>
            <a:r>
              <a:rPr lang="en-GB" sz="1600" dirty="0"/>
              <a:t> - means </a:t>
            </a:r>
            <a:r>
              <a:rPr lang="en-GB" sz="1600" b="1" i="1" dirty="0"/>
              <a:t>not to be allowed to </a:t>
            </a:r>
          </a:p>
          <a:p>
            <a:r>
              <a:rPr lang="en-GB" sz="1600" dirty="0"/>
              <a:t>(not </a:t>
            </a:r>
            <a:r>
              <a:rPr lang="en-GB" sz="1600" b="1" i="1" dirty="0"/>
              <a:t>don’t have to</a:t>
            </a:r>
            <a:r>
              <a:rPr lang="en-GB" sz="1600" b="1" dirty="0"/>
              <a:t>)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BB92BE3-73AF-3E3B-DF8E-2C6DFCD44ABC}"/>
              </a:ext>
            </a:extLst>
          </p:cNvPr>
          <p:cNvSpPr txBox="1"/>
          <p:nvPr/>
        </p:nvSpPr>
        <p:spPr>
          <a:xfrm>
            <a:off x="2627784" y="5165903"/>
            <a:ext cx="6524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sent you an email, but you </a:t>
            </a:r>
            <a:r>
              <a:rPr lang="en-GB" sz="1600" b="1" i="1" dirty="0"/>
              <a:t>don’t have to </a:t>
            </a:r>
            <a:r>
              <a:rPr lang="en-GB" sz="1600" i="1" dirty="0"/>
              <a:t>read it</a:t>
            </a:r>
            <a:r>
              <a:rPr lang="en-GB" sz="1600" b="1" i="1" dirty="0"/>
              <a:t>.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57DFCA6A-1F56-5A5A-3DE3-95CF00FC19DF}"/>
              </a:ext>
            </a:extLst>
          </p:cNvPr>
          <p:cNvSpPr txBox="1"/>
          <p:nvPr/>
        </p:nvSpPr>
        <p:spPr>
          <a:xfrm>
            <a:off x="2627784" y="5525943"/>
            <a:ext cx="6524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can ask me any question, but you </a:t>
            </a:r>
            <a:r>
              <a:rPr lang="en-GB" sz="1600" b="1" i="1" dirty="0"/>
              <a:t>must not </a:t>
            </a:r>
            <a:r>
              <a:rPr lang="en-GB" sz="1600" i="1" dirty="0"/>
              <a:t>read my emails.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76D664A-885D-04F3-ED94-720E4DD69EF3}"/>
              </a:ext>
            </a:extLst>
          </p:cNvPr>
          <p:cNvSpPr txBox="1"/>
          <p:nvPr/>
        </p:nvSpPr>
        <p:spPr>
          <a:xfrm>
            <a:off x="2636168" y="4805863"/>
            <a:ext cx="65162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You are </a:t>
            </a:r>
            <a:r>
              <a:rPr lang="en-GB" sz="1600" b="1" dirty="0"/>
              <a:t>not obliged </a:t>
            </a:r>
            <a:r>
              <a:rPr lang="en-GB" sz="1600" dirty="0"/>
              <a:t>to read my email.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DAE18AD-6945-82D1-A694-1EE19EAFF593}"/>
              </a:ext>
            </a:extLst>
          </p:cNvPr>
          <p:cNvSpPr txBox="1"/>
          <p:nvPr/>
        </p:nvSpPr>
        <p:spPr>
          <a:xfrm>
            <a:off x="2627784" y="5835461"/>
            <a:ext cx="65162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You are </a:t>
            </a:r>
            <a:r>
              <a:rPr lang="en-GB" sz="1600" b="1" dirty="0"/>
              <a:t>not allowed </a:t>
            </a:r>
            <a:r>
              <a:rPr lang="en-GB" sz="1600" dirty="0"/>
              <a:t>to read my email.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B2B10168-3373-72A1-72A7-D8C7B72A23F9}"/>
              </a:ext>
            </a:extLst>
          </p:cNvPr>
          <p:cNvSpPr txBox="1"/>
          <p:nvPr/>
        </p:nvSpPr>
        <p:spPr>
          <a:xfrm>
            <a:off x="2627784" y="6191074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are used like auxiliaries in question tags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EAF3EAE-3CCF-814D-8312-DBB17EC4B2E6}"/>
              </a:ext>
            </a:extLst>
          </p:cNvPr>
          <p:cNvSpPr txBox="1"/>
          <p:nvPr/>
        </p:nvSpPr>
        <p:spPr>
          <a:xfrm>
            <a:off x="2627784" y="6546830"/>
            <a:ext cx="6516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cannot speak French,</a:t>
            </a:r>
            <a:r>
              <a:rPr lang="en-GB" sz="1600" b="1" i="1" dirty="0"/>
              <a:t> can </a:t>
            </a:r>
            <a:r>
              <a:rPr lang="en-GB" sz="1600" i="1" dirty="0"/>
              <a:t>he?</a:t>
            </a:r>
          </a:p>
        </p:txBody>
      </p:sp>
    </p:spTree>
    <p:extLst>
      <p:ext uri="{BB962C8B-B14F-4D97-AF65-F5344CB8AC3E}">
        <p14:creationId xmlns:p14="http://schemas.microsoft.com/office/powerpoint/2010/main" val="192086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20" grpId="0" animBg="1"/>
      <p:bldP spid="5" grpId="0" animBg="1"/>
      <p:bldP spid="6" grpId="0" animBg="1"/>
      <p:bldP spid="7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AAF39-90E7-5369-712F-6009F02C1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0E0A1BC-A8A4-71CA-769A-3207306BB127}"/>
              </a:ext>
            </a:extLst>
          </p:cNvPr>
          <p:cNvSpPr txBox="1"/>
          <p:nvPr/>
        </p:nvSpPr>
        <p:spPr>
          <a:xfrm>
            <a:off x="107504" y="1052736"/>
            <a:ext cx="108012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Exercises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36842F2-831C-82FD-1F77-189BDF1DCBDA}"/>
              </a:ext>
            </a:extLst>
          </p:cNvPr>
          <p:cNvSpPr txBox="1"/>
          <p:nvPr/>
        </p:nvSpPr>
        <p:spPr>
          <a:xfrm>
            <a:off x="1331640" y="1052736"/>
            <a:ext cx="748883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Fill in the blanks with the best suitable/correct modal verb/auxiliary: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45E196E-DDC8-D0FE-EE09-3DAC14DC115F}"/>
              </a:ext>
            </a:extLst>
          </p:cNvPr>
          <p:cNvSpPr txBox="1"/>
          <p:nvPr/>
        </p:nvSpPr>
        <p:spPr>
          <a:xfrm>
            <a:off x="1331640" y="135528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1. </a:t>
            </a:r>
            <a:r>
              <a:rPr lang="en-US" sz="1600" dirty="0"/>
              <a:t>They … arrive on time if they leave now.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C8EE0B0-0896-C36C-D879-E53816F90D1C}"/>
              </a:ext>
            </a:extLst>
          </p:cNvPr>
          <p:cNvSpPr txBox="1"/>
          <p:nvPr/>
        </p:nvSpPr>
        <p:spPr>
          <a:xfrm>
            <a:off x="1331640" y="165028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They </a:t>
            </a:r>
            <a:r>
              <a:rPr lang="en-GB" sz="1600" b="1" i="1" dirty="0"/>
              <a:t>might</a:t>
            </a:r>
            <a:r>
              <a:rPr lang="en-GB" sz="1600" i="1" dirty="0"/>
              <a:t> (can/could) arrive on time if they leave now.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6F773B-674A-B7D1-40B6-7D1B3E187F4C}"/>
              </a:ext>
            </a:extLst>
          </p:cNvPr>
          <p:cNvSpPr txBox="1"/>
          <p:nvPr/>
        </p:nvSpPr>
        <p:spPr>
          <a:xfrm>
            <a:off x="1331640" y="198884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2. </a:t>
            </a:r>
            <a:r>
              <a:rPr lang="en-US" sz="1600" dirty="0"/>
              <a:t>Now that he hasn’t arrived, we … start the meeting without him, …we?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5AC736C-EF87-3D68-FF03-8CA312E0CE97}"/>
              </a:ext>
            </a:extLst>
          </p:cNvPr>
          <p:cNvSpPr txBox="1"/>
          <p:nvPr/>
        </p:nvSpPr>
        <p:spPr>
          <a:xfrm>
            <a:off x="1331640" y="229835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Now that he hasn’t arrived, we </a:t>
            </a:r>
            <a:r>
              <a:rPr lang="en-GB" sz="1600" b="1" i="1" dirty="0"/>
              <a:t>must</a:t>
            </a:r>
            <a:r>
              <a:rPr lang="en-GB" sz="1600" i="1" dirty="0"/>
              <a:t> start the meeting without him, </a:t>
            </a:r>
            <a:r>
              <a:rPr lang="en-GB" sz="1600" b="1" i="1" dirty="0"/>
              <a:t>don’t </a:t>
            </a:r>
            <a:r>
              <a:rPr lang="en-GB" sz="1600" i="1" dirty="0"/>
              <a:t>we?.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7A254F7-A220-1FE6-A33C-60337C813793}"/>
              </a:ext>
            </a:extLst>
          </p:cNvPr>
          <p:cNvSpPr txBox="1"/>
          <p:nvPr/>
        </p:nvSpPr>
        <p:spPr>
          <a:xfrm>
            <a:off x="1331640" y="263691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3. You look tired. You … take a break.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53EEF23-8E37-8931-2D78-9BD3AE0AC0A0}"/>
              </a:ext>
            </a:extLst>
          </p:cNvPr>
          <p:cNvSpPr txBox="1"/>
          <p:nvPr/>
        </p:nvSpPr>
        <p:spPr>
          <a:xfrm>
            <a:off x="1331640" y="294643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look tired. You </a:t>
            </a:r>
            <a:r>
              <a:rPr lang="en-GB" sz="1600" b="1" i="1" dirty="0"/>
              <a:t>should</a:t>
            </a:r>
            <a:r>
              <a:rPr lang="en-GB" sz="1600" i="1" dirty="0"/>
              <a:t> (ought to) take a break.</a:t>
            </a:r>
            <a:endParaRPr lang="en-GB" sz="1600" b="1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156C1D5-466C-1AE7-7796-C3F8FAB6C6E8}"/>
              </a:ext>
            </a:extLst>
          </p:cNvPr>
          <p:cNvSpPr txBox="1"/>
          <p:nvPr/>
        </p:nvSpPr>
        <p:spPr>
          <a:xfrm>
            <a:off x="1331640" y="357301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4. You have to wear a seatbelt in the car.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9BA59E7-F534-4B2E-B45A-9F7CB732D8F5}"/>
              </a:ext>
            </a:extLst>
          </p:cNvPr>
          <p:cNvSpPr txBox="1"/>
          <p:nvPr/>
        </p:nvSpPr>
        <p:spPr>
          <a:xfrm>
            <a:off x="1331640" y="388253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</a:t>
            </a:r>
            <a:r>
              <a:rPr lang="en-GB" sz="1600" b="1" i="1" dirty="0"/>
              <a:t>must</a:t>
            </a:r>
            <a:r>
              <a:rPr lang="en-GB" sz="1600" i="1" dirty="0"/>
              <a:t> wear a seatbelt in the car.</a:t>
            </a:r>
            <a:endParaRPr lang="en-GB" sz="16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0341339-0147-1195-9590-876821B37E13}"/>
              </a:ext>
            </a:extLst>
          </p:cNvPr>
          <p:cNvSpPr txBox="1"/>
          <p:nvPr/>
        </p:nvSpPr>
        <p:spPr>
          <a:xfrm>
            <a:off x="1331640" y="422108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5. Students are allowed to use cell phones during the exam.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FB3C5DA-94E1-859C-7EC8-9958ACD33681}"/>
              </a:ext>
            </a:extLst>
          </p:cNvPr>
          <p:cNvSpPr txBox="1"/>
          <p:nvPr/>
        </p:nvSpPr>
        <p:spPr>
          <a:xfrm>
            <a:off x="1331640" y="453060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Students </a:t>
            </a:r>
            <a:r>
              <a:rPr lang="en-GB" sz="1600" b="1" i="1" dirty="0"/>
              <a:t>may</a:t>
            </a:r>
            <a:r>
              <a:rPr lang="en-GB" sz="1600" i="1" dirty="0"/>
              <a:t> (can) use cell phones during the exam</a:t>
            </a:r>
            <a:r>
              <a:rPr lang="en-GB" sz="1600" b="1" i="1" dirty="0"/>
              <a:t>.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162E035-C2CD-3A5A-1C5B-7C782EECE549}"/>
              </a:ext>
            </a:extLst>
          </p:cNvPr>
          <p:cNvSpPr txBox="1"/>
          <p:nvPr/>
        </p:nvSpPr>
        <p:spPr>
          <a:xfrm>
            <a:off x="1331640" y="4869160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6. It is possible that she forgot about the appointment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7A2080-542A-0880-5F95-B814A0A2BBE3}"/>
              </a:ext>
            </a:extLst>
          </p:cNvPr>
          <p:cNvSpPr txBox="1"/>
          <p:nvPr/>
        </p:nvSpPr>
        <p:spPr>
          <a:xfrm>
            <a:off x="1331640" y="517867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</a:t>
            </a:r>
            <a:r>
              <a:rPr lang="en-GB" sz="1600" b="1" i="1" dirty="0"/>
              <a:t>might have forgotten </a:t>
            </a:r>
            <a:r>
              <a:rPr lang="en-GB" sz="1600" i="1" dirty="0"/>
              <a:t>about the appointment</a:t>
            </a:r>
            <a:r>
              <a:rPr lang="en-GB" sz="1600" b="1" i="1" dirty="0"/>
              <a:t>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AE0B0F8-11C4-6E95-FF39-F5AD5BD3556D}"/>
              </a:ext>
            </a:extLst>
          </p:cNvPr>
          <p:cNvSpPr txBox="1"/>
          <p:nvPr/>
        </p:nvSpPr>
        <p:spPr>
          <a:xfrm>
            <a:off x="1331640" y="5517232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7. I am capable of handling difficult situations.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745B039-BB2D-429F-6C1F-33AF977D931C}"/>
              </a:ext>
            </a:extLst>
          </p:cNvPr>
          <p:cNvSpPr txBox="1"/>
          <p:nvPr/>
        </p:nvSpPr>
        <p:spPr>
          <a:xfrm>
            <a:off x="1331640" y="5805264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can</a:t>
            </a:r>
            <a:r>
              <a:rPr lang="en-GB" sz="1600" i="1" dirty="0"/>
              <a:t> handle difficult situations.</a:t>
            </a:r>
            <a:endParaRPr lang="en-GB" sz="1600" b="1" i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096F91B-70E6-F0DB-4750-C13A837C823E}"/>
              </a:ext>
            </a:extLst>
          </p:cNvPr>
          <p:cNvSpPr txBox="1"/>
          <p:nvPr/>
        </p:nvSpPr>
        <p:spPr>
          <a:xfrm>
            <a:off x="1331640" y="3284984"/>
            <a:ext cx="7488832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Rewrite the sentences using modal verbs: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E378A69-644C-FEBE-D1C7-381BA5CB84B3}"/>
              </a:ext>
            </a:extLst>
          </p:cNvPr>
          <p:cNvSpPr txBox="1"/>
          <p:nvPr/>
        </p:nvSpPr>
        <p:spPr>
          <a:xfrm>
            <a:off x="1331640" y="6093296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8. You are not supposed to smoke during the meeting.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8631072-FF9E-49C9-F348-00432F072B29}"/>
              </a:ext>
            </a:extLst>
          </p:cNvPr>
          <p:cNvSpPr txBox="1"/>
          <p:nvPr/>
        </p:nvSpPr>
        <p:spPr>
          <a:xfrm>
            <a:off x="1331640" y="6381328"/>
            <a:ext cx="781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</a:t>
            </a:r>
            <a:r>
              <a:rPr lang="en-GB" sz="1600" b="1" i="1" dirty="0"/>
              <a:t>must not </a:t>
            </a:r>
            <a:r>
              <a:rPr lang="en-GB" sz="1600" i="1" dirty="0"/>
              <a:t>smoke during the meeting.</a:t>
            </a:r>
            <a:endParaRPr lang="en-GB" sz="1600" b="1" i="1" dirty="0"/>
          </a:p>
        </p:txBody>
      </p:sp>
    </p:spTree>
    <p:extLst>
      <p:ext uri="{BB962C8B-B14F-4D97-AF65-F5344CB8AC3E}">
        <p14:creationId xmlns:p14="http://schemas.microsoft.com/office/powerpoint/2010/main" val="297722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6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1077</Words>
  <Application>Microsoft Office PowerPoint</Application>
  <PresentationFormat>Bildschirmpräsentation (4:3)</PresentationFormat>
  <Paragraphs>103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Jürgen Hensel</dc:creator>
  <cp:lastModifiedBy>Jürgen Hensel</cp:lastModifiedBy>
  <cp:revision>534</cp:revision>
  <dcterms:created xsi:type="dcterms:W3CDTF">2011-03-24T10:15:25Z</dcterms:created>
  <dcterms:modified xsi:type="dcterms:W3CDTF">2026-03-27T06:04:43Z</dcterms:modified>
</cp:coreProperties>
</file>