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4" r:id="rId2"/>
    <p:sldId id="281" r:id="rId3"/>
    <p:sldId id="287" r:id="rId4"/>
    <p:sldId id="288" r:id="rId5"/>
    <p:sldId id="289" r:id="rId6"/>
    <p:sldId id="290" r:id="rId7"/>
    <p:sldId id="276" r:id="rId8"/>
    <p:sldId id="292" r:id="rId9"/>
    <p:sldId id="291" r:id="rId10"/>
    <p:sldId id="293" r:id="rId11"/>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4" d="100"/>
          <a:sy n="134" d="100"/>
        </p:scale>
        <p:origin x="2490" y="3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13.03.2026</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1203070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10</a:t>
            </a:fld>
            <a:endParaRPr lang="de-DE"/>
          </a:p>
        </p:txBody>
      </p:sp>
    </p:spTree>
    <p:extLst>
      <p:ext uri="{BB962C8B-B14F-4D97-AF65-F5344CB8AC3E}">
        <p14:creationId xmlns:p14="http://schemas.microsoft.com/office/powerpoint/2010/main" val="2132934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1339729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3001097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825281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5</a:t>
            </a:fld>
            <a:endParaRPr lang="de-DE"/>
          </a:p>
        </p:txBody>
      </p:sp>
    </p:spTree>
    <p:extLst>
      <p:ext uri="{BB962C8B-B14F-4D97-AF65-F5344CB8AC3E}">
        <p14:creationId xmlns:p14="http://schemas.microsoft.com/office/powerpoint/2010/main" val="4203411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6</a:t>
            </a:fld>
            <a:endParaRPr lang="de-DE"/>
          </a:p>
        </p:txBody>
      </p:sp>
    </p:spTree>
    <p:extLst>
      <p:ext uri="{BB962C8B-B14F-4D97-AF65-F5344CB8AC3E}">
        <p14:creationId xmlns:p14="http://schemas.microsoft.com/office/powerpoint/2010/main" val="1025043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7</a:t>
            </a:fld>
            <a:endParaRPr lang="de-DE"/>
          </a:p>
        </p:txBody>
      </p:sp>
    </p:spTree>
    <p:extLst>
      <p:ext uri="{BB962C8B-B14F-4D97-AF65-F5344CB8AC3E}">
        <p14:creationId xmlns:p14="http://schemas.microsoft.com/office/powerpoint/2010/main" val="775998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8</a:t>
            </a:fld>
            <a:endParaRPr lang="de-DE"/>
          </a:p>
        </p:txBody>
      </p:sp>
    </p:spTree>
    <p:extLst>
      <p:ext uri="{BB962C8B-B14F-4D97-AF65-F5344CB8AC3E}">
        <p14:creationId xmlns:p14="http://schemas.microsoft.com/office/powerpoint/2010/main" val="3736636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9</a:t>
            </a:fld>
            <a:endParaRPr lang="de-DE"/>
          </a:p>
        </p:txBody>
      </p:sp>
    </p:spTree>
    <p:extLst>
      <p:ext uri="{BB962C8B-B14F-4D97-AF65-F5344CB8AC3E}">
        <p14:creationId xmlns:p14="http://schemas.microsoft.com/office/powerpoint/2010/main" val="1383705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1. Halbjahr 2026</a:t>
            </a:r>
            <a:endParaRPr lang="de-DE" altLang="de-DE" b="1" i="1" dirty="0"/>
          </a:p>
          <a:p>
            <a:pPr algn="ctr" eaLnBrk="1" hangingPunct="1">
              <a:defRPr/>
            </a:pPr>
            <a:r>
              <a:rPr lang="de-DE" altLang="de-DE" b="1" i="1" dirty="0"/>
              <a:t>Englisch </a:t>
            </a:r>
            <a:r>
              <a:rPr lang="de-DE" altLang="de-DE" b="1" i="1" baseline="0" dirty="0"/>
              <a:t>Grammar Refresher </a:t>
            </a:r>
            <a:r>
              <a:rPr lang="de-DE" altLang="de-DE" b="1" i="1" baseline="0" dirty="0" err="1"/>
              <a:t>for</a:t>
            </a:r>
            <a:r>
              <a:rPr lang="de-DE" altLang="de-DE" b="1" i="1" baseline="0" dirty="0"/>
              <a:t> </a:t>
            </a:r>
            <a:r>
              <a:rPr lang="de-DE" altLang="de-DE" b="1" i="1" baseline="0" dirty="0" err="1"/>
              <a:t>You</a:t>
            </a:r>
            <a:r>
              <a:rPr lang="de-DE" altLang="de-DE" b="1" i="1" baseline="0" dirty="0"/>
              <a:t> B1-B2</a:t>
            </a:r>
            <a:endParaRPr lang="de-DE" altLang="de-DE" b="1" dirty="0"/>
          </a:p>
          <a:p>
            <a:pPr algn="ctr" eaLnBrk="1" hangingPunct="1">
              <a:defRPr/>
            </a:pPr>
            <a:r>
              <a:rPr lang="en-GB" altLang="de-DE" b="1" dirty="0"/>
              <a:t>261-40660</a:t>
            </a:r>
            <a:r>
              <a:rPr lang="de-DE" altLang="de-DE" b="1" dirty="0"/>
              <a:t>, Do</a:t>
            </a:r>
            <a:r>
              <a:rPr lang="de-DE" altLang="de-DE" b="1"/>
              <a:t>, 17.00 – 18.00 </a:t>
            </a:r>
            <a:r>
              <a:rPr lang="de-DE" altLang="de-DE" b="1" dirty="0"/>
              <a:t>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Active voice - passive voice</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Active voice</a:t>
            </a:r>
          </a:p>
        </p:txBody>
      </p:sp>
      <p:sp>
        <p:nvSpPr>
          <p:cNvPr id="4" name="Textfeld 3">
            <a:extLst>
              <a:ext uri="{FF2B5EF4-FFF2-40B4-BE49-F238E27FC236}">
                <a16:creationId xmlns:a16="http://schemas.microsoft.com/office/drawing/2014/main" id="{6F681168-C7FC-6094-38D1-3DAA35BB2349}"/>
              </a:ext>
            </a:extLst>
          </p:cNvPr>
          <p:cNvSpPr txBox="1"/>
          <p:nvPr/>
        </p:nvSpPr>
        <p:spPr>
          <a:xfrm>
            <a:off x="3275856" y="2852936"/>
            <a:ext cx="5544616" cy="338554"/>
          </a:xfrm>
          <a:prstGeom prst="rect">
            <a:avLst/>
          </a:prstGeom>
          <a:solidFill>
            <a:srgbClr val="FFFF00"/>
          </a:solidFill>
        </p:spPr>
        <p:txBody>
          <a:bodyPr wrap="square" rtlCol="0">
            <a:spAutoFit/>
          </a:bodyPr>
          <a:lstStyle/>
          <a:p>
            <a:r>
              <a:rPr lang="en-GB" sz="1600" dirty="0"/>
              <a:t>The man loves the woman.</a:t>
            </a:r>
          </a:p>
        </p:txBody>
      </p:sp>
      <p:sp>
        <p:nvSpPr>
          <p:cNvPr id="5" name="Textfeld 4">
            <a:extLst>
              <a:ext uri="{FF2B5EF4-FFF2-40B4-BE49-F238E27FC236}">
                <a16:creationId xmlns:a16="http://schemas.microsoft.com/office/drawing/2014/main" id="{F46334E8-67AF-E52D-BD68-EC2EA6EEBF6E}"/>
              </a:ext>
            </a:extLst>
          </p:cNvPr>
          <p:cNvSpPr txBox="1"/>
          <p:nvPr/>
        </p:nvSpPr>
        <p:spPr>
          <a:xfrm>
            <a:off x="107504" y="3522494"/>
            <a:ext cx="2348130" cy="338554"/>
          </a:xfrm>
          <a:prstGeom prst="rect">
            <a:avLst/>
          </a:prstGeom>
          <a:solidFill>
            <a:srgbClr val="FFFF00"/>
          </a:solidFill>
        </p:spPr>
        <p:txBody>
          <a:bodyPr wrap="square" rtlCol="0">
            <a:spAutoFit/>
          </a:bodyPr>
          <a:lstStyle/>
          <a:p>
            <a:r>
              <a:rPr lang="en-GB" sz="1600" dirty="0"/>
              <a:t>Passive voice</a:t>
            </a:r>
          </a:p>
        </p:txBody>
      </p:sp>
      <p:sp>
        <p:nvSpPr>
          <p:cNvPr id="6" name="Textfeld 5">
            <a:extLst>
              <a:ext uri="{FF2B5EF4-FFF2-40B4-BE49-F238E27FC236}">
                <a16:creationId xmlns:a16="http://schemas.microsoft.com/office/drawing/2014/main" id="{514F2240-F66B-A1C6-41B0-F772F84691DD}"/>
              </a:ext>
            </a:extLst>
          </p:cNvPr>
          <p:cNvSpPr txBox="1"/>
          <p:nvPr/>
        </p:nvSpPr>
        <p:spPr>
          <a:xfrm>
            <a:off x="3275856" y="3501008"/>
            <a:ext cx="5544616" cy="338554"/>
          </a:xfrm>
          <a:prstGeom prst="rect">
            <a:avLst/>
          </a:prstGeom>
          <a:solidFill>
            <a:srgbClr val="FFFF00"/>
          </a:solidFill>
        </p:spPr>
        <p:txBody>
          <a:bodyPr wrap="square" rtlCol="0">
            <a:spAutoFit/>
          </a:bodyPr>
          <a:lstStyle/>
          <a:p>
            <a:r>
              <a:rPr lang="en-GB" sz="1600" dirty="0"/>
              <a:t>The woman is loved by the man.</a:t>
            </a:r>
          </a:p>
        </p:txBody>
      </p:sp>
    </p:spTree>
    <p:extLst>
      <p:ext uri="{BB962C8B-B14F-4D97-AF65-F5344CB8AC3E}">
        <p14:creationId xmlns:p14="http://schemas.microsoft.com/office/powerpoint/2010/main" val="91803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959804"/>
            <a:ext cx="2520280" cy="338554"/>
          </a:xfrm>
          <a:prstGeom prst="rect">
            <a:avLst/>
          </a:prstGeom>
          <a:solidFill>
            <a:srgbClr val="FFFF00"/>
          </a:solidFill>
        </p:spPr>
        <p:txBody>
          <a:bodyPr wrap="square" rtlCol="0">
            <a:spAutoFit/>
          </a:bodyPr>
          <a:lstStyle/>
          <a:p>
            <a:r>
              <a:rPr lang="en-GB" sz="1600" dirty="0"/>
              <a:t>Ask the “yes/no”-question</a:t>
            </a:r>
          </a:p>
        </p:txBody>
      </p:sp>
      <p:sp>
        <p:nvSpPr>
          <p:cNvPr id="8" name="Textfeld 7">
            <a:extLst>
              <a:ext uri="{FF2B5EF4-FFF2-40B4-BE49-F238E27FC236}">
                <a16:creationId xmlns:a16="http://schemas.microsoft.com/office/drawing/2014/main" id="{26DBFE18-26C0-BB2A-D808-F2A634326D24}"/>
              </a:ext>
            </a:extLst>
          </p:cNvPr>
          <p:cNvSpPr txBox="1"/>
          <p:nvPr/>
        </p:nvSpPr>
        <p:spPr>
          <a:xfrm>
            <a:off x="2771800" y="1988840"/>
            <a:ext cx="6372200" cy="338554"/>
          </a:xfrm>
          <a:prstGeom prst="rect">
            <a:avLst/>
          </a:prstGeom>
          <a:solidFill>
            <a:schemeClr val="bg1"/>
          </a:solidFill>
        </p:spPr>
        <p:txBody>
          <a:bodyPr wrap="square" rtlCol="0">
            <a:spAutoFit/>
          </a:bodyPr>
          <a:lstStyle/>
          <a:p>
            <a:r>
              <a:rPr lang="en-GB" sz="1600" i="1" dirty="0"/>
              <a:t>Does Maria live in Siegburg?</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3183940"/>
            <a:ext cx="6372200" cy="338554"/>
          </a:xfrm>
          <a:prstGeom prst="rect">
            <a:avLst/>
          </a:prstGeom>
          <a:solidFill>
            <a:schemeClr val="bg1"/>
          </a:solidFill>
        </p:spPr>
        <p:txBody>
          <a:bodyPr wrap="square" rtlCol="0">
            <a:spAutoFit/>
          </a:bodyPr>
          <a:lstStyle/>
          <a:p>
            <a:r>
              <a:rPr lang="en-GB" sz="1600" dirty="0"/>
              <a:t>Sabine went to Rome.</a:t>
            </a:r>
          </a:p>
        </p:txBody>
      </p:sp>
      <p:sp>
        <p:nvSpPr>
          <p:cNvPr id="28" name="Textfeld 27">
            <a:extLst>
              <a:ext uri="{FF2B5EF4-FFF2-40B4-BE49-F238E27FC236}">
                <a16:creationId xmlns:a16="http://schemas.microsoft.com/office/drawing/2014/main" id="{A877F0D6-7642-7A60-66DD-69F2F1DBFE76}"/>
              </a:ext>
            </a:extLst>
          </p:cNvPr>
          <p:cNvSpPr txBox="1"/>
          <p:nvPr/>
        </p:nvSpPr>
        <p:spPr>
          <a:xfrm>
            <a:off x="2771800" y="1628800"/>
            <a:ext cx="6372200" cy="338554"/>
          </a:xfrm>
          <a:prstGeom prst="rect">
            <a:avLst/>
          </a:prstGeom>
          <a:solidFill>
            <a:schemeClr val="bg1"/>
          </a:solidFill>
        </p:spPr>
        <p:txBody>
          <a:bodyPr wrap="square" rtlCol="0">
            <a:spAutoFit/>
          </a:bodyPr>
          <a:lstStyle/>
          <a:p>
            <a:r>
              <a:rPr lang="en-GB" sz="1600" dirty="0"/>
              <a:t>Maria lives in Siegburg.</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a:solidFill>
                  <a:srgbClr val="C00000"/>
                </a:solidFill>
              </a:rPr>
              <a:t>Questions</a:t>
            </a:r>
            <a:endParaRPr lang="en-GB" sz="1600" b="1" dirty="0">
              <a:solidFill>
                <a:srgbClr val="C00000"/>
              </a:solidFill>
            </a:endParaRPr>
          </a:p>
        </p:txBody>
      </p:sp>
      <p:sp>
        <p:nvSpPr>
          <p:cNvPr id="4" name="Textfeld 3">
            <a:extLst>
              <a:ext uri="{FF2B5EF4-FFF2-40B4-BE49-F238E27FC236}">
                <a16:creationId xmlns:a16="http://schemas.microsoft.com/office/drawing/2014/main" id="{06726A02-F150-C0C9-A29E-3B5AB18C1ADF}"/>
              </a:ext>
            </a:extLst>
          </p:cNvPr>
          <p:cNvSpPr txBox="1"/>
          <p:nvPr/>
        </p:nvSpPr>
        <p:spPr>
          <a:xfrm>
            <a:off x="2771800" y="2298358"/>
            <a:ext cx="6372200" cy="338554"/>
          </a:xfrm>
          <a:prstGeom prst="rect">
            <a:avLst/>
          </a:prstGeom>
          <a:solidFill>
            <a:schemeClr val="bg1"/>
          </a:solidFill>
        </p:spPr>
        <p:txBody>
          <a:bodyPr wrap="square" rtlCol="0">
            <a:spAutoFit/>
          </a:bodyPr>
          <a:lstStyle/>
          <a:p>
            <a:r>
              <a:rPr lang="en-GB" sz="1600" i="1" dirty="0"/>
              <a:t>Who lives in </a:t>
            </a:r>
            <a:r>
              <a:rPr lang="en-GB" sz="1600" i="1" dirty="0" err="1"/>
              <a:t>Siegburg</a:t>
            </a:r>
            <a:r>
              <a:rPr lang="en-GB" sz="1600" i="1" dirty="0"/>
              <a:t>?</a:t>
            </a:r>
          </a:p>
        </p:txBody>
      </p:sp>
      <p:sp>
        <p:nvSpPr>
          <p:cNvPr id="7" name="Textfeld 6">
            <a:extLst>
              <a:ext uri="{FF2B5EF4-FFF2-40B4-BE49-F238E27FC236}">
                <a16:creationId xmlns:a16="http://schemas.microsoft.com/office/drawing/2014/main" id="{BB127038-4518-371A-BE23-7C46F5A3F34F}"/>
              </a:ext>
            </a:extLst>
          </p:cNvPr>
          <p:cNvSpPr txBox="1"/>
          <p:nvPr/>
        </p:nvSpPr>
        <p:spPr>
          <a:xfrm>
            <a:off x="2771800" y="2636912"/>
            <a:ext cx="6372200" cy="338554"/>
          </a:xfrm>
          <a:prstGeom prst="rect">
            <a:avLst/>
          </a:prstGeom>
          <a:solidFill>
            <a:schemeClr val="bg1"/>
          </a:solidFill>
        </p:spPr>
        <p:txBody>
          <a:bodyPr wrap="square" rtlCol="0">
            <a:spAutoFit/>
          </a:bodyPr>
          <a:lstStyle/>
          <a:p>
            <a:r>
              <a:rPr lang="en-GB" sz="1600" i="1" dirty="0"/>
              <a:t>Where does Maria live?.</a:t>
            </a:r>
          </a:p>
        </p:txBody>
      </p:sp>
      <p:sp>
        <p:nvSpPr>
          <p:cNvPr id="19" name="Textfeld 18">
            <a:extLst>
              <a:ext uri="{FF2B5EF4-FFF2-40B4-BE49-F238E27FC236}">
                <a16:creationId xmlns:a16="http://schemas.microsoft.com/office/drawing/2014/main" id="{A39F2CCC-AB6D-C831-0DCA-7243A31B6CB7}"/>
              </a:ext>
            </a:extLst>
          </p:cNvPr>
          <p:cNvSpPr txBox="1"/>
          <p:nvPr/>
        </p:nvSpPr>
        <p:spPr>
          <a:xfrm>
            <a:off x="107504" y="2298358"/>
            <a:ext cx="2520280" cy="338554"/>
          </a:xfrm>
          <a:prstGeom prst="rect">
            <a:avLst/>
          </a:prstGeom>
          <a:solidFill>
            <a:srgbClr val="FFFF00"/>
          </a:solidFill>
        </p:spPr>
        <p:txBody>
          <a:bodyPr wrap="square" rtlCol="0">
            <a:spAutoFit/>
          </a:bodyPr>
          <a:lstStyle/>
          <a:p>
            <a:r>
              <a:rPr lang="en-GB" sz="1600" dirty="0"/>
              <a:t>Ask the “who”-question</a:t>
            </a:r>
          </a:p>
        </p:txBody>
      </p:sp>
      <p:sp>
        <p:nvSpPr>
          <p:cNvPr id="21" name="Textfeld 20">
            <a:extLst>
              <a:ext uri="{FF2B5EF4-FFF2-40B4-BE49-F238E27FC236}">
                <a16:creationId xmlns:a16="http://schemas.microsoft.com/office/drawing/2014/main" id="{F5C047DE-B4B4-DFF3-7CEC-3E1081512322}"/>
              </a:ext>
            </a:extLst>
          </p:cNvPr>
          <p:cNvSpPr txBox="1"/>
          <p:nvPr/>
        </p:nvSpPr>
        <p:spPr>
          <a:xfrm>
            <a:off x="107504" y="2636912"/>
            <a:ext cx="2520280" cy="338554"/>
          </a:xfrm>
          <a:prstGeom prst="rect">
            <a:avLst/>
          </a:prstGeom>
          <a:solidFill>
            <a:srgbClr val="FFFF00"/>
          </a:solidFill>
        </p:spPr>
        <p:txBody>
          <a:bodyPr wrap="square" rtlCol="0">
            <a:spAutoFit/>
          </a:bodyPr>
          <a:lstStyle/>
          <a:p>
            <a:r>
              <a:rPr lang="en-GB" sz="1600" dirty="0"/>
              <a:t>Ask the “where”-question</a:t>
            </a:r>
          </a:p>
        </p:txBody>
      </p:sp>
      <p:sp>
        <p:nvSpPr>
          <p:cNvPr id="22" name="Textfeld 21">
            <a:extLst>
              <a:ext uri="{FF2B5EF4-FFF2-40B4-BE49-F238E27FC236}">
                <a16:creationId xmlns:a16="http://schemas.microsoft.com/office/drawing/2014/main" id="{24DEAD36-CB8B-6DB3-7608-9B55C1E2D253}"/>
              </a:ext>
            </a:extLst>
          </p:cNvPr>
          <p:cNvSpPr txBox="1"/>
          <p:nvPr/>
        </p:nvSpPr>
        <p:spPr>
          <a:xfrm>
            <a:off x="107504" y="3501008"/>
            <a:ext cx="2520280" cy="338554"/>
          </a:xfrm>
          <a:prstGeom prst="rect">
            <a:avLst/>
          </a:prstGeom>
          <a:solidFill>
            <a:srgbClr val="FFFF00"/>
          </a:solidFill>
        </p:spPr>
        <p:txBody>
          <a:bodyPr wrap="square" rtlCol="0">
            <a:spAutoFit/>
          </a:bodyPr>
          <a:lstStyle/>
          <a:p>
            <a:r>
              <a:rPr lang="en-GB" sz="1600" dirty="0"/>
              <a:t>Ask the “yes/no”-question</a:t>
            </a:r>
          </a:p>
        </p:txBody>
      </p:sp>
      <p:sp>
        <p:nvSpPr>
          <p:cNvPr id="23" name="Textfeld 22">
            <a:extLst>
              <a:ext uri="{FF2B5EF4-FFF2-40B4-BE49-F238E27FC236}">
                <a16:creationId xmlns:a16="http://schemas.microsoft.com/office/drawing/2014/main" id="{342B08B8-A888-1801-8297-29573FA735A5}"/>
              </a:ext>
            </a:extLst>
          </p:cNvPr>
          <p:cNvSpPr txBox="1"/>
          <p:nvPr/>
        </p:nvSpPr>
        <p:spPr>
          <a:xfrm>
            <a:off x="2771800" y="3522494"/>
            <a:ext cx="6372200" cy="338554"/>
          </a:xfrm>
          <a:prstGeom prst="rect">
            <a:avLst/>
          </a:prstGeom>
          <a:solidFill>
            <a:schemeClr val="bg1"/>
          </a:solidFill>
        </p:spPr>
        <p:txBody>
          <a:bodyPr wrap="square" rtlCol="0">
            <a:spAutoFit/>
          </a:bodyPr>
          <a:lstStyle/>
          <a:p>
            <a:r>
              <a:rPr lang="en-GB" sz="1600" i="1" dirty="0"/>
              <a:t>Did Sabine go to Rome?</a:t>
            </a:r>
          </a:p>
        </p:txBody>
      </p:sp>
      <p:sp>
        <p:nvSpPr>
          <p:cNvPr id="24" name="Textfeld 23">
            <a:extLst>
              <a:ext uri="{FF2B5EF4-FFF2-40B4-BE49-F238E27FC236}">
                <a16:creationId xmlns:a16="http://schemas.microsoft.com/office/drawing/2014/main" id="{F0F4BB71-D5B1-EE8B-EAA0-EC633D6A3BB0}"/>
              </a:ext>
            </a:extLst>
          </p:cNvPr>
          <p:cNvSpPr txBox="1"/>
          <p:nvPr/>
        </p:nvSpPr>
        <p:spPr>
          <a:xfrm>
            <a:off x="107504" y="3839562"/>
            <a:ext cx="2520280" cy="338554"/>
          </a:xfrm>
          <a:prstGeom prst="rect">
            <a:avLst/>
          </a:prstGeom>
          <a:solidFill>
            <a:srgbClr val="FFFF00"/>
          </a:solidFill>
        </p:spPr>
        <p:txBody>
          <a:bodyPr wrap="square" rtlCol="0">
            <a:spAutoFit/>
          </a:bodyPr>
          <a:lstStyle/>
          <a:p>
            <a:r>
              <a:rPr lang="en-GB" sz="1600" dirty="0"/>
              <a:t>Ask the “who”-question</a:t>
            </a:r>
          </a:p>
        </p:txBody>
      </p:sp>
      <p:sp>
        <p:nvSpPr>
          <p:cNvPr id="25" name="Textfeld 24">
            <a:extLst>
              <a:ext uri="{FF2B5EF4-FFF2-40B4-BE49-F238E27FC236}">
                <a16:creationId xmlns:a16="http://schemas.microsoft.com/office/drawing/2014/main" id="{201DFF51-6563-E2D5-DEE3-D7D381103F8A}"/>
              </a:ext>
            </a:extLst>
          </p:cNvPr>
          <p:cNvSpPr txBox="1"/>
          <p:nvPr/>
        </p:nvSpPr>
        <p:spPr>
          <a:xfrm>
            <a:off x="2771800" y="3810526"/>
            <a:ext cx="6372200" cy="338554"/>
          </a:xfrm>
          <a:prstGeom prst="rect">
            <a:avLst/>
          </a:prstGeom>
          <a:solidFill>
            <a:schemeClr val="bg1"/>
          </a:solidFill>
        </p:spPr>
        <p:txBody>
          <a:bodyPr wrap="square" rtlCol="0">
            <a:spAutoFit/>
          </a:bodyPr>
          <a:lstStyle/>
          <a:p>
            <a:r>
              <a:rPr lang="en-GB" sz="1600" i="1" dirty="0"/>
              <a:t>Who went to Rome?</a:t>
            </a:r>
          </a:p>
        </p:txBody>
      </p:sp>
      <p:sp>
        <p:nvSpPr>
          <p:cNvPr id="26" name="Textfeld 25">
            <a:extLst>
              <a:ext uri="{FF2B5EF4-FFF2-40B4-BE49-F238E27FC236}">
                <a16:creationId xmlns:a16="http://schemas.microsoft.com/office/drawing/2014/main" id="{8873BA3C-A8BE-19CD-C71E-934EBD45E882}"/>
              </a:ext>
            </a:extLst>
          </p:cNvPr>
          <p:cNvSpPr txBox="1"/>
          <p:nvPr/>
        </p:nvSpPr>
        <p:spPr>
          <a:xfrm>
            <a:off x="107504" y="4170566"/>
            <a:ext cx="2520280" cy="338554"/>
          </a:xfrm>
          <a:prstGeom prst="rect">
            <a:avLst/>
          </a:prstGeom>
          <a:solidFill>
            <a:srgbClr val="FFFF00"/>
          </a:solidFill>
        </p:spPr>
        <p:txBody>
          <a:bodyPr wrap="square" rtlCol="0">
            <a:spAutoFit/>
          </a:bodyPr>
          <a:lstStyle/>
          <a:p>
            <a:r>
              <a:rPr lang="en-GB" sz="1600" dirty="0"/>
              <a:t>Ask the “where”-question</a:t>
            </a:r>
          </a:p>
        </p:txBody>
      </p:sp>
      <p:sp>
        <p:nvSpPr>
          <p:cNvPr id="27" name="Textfeld 26">
            <a:extLst>
              <a:ext uri="{FF2B5EF4-FFF2-40B4-BE49-F238E27FC236}">
                <a16:creationId xmlns:a16="http://schemas.microsoft.com/office/drawing/2014/main" id="{1736059D-DFC6-37F3-F4A9-2CC6F2225B45}"/>
              </a:ext>
            </a:extLst>
          </p:cNvPr>
          <p:cNvSpPr txBox="1"/>
          <p:nvPr/>
        </p:nvSpPr>
        <p:spPr>
          <a:xfrm>
            <a:off x="2771800" y="4149080"/>
            <a:ext cx="6372200" cy="338554"/>
          </a:xfrm>
          <a:prstGeom prst="rect">
            <a:avLst/>
          </a:prstGeom>
          <a:solidFill>
            <a:schemeClr val="bg1"/>
          </a:solidFill>
        </p:spPr>
        <p:txBody>
          <a:bodyPr wrap="square" rtlCol="0">
            <a:spAutoFit/>
          </a:bodyPr>
          <a:lstStyle/>
          <a:p>
            <a:r>
              <a:rPr lang="en-GB" sz="1600" i="1" dirty="0"/>
              <a:t>Where did Sabine go? </a:t>
            </a:r>
          </a:p>
        </p:txBody>
      </p:sp>
      <p:sp>
        <p:nvSpPr>
          <p:cNvPr id="29" name="Textfeld 28">
            <a:extLst>
              <a:ext uri="{FF2B5EF4-FFF2-40B4-BE49-F238E27FC236}">
                <a16:creationId xmlns:a16="http://schemas.microsoft.com/office/drawing/2014/main" id="{DF4867C3-1C82-5056-C7EC-BC976B9B7CA6}"/>
              </a:ext>
            </a:extLst>
          </p:cNvPr>
          <p:cNvSpPr txBox="1"/>
          <p:nvPr/>
        </p:nvSpPr>
        <p:spPr>
          <a:xfrm>
            <a:off x="2771800" y="4674622"/>
            <a:ext cx="6372200" cy="338554"/>
          </a:xfrm>
          <a:prstGeom prst="rect">
            <a:avLst/>
          </a:prstGeom>
          <a:solidFill>
            <a:schemeClr val="bg1"/>
          </a:solidFill>
        </p:spPr>
        <p:txBody>
          <a:bodyPr wrap="square" rtlCol="0">
            <a:spAutoFit/>
          </a:bodyPr>
          <a:lstStyle/>
          <a:p>
            <a:r>
              <a:rPr lang="en-GB" sz="1600" dirty="0"/>
              <a:t>We will see them tomorrow.</a:t>
            </a:r>
          </a:p>
        </p:txBody>
      </p:sp>
      <p:sp>
        <p:nvSpPr>
          <p:cNvPr id="30" name="Textfeld 29">
            <a:extLst>
              <a:ext uri="{FF2B5EF4-FFF2-40B4-BE49-F238E27FC236}">
                <a16:creationId xmlns:a16="http://schemas.microsoft.com/office/drawing/2014/main" id="{1E9D8EDB-2E2D-8164-640B-86CE8BB2A8F8}"/>
              </a:ext>
            </a:extLst>
          </p:cNvPr>
          <p:cNvSpPr txBox="1"/>
          <p:nvPr/>
        </p:nvSpPr>
        <p:spPr>
          <a:xfrm>
            <a:off x="107504" y="5013176"/>
            <a:ext cx="2520280" cy="338554"/>
          </a:xfrm>
          <a:prstGeom prst="rect">
            <a:avLst/>
          </a:prstGeom>
          <a:solidFill>
            <a:srgbClr val="FFFF00"/>
          </a:solidFill>
        </p:spPr>
        <p:txBody>
          <a:bodyPr wrap="square" rtlCol="0">
            <a:spAutoFit/>
          </a:bodyPr>
          <a:lstStyle/>
          <a:p>
            <a:r>
              <a:rPr lang="en-GB" sz="1600" dirty="0"/>
              <a:t>Ask the “yes/no”-question</a:t>
            </a:r>
          </a:p>
        </p:txBody>
      </p:sp>
      <p:sp>
        <p:nvSpPr>
          <p:cNvPr id="31" name="Textfeld 30">
            <a:extLst>
              <a:ext uri="{FF2B5EF4-FFF2-40B4-BE49-F238E27FC236}">
                <a16:creationId xmlns:a16="http://schemas.microsoft.com/office/drawing/2014/main" id="{E895E3F5-B412-4DD5-A3CE-5B536E34CC41}"/>
              </a:ext>
            </a:extLst>
          </p:cNvPr>
          <p:cNvSpPr txBox="1"/>
          <p:nvPr/>
        </p:nvSpPr>
        <p:spPr>
          <a:xfrm>
            <a:off x="107504" y="5351730"/>
            <a:ext cx="2520280" cy="338554"/>
          </a:xfrm>
          <a:prstGeom prst="rect">
            <a:avLst/>
          </a:prstGeom>
          <a:solidFill>
            <a:srgbClr val="FFFF00"/>
          </a:solidFill>
        </p:spPr>
        <p:txBody>
          <a:bodyPr wrap="square" rtlCol="0">
            <a:spAutoFit/>
          </a:bodyPr>
          <a:lstStyle/>
          <a:p>
            <a:r>
              <a:rPr lang="en-GB" sz="1600" dirty="0"/>
              <a:t>Ask the “who”-question</a:t>
            </a:r>
          </a:p>
        </p:txBody>
      </p:sp>
      <p:sp>
        <p:nvSpPr>
          <p:cNvPr id="32" name="Textfeld 31">
            <a:extLst>
              <a:ext uri="{FF2B5EF4-FFF2-40B4-BE49-F238E27FC236}">
                <a16:creationId xmlns:a16="http://schemas.microsoft.com/office/drawing/2014/main" id="{B47BB7D7-0EFA-7894-1F34-7B2FD95F6D7A}"/>
              </a:ext>
            </a:extLst>
          </p:cNvPr>
          <p:cNvSpPr txBox="1"/>
          <p:nvPr/>
        </p:nvSpPr>
        <p:spPr>
          <a:xfrm>
            <a:off x="107504" y="5682734"/>
            <a:ext cx="2520280" cy="338554"/>
          </a:xfrm>
          <a:prstGeom prst="rect">
            <a:avLst/>
          </a:prstGeom>
          <a:solidFill>
            <a:srgbClr val="FFFF00"/>
          </a:solidFill>
        </p:spPr>
        <p:txBody>
          <a:bodyPr wrap="square" rtlCol="0">
            <a:spAutoFit/>
          </a:bodyPr>
          <a:lstStyle/>
          <a:p>
            <a:r>
              <a:rPr lang="en-GB" sz="1600" dirty="0"/>
              <a:t>Ask the “when”-question</a:t>
            </a:r>
          </a:p>
        </p:txBody>
      </p:sp>
      <p:sp>
        <p:nvSpPr>
          <p:cNvPr id="33" name="Textfeld 32">
            <a:extLst>
              <a:ext uri="{FF2B5EF4-FFF2-40B4-BE49-F238E27FC236}">
                <a16:creationId xmlns:a16="http://schemas.microsoft.com/office/drawing/2014/main" id="{5F3B4629-6F9B-D47A-7FA4-4CBD07792881}"/>
              </a:ext>
            </a:extLst>
          </p:cNvPr>
          <p:cNvSpPr txBox="1"/>
          <p:nvPr/>
        </p:nvSpPr>
        <p:spPr>
          <a:xfrm>
            <a:off x="2771800" y="5013176"/>
            <a:ext cx="6372200" cy="338554"/>
          </a:xfrm>
          <a:prstGeom prst="rect">
            <a:avLst/>
          </a:prstGeom>
          <a:solidFill>
            <a:schemeClr val="bg1"/>
          </a:solidFill>
        </p:spPr>
        <p:txBody>
          <a:bodyPr wrap="square" rtlCol="0">
            <a:spAutoFit/>
          </a:bodyPr>
          <a:lstStyle/>
          <a:p>
            <a:r>
              <a:rPr lang="en-GB" sz="1600" i="1" dirty="0"/>
              <a:t>Will we see </a:t>
            </a:r>
            <a:r>
              <a:rPr lang="en-GB" sz="1600" i="1"/>
              <a:t>them tomorrow</a:t>
            </a:r>
            <a:r>
              <a:rPr lang="en-GB" sz="1600" i="1" dirty="0"/>
              <a:t>?</a:t>
            </a:r>
          </a:p>
        </p:txBody>
      </p:sp>
      <p:sp>
        <p:nvSpPr>
          <p:cNvPr id="34" name="Textfeld 33">
            <a:extLst>
              <a:ext uri="{FF2B5EF4-FFF2-40B4-BE49-F238E27FC236}">
                <a16:creationId xmlns:a16="http://schemas.microsoft.com/office/drawing/2014/main" id="{7A853237-B989-7D4F-C2C7-44622898160C}"/>
              </a:ext>
            </a:extLst>
          </p:cNvPr>
          <p:cNvSpPr txBox="1"/>
          <p:nvPr/>
        </p:nvSpPr>
        <p:spPr>
          <a:xfrm>
            <a:off x="2771800" y="5301208"/>
            <a:ext cx="6372200" cy="338554"/>
          </a:xfrm>
          <a:prstGeom prst="rect">
            <a:avLst/>
          </a:prstGeom>
          <a:solidFill>
            <a:schemeClr val="bg1"/>
          </a:solidFill>
        </p:spPr>
        <p:txBody>
          <a:bodyPr wrap="square" rtlCol="0">
            <a:spAutoFit/>
          </a:bodyPr>
          <a:lstStyle/>
          <a:p>
            <a:r>
              <a:rPr lang="en-GB" sz="1600" i="1" dirty="0"/>
              <a:t>Who will see them tomorrow?</a:t>
            </a:r>
          </a:p>
        </p:txBody>
      </p:sp>
      <p:sp>
        <p:nvSpPr>
          <p:cNvPr id="35" name="Textfeld 34">
            <a:extLst>
              <a:ext uri="{FF2B5EF4-FFF2-40B4-BE49-F238E27FC236}">
                <a16:creationId xmlns:a16="http://schemas.microsoft.com/office/drawing/2014/main" id="{CF82B789-CE45-DF4B-4933-79914AA4610C}"/>
              </a:ext>
            </a:extLst>
          </p:cNvPr>
          <p:cNvSpPr txBox="1"/>
          <p:nvPr/>
        </p:nvSpPr>
        <p:spPr>
          <a:xfrm>
            <a:off x="2771800" y="5639762"/>
            <a:ext cx="6372200" cy="338554"/>
          </a:xfrm>
          <a:prstGeom prst="rect">
            <a:avLst/>
          </a:prstGeom>
          <a:solidFill>
            <a:schemeClr val="bg1"/>
          </a:solidFill>
        </p:spPr>
        <p:txBody>
          <a:bodyPr wrap="square" rtlCol="0">
            <a:spAutoFit/>
          </a:bodyPr>
          <a:lstStyle/>
          <a:p>
            <a:r>
              <a:rPr lang="en-GB" sz="1600" i="1" dirty="0"/>
              <a:t>When will we see them? </a:t>
            </a:r>
          </a:p>
        </p:txBody>
      </p:sp>
    </p:spTree>
    <p:extLst>
      <p:ext uri="{BB962C8B-B14F-4D97-AF65-F5344CB8AC3E}">
        <p14:creationId xmlns:p14="http://schemas.microsoft.com/office/powerpoint/2010/main" val="3874500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1000"/>
                                        <p:tgtEl>
                                          <p:spTgt spid="22"/>
                                        </p:tgtEl>
                                      </p:cBhvr>
                                    </p:animEffect>
                                    <p:anim calcmode="lin" valueType="num">
                                      <p:cBhvr>
                                        <p:cTn id="50" dur="1000" fill="hold"/>
                                        <p:tgtEl>
                                          <p:spTgt spid="22"/>
                                        </p:tgtEl>
                                        <p:attrNameLst>
                                          <p:attrName>ppt_x</p:attrName>
                                        </p:attrNameLst>
                                      </p:cBhvr>
                                      <p:tavLst>
                                        <p:tav tm="0">
                                          <p:val>
                                            <p:strVal val="#ppt_x"/>
                                          </p:val>
                                        </p:tav>
                                        <p:tav tm="100000">
                                          <p:val>
                                            <p:strVal val="#ppt_x"/>
                                          </p:val>
                                        </p:tav>
                                      </p:tavLst>
                                    </p:anim>
                                    <p:anim calcmode="lin" valueType="num">
                                      <p:cBhvr>
                                        <p:cTn id="5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fade">
                                      <p:cBhvr>
                                        <p:cTn id="56" dur="1000"/>
                                        <p:tgtEl>
                                          <p:spTgt spid="23"/>
                                        </p:tgtEl>
                                      </p:cBhvr>
                                    </p:animEffect>
                                    <p:anim calcmode="lin" valueType="num">
                                      <p:cBhvr>
                                        <p:cTn id="57" dur="1000" fill="hold"/>
                                        <p:tgtEl>
                                          <p:spTgt spid="23"/>
                                        </p:tgtEl>
                                        <p:attrNameLst>
                                          <p:attrName>ppt_x</p:attrName>
                                        </p:attrNameLst>
                                      </p:cBhvr>
                                      <p:tavLst>
                                        <p:tav tm="0">
                                          <p:val>
                                            <p:strVal val="#ppt_x"/>
                                          </p:val>
                                        </p:tav>
                                        <p:tav tm="100000">
                                          <p:val>
                                            <p:strVal val="#ppt_x"/>
                                          </p:val>
                                        </p:tav>
                                      </p:tavLst>
                                    </p:anim>
                                    <p:anim calcmode="lin" valueType="num">
                                      <p:cBhvr>
                                        <p:cTn id="5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anim calcmode="lin" valueType="num">
                                      <p:cBhvr>
                                        <p:cTn id="64" dur="1000" fill="hold"/>
                                        <p:tgtEl>
                                          <p:spTgt spid="24"/>
                                        </p:tgtEl>
                                        <p:attrNameLst>
                                          <p:attrName>ppt_x</p:attrName>
                                        </p:attrNameLst>
                                      </p:cBhvr>
                                      <p:tavLst>
                                        <p:tav tm="0">
                                          <p:val>
                                            <p:strVal val="#ppt_x"/>
                                          </p:val>
                                        </p:tav>
                                        <p:tav tm="100000">
                                          <p:val>
                                            <p:strVal val="#ppt_x"/>
                                          </p:val>
                                        </p:tav>
                                      </p:tavLst>
                                    </p:anim>
                                    <p:anim calcmode="lin" valueType="num">
                                      <p:cBhvr>
                                        <p:cTn id="6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fade">
                                      <p:cBhvr>
                                        <p:cTn id="70" dur="1000"/>
                                        <p:tgtEl>
                                          <p:spTgt spid="25"/>
                                        </p:tgtEl>
                                      </p:cBhvr>
                                    </p:animEffect>
                                    <p:anim calcmode="lin" valueType="num">
                                      <p:cBhvr>
                                        <p:cTn id="71" dur="1000" fill="hold"/>
                                        <p:tgtEl>
                                          <p:spTgt spid="25"/>
                                        </p:tgtEl>
                                        <p:attrNameLst>
                                          <p:attrName>ppt_x</p:attrName>
                                        </p:attrNameLst>
                                      </p:cBhvr>
                                      <p:tavLst>
                                        <p:tav tm="0">
                                          <p:val>
                                            <p:strVal val="#ppt_x"/>
                                          </p:val>
                                        </p:tav>
                                        <p:tav tm="100000">
                                          <p:val>
                                            <p:strVal val="#ppt_x"/>
                                          </p:val>
                                        </p:tav>
                                      </p:tavLst>
                                    </p:anim>
                                    <p:anim calcmode="lin" valueType="num">
                                      <p:cBhvr>
                                        <p:cTn id="7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1000"/>
                                        <p:tgtEl>
                                          <p:spTgt spid="26"/>
                                        </p:tgtEl>
                                      </p:cBhvr>
                                    </p:animEffect>
                                    <p:anim calcmode="lin" valueType="num">
                                      <p:cBhvr>
                                        <p:cTn id="78" dur="1000" fill="hold"/>
                                        <p:tgtEl>
                                          <p:spTgt spid="26"/>
                                        </p:tgtEl>
                                        <p:attrNameLst>
                                          <p:attrName>ppt_x</p:attrName>
                                        </p:attrNameLst>
                                      </p:cBhvr>
                                      <p:tavLst>
                                        <p:tav tm="0">
                                          <p:val>
                                            <p:strVal val="#ppt_x"/>
                                          </p:val>
                                        </p:tav>
                                        <p:tav tm="100000">
                                          <p:val>
                                            <p:strVal val="#ppt_x"/>
                                          </p:val>
                                        </p:tav>
                                      </p:tavLst>
                                    </p:anim>
                                    <p:anim calcmode="lin" valueType="num">
                                      <p:cBhvr>
                                        <p:cTn id="7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27"/>
                                        </p:tgtEl>
                                        <p:attrNameLst>
                                          <p:attrName>style.visibility</p:attrName>
                                        </p:attrNameLst>
                                      </p:cBhvr>
                                      <p:to>
                                        <p:strVal val="visible"/>
                                      </p:to>
                                    </p:set>
                                    <p:animEffect transition="in" filter="fade">
                                      <p:cBhvr>
                                        <p:cTn id="84" dur="1000"/>
                                        <p:tgtEl>
                                          <p:spTgt spid="27"/>
                                        </p:tgtEl>
                                      </p:cBhvr>
                                    </p:animEffect>
                                    <p:anim calcmode="lin" valueType="num">
                                      <p:cBhvr>
                                        <p:cTn id="85" dur="1000" fill="hold"/>
                                        <p:tgtEl>
                                          <p:spTgt spid="27"/>
                                        </p:tgtEl>
                                        <p:attrNameLst>
                                          <p:attrName>ppt_x</p:attrName>
                                        </p:attrNameLst>
                                      </p:cBhvr>
                                      <p:tavLst>
                                        <p:tav tm="0">
                                          <p:val>
                                            <p:strVal val="#ppt_x"/>
                                          </p:val>
                                        </p:tav>
                                        <p:tav tm="100000">
                                          <p:val>
                                            <p:strVal val="#ppt_x"/>
                                          </p:val>
                                        </p:tav>
                                      </p:tavLst>
                                    </p:anim>
                                    <p:anim calcmode="lin" valueType="num">
                                      <p:cBhvr>
                                        <p:cTn id="8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0"/>
                                        </p:tgtEl>
                                        <p:attrNameLst>
                                          <p:attrName>style.visibility</p:attrName>
                                        </p:attrNameLst>
                                      </p:cBhvr>
                                      <p:to>
                                        <p:strVal val="visible"/>
                                      </p:to>
                                    </p:set>
                                    <p:animEffect transition="in" filter="fade">
                                      <p:cBhvr>
                                        <p:cTn id="91" dur="1000"/>
                                        <p:tgtEl>
                                          <p:spTgt spid="30"/>
                                        </p:tgtEl>
                                      </p:cBhvr>
                                    </p:animEffect>
                                    <p:anim calcmode="lin" valueType="num">
                                      <p:cBhvr>
                                        <p:cTn id="92" dur="1000" fill="hold"/>
                                        <p:tgtEl>
                                          <p:spTgt spid="30"/>
                                        </p:tgtEl>
                                        <p:attrNameLst>
                                          <p:attrName>ppt_x</p:attrName>
                                        </p:attrNameLst>
                                      </p:cBhvr>
                                      <p:tavLst>
                                        <p:tav tm="0">
                                          <p:val>
                                            <p:strVal val="#ppt_x"/>
                                          </p:val>
                                        </p:tav>
                                        <p:tav tm="100000">
                                          <p:val>
                                            <p:strVal val="#ppt_x"/>
                                          </p:val>
                                        </p:tav>
                                      </p:tavLst>
                                    </p:anim>
                                    <p:anim calcmode="lin" valueType="num">
                                      <p:cBhvr>
                                        <p:cTn id="93"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3"/>
                                        </p:tgtEl>
                                        <p:attrNameLst>
                                          <p:attrName>style.visibility</p:attrName>
                                        </p:attrNameLst>
                                      </p:cBhvr>
                                      <p:to>
                                        <p:strVal val="visible"/>
                                      </p:to>
                                    </p:set>
                                    <p:animEffect transition="in" filter="fade">
                                      <p:cBhvr>
                                        <p:cTn id="98" dur="1000"/>
                                        <p:tgtEl>
                                          <p:spTgt spid="33"/>
                                        </p:tgtEl>
                                      </p:cBhvr>
                                    </p:animEffect>
                                    <p:anim calcmode="lin" valueType="num">
                                      <p:cBhvr>
                                        <p:cTn id="99" dur="1000" fill="hold"/>
                                        <p:tgtEl>
                                          <p:spTgt spid="33"/>
                                        </p:tgtEl>
                                        <p:attrNameLst>
                                          <p:attrName>ppt_x</p:attrName>
                                        </p:attrNameLst>
                                      </p:cBhvr>
                                      <p:tavLst>
                                        <p:tav tm="0">
                                          <p:val>
                                            <p:strVal val="#ppt_x"/>
                                          </p:val>
                                        </p:tav>
                                        <p:tav tm="100000">
                                          <p:val>
                                            <p:strVal val="#ppt_x"/>
                                          </p:val>
                                        </p:tav>
                                      </p:tavLst>
                                    </p:anim>
                                    <p:anim calcmode="lin" valueType="num">
                                      <p:cBhvr>
                                        <p:cTn id="100"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fade">
                                      <p:cBhvr>
                                        <p:cTn id="105" dur="1000"/>
                                        <p:tgtEl>
                                          <p:spTgt spid="31"/>
                                        </p:tgtEl>
                                      </p:cBhvr>
                                    </p:animEffect>
                                    <p:anim calcmode="lin" valueType="num">
                                      <p:cBhvr>
                                        <p:cTn id="106" dur="1000" fill="hold"/>
                                        <p:tgtEl>
                                          <p:spTgt spid="31"/>
                                        </p:tgtEl>
                                        <p:attrNameLst>
                                          <p:attrName>ppt_x</p:attrName>
                                        </p:attrNameLst>
                                      </p:cBhvr>
                                      <p:tavLst>
                                        <p:tav tm="0">
                                          <p:val>
                                            <p:strVal val="#ppt_x"/>
                                          </p:val>
                                        </p:tav>
                                        <p:tav tm="100000">
                                          <p:val>
                                            <p:strVal val="#ppt_x"/>
                                          </p:val>
                                        </p:tav>
                                      </p:tavLst>
                                    </p:anim>
                                    <p:anim calcmode="lin" valueType="num">
                                      <p:cBhvr>
                                        <p:cTn id="107"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34"/>
                                        </p:tgtEl>
                                        <p:attrNameLst>
                                          <p:attrName>style.visibility</p:attrName>
                                        </p:attrNameLst>
                                      </p:cBhvr>
                                      <p:to>
                                        <p:strVal val="visible"/>
                                      </p:to>
                                    </p:set>
                                    <p:animEffect transition="in" filter="fade">
                                      <p:cBhvr>
                                        <p:cTn id="112" dur="1000"/>
                                        <p:tgtEl>
                                          <p:spTgt spid="34"/>
                                        </p:tgtEl>
                                      </p:cBhvr>
                                    </p:animEffect>
                                    <p:anim calcmode="lin" valueType="num">
                                      <p:cBhvr>
                                        <p:cTn id="113" dur="1000" fill="hold"/>
                                        <p:tgtEl>
                                          <p:spTgt spid="34"/>
                                        </p:tgtEl>
                                        <p:attrNameLst>
                                          <p:attrName>ppt_x</p:attrName>
                                        </p:attrNameLst>
                                      </p:cBhvr>
                                      <p:tavLst>
                                        <p:tav tm="0">
                                          <p:val>
                                            <p:strVal val="#ppt_x"/>
                                          </p:val>
                                        </p:tav>
                                        <p:tav tm="100000">
                                          <p:val>
                                            <p:strVal val="#ppt_x"/>
                                          </p:val>
                                        </p:tav>
                                      </p:tavLst>
                                    </p:anim>
                                    <p:anim calcmode="lin" valueType="num">
                                      <p:cBhvr>
                                        <p:cTn id="114"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32"/>
                                        </p:tgtEl>
                                        <p:attrNameLst>
                                          <p:attrName>style.visibility</p:attrName>
                                        </p:attrNameLst>
                                      </p:cBhvr>
                                      <p:to>
                                        <p:strVal val="visible"/>
                                      </p:to>
                                    </p:set>
                                    <p:animEffect transition="in" filter="fade">
                                      <p:cBhvr>
                                        <p:cTn id="119" dur="1000"/>
                                        <p:tgtEl>
                                          <p:spTgt spid="32"/>
                                        </p:tgtEl>
                                      </p:cBhvr>
                                    </p:animEffect>
                                    <p:anim calcmode="lin" valueType="num">
                                      <p:cBhvr>
                                        <p:cTn id="120" dur="1000" fill="hold"/>
                                        <p:tgtEl>
                                          <p:spTgt spid="32"/>
                                        </p:tgtEl>
                                        <p:attrNameLst>
                                          <p:attrName>ppt_x</p:attrName>
                                        </p:attrNameLst>
                                      </p:cBhvr>
                                      <p:tavLst>
                                        <p:tav tm="0">
                                          <p:val>
                                            <p:strVal val="#ppt_x"/>
                                          </p:val>
                                        </p:tav>
                                        <p:tav tm="100000">
                                          <p:val>
                                            <p:strVal val="#ppt_x"/>
                                          </p:val>
                                        </p:tav>
                                      </p:tavLst>
                                    </p:anim>
                                    <p:anim calcmode="lin" valueType="num">
                                      <p:cBhvr>
                                        <p:cTn id="12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nodeType="clickEffect">
                                  <p:stCondLst>
                                    <p:cond delay="0"/>
                                  </p:stCondLst>
                                  <p:childTnLst>
                                    <p:set>
                                      <p:cBhvr>
                                        <p:cTn id="125" dur="1" fill="hold">
                                          <p:stCondLst>
                                            <p:cond delay="0"/>
                                          </p:stCondLst>
                                        </p:cTn>
                                        <p:tgtEl>
                                          <p:spTgt spid="35">
                                            <p:txEl>
                                              <p:pRg st="0" end="0"/>
                                            </p:txEl>
                                          </p:spTgt>
                                        </p:tgtEl>
                                        <p:attrNameLst>
                                          <p:attrName>style.visibility</p:attrName>
                                        </p:attrNameLst>
                                      </p:cBhvr>
                                      <p:to>
                                        <p:strVal val="visible"/>
                                      </p:to>
                                    </p:set>
                                    <p:animEffect transition="in" filter="fade">
                                      <p:cBhvr>
                                        <p:cTn id="126" dur="1000"/>
                                        <p:tgtEl>
                                          <p:spTgt spid="35">
                                            <p:txEl>
                                              <p:pRg st="0" end="0"/>
                                            </p:txEl>
                                          </p:spTgt>
                                        </p:tgtEl>
                                      </p:cBhvr>
                                    </p:animEffect>
                                    <p:anim calcmode="lin" valueType="num">
                                      <p:cBhvr>
                                        <p:cTn id="127" dur="10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128" dur="1000" fill="hold"/>
                                        <p:tgtEl>
                                          <p:spTgt spid="3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4" grpId="0" animBg="1"/>
      <p:bldP spid="7" grpId="0" animBg="1"/>
      <p:bldP spid="19" grpId="0" animBg="1"/>
      <p:bldP spid="21" grpId="0" animBg="1"/>
      <p:bldP spid="22" grpId="0" animBg="1"/>
      <p:bldP spid="23" grpId="0" animBg="1"/>
      <p:bldP spid="24" grpId="0" animBg="1"/>
      <p:bldP spid="25" grpId="0" animBg="1"/>
      <p:bldP spid="26" grpId="0" animBg="1"/>
      <p:bldP spid="27" grpId="0" animBg="1"/>
      <p:bldP spid="30" grpId="0" animBg="1"/>
      <p:bldP spid="31" grpId="0" animBg="1"/>
      <p:bldP spid="32" grpId="0" animBg="1"/>
      <p:bldP spid="33" grpId="0" animBg="1"/>
      <p:bldP spid="3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338554"/>
          </a:xfrm>
          <a:prstGeom prst="rect">
            <a:avLst/>
          </a:prstGeom>
          <a:solidFill>
            <a:srgbClr val="FFFF00"/>
          </a:solidFill>
        </p:spPr>
        <p:txBody>
          <a:bodyPr wrap="square" rtlCol="0">
            <a:spAutoFit/>
          </a:bodyPr>
          <a:lstStyle/>
          <a:p>
            <a:r>
              <a:rPr lang="en-GB" sz="1600" dirty="0"/>
              <a:t>The active voice</a:t>
            </a:r>
          </a:p>
        </p:txBody>
      </p:sp>
      <p:sp>
        <p:nvSpPr>
          <p:cNvPr id="8" name="Textfeld 7">
            <a:extLst>
              <a:ext uri="{FF2B5EF4-FFF2-40B4-BE49-F238E27FC236}">
                <a16:creationId xmlns:a16="http://schemas.microsoft.com/office/drawing/2014/main" id="{26DBFE18-26C0-BB2A-D808-F2A634326D24}"/>
              </a:ext>
            </a:extLst>
          </p:cNvPr>
          <p:cNvSpPr txBox="1"/>
          <p:nvPr/>
        </p:nvSpPr>
        <p:spPr>
          <a:xfrm>
            <a:off x="2771800" y="2204864"/>
            <a:ext cx="6372200" cy="338554"/>
          </a:xfrm>
          <a:prstGeom prst="rect">
            <a:avLst/>
          </a:prstGeom>
          <a:solidFill>
            <a:schemeClr val="bg1"/>
          </a:solidFill>
        </p:spPr>
        <p:txBody>
          <a:bodyPr wrap="square" rtlCol="0">
            <a:spAutoFit/>
          </a:bodyPr>
          <a:lstStyle/>
          <a:p>
            <a:pPr algn="ctr"/>
            <a:r>
              <a:rPr lang="en-GB" sz="1600" i="1" dirty="0"/>
              <a:t>Element doing action + predicate + element receiving the action.</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2514382"/>
            <a:ext cx="6372200" cy="1077218"/>
          </a:xfrm>
          <a:prstGeom prst="rect">
            <a:avLst/>
          </a:prstGeom>
          <a:solidFill>
            <a:schemeClr val="bg1"/>
          </a:solidFill>
        </p:spPr>
        <p:txBody>
          <a:bodyPr wrap="square" rtlCol="0">
            <a:spAutoFit/>
          </a:bodyPr>
          <a:lstStyle/>
          <a:p>
            <a:r>
              <a:rPr lang="en-GB" sz="1600" dirty="0"/>
              <a:t>The tense of the predicate has nothing to do with the voice of the verb. Most tenses can be used in both the active and passive voice. When using the active voice, the subject of the sentence performs the action.</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3594502"/>
            <a:ext cx="6372200" cy="338554"/>
          </a:xfrm>
          <a:prstGeom prst="rect">
            <a:avLst/>
          </a:prstGeom>
          <a:solidFill>
            <a:schemeClr val="bg1"/>
          </a:solidFill>
        </p:spPr>
        <p:txBody>
          <a:bodyPr wrap="square" rtlCol="0">
            <a:spAutoFit/>
          </a:bodyPr>
          <a:lstStyle/>
          <a:p>
            <a:pPr algn="ctr"/>
            <a:r>
              <a:rPr lang="en-GB" sz="1600" i="1" dirty="0"/>
              <a:t>The manager + presents + the data. (present tense)</a:t>
            </a:r>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4581128"/>
            <a:ext cx="6372200" cy="338554"/>
          </a:xfrm>
          <a:prstGeom prst="rect">
            <a:avLst/>
          </a:prstGeom>
          <a:solidFill>
            <a:schemeClr val="bg1"/>
          </a:solidFill>
        </p:spPr>
        <p:txBody>
          <a:bodyPr wrap="square" rtlCol="0">
            <a:spAutoFit/>
          </a:bodyPr>
          <a:lstStyle/>
          <a:p>
            <a:pPr algn="ctr"/>
            <a:r>
              <a:rPr lang="en-GB" sz="1600" i="1" dirty="0"/>
              <a:t>The manager + presented + the data. (past tense)</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5229200"/>
            <a:ext cx="6372200" cy="338554"/>
          </a:xfrm>
          <a:prstGeom prst="rect">
            <a:avLst/>
          </a:prstGeom>
          <a:solidFill>
            <a:schemeClr val="bg1"/>
          </a:solidFill>
        </p:spPr>
        <p:txBody>
          <a:bodyPr wrap="square" rtlCol="0">
            <a:spAutoFit/>
          </a:bodyPr>
          <a:lstStyle/>
          <a:p>
            <a:pPr algn="ctr"/>
            <a:r>
              <a:rPr lang="en-GB" sz="1600" i="1" dirty="0"/>
              <a:t>The manager + will present + the data tomorrow. (future tense)</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4242574"/>
            <a:ext cx="6372200" cy="338554"/>
          </a:xfrm>
          <a:prstGeom prst="rect">
            <a:avLst/>
          </a:prstGeom>
          <a:solidFill>
            <a:schemeClr val="bg1"/>
          </a:solidFill>
        </p:spPr>
        <p:txBody>
          <a:bodyPr wrap="square" rtlCol="0">
            <a:spAutoFit/>
          </a:bodyPr>
          <a:lstStyle/>
          <a:p>
            <a:pPr algn="ctr"/>
            <a:r>
              <a:rPr lang="en-GB" sz="1600" i="1" dirty="0"/>
              <a:t>The manager + is presenting + the data. (present tense)</a:t>
            </a:r>
          </a:p>
        </p:txBody>
      </p:sp>
      <p:grpSp>
        <p:nvGrpSpPr>
          <p:cNvPr id="27" name="Gruppieren 26">
            <a:extLst>
              <a:ext uri="{FF2B5EF4-FFF2-40B4-BE49-F238E27FC236}">
                <a16:creationId xmlns:a16="http://schemas.microsoft.com/office/drawing/2014/main" id="{597D1DC3-3FD9-2AE1-323D-F3130C6A96C7}"/>
              </a:ext>
            </a:extLst>
          </p:cNvPr>
          <p:cNvGrpSpPr/>
          <p:nvPr/>
        </p:nvGrpSpPr>
        <p:grpSpPr>
          <a:xfrm>
            <a:off x="3707904" y="3933056"/>
            <a:ext cx="3375992" cy="338554"/>
            <a:chOff x="3707904" y="3933056"/>
            <a:chExt cx="3375992" cy="338554"/>
          </a:xfrm>
        </p:grpSpPr>
        <p:sp>
          <p:nvSpPr>
            <p:cNvPr id="21" name="Textfeld 20">
              <a:extLst>
                <a:ext uri="{FF2B5EF4-FFF2-40B4-BE49-F238E27FC236}">
                  <a16:creationId xmlns:a16="http://schemas.microsoft.com/office/drawing/2014/main" id="{F2D34949-A058-29D3-682D-85F30F7C3EFC}"/>
                </a:ext>
              </a:extLst>
            </p:cNvPr>
            <p:cNvSpPr txBox="1"/>
            <p:nvPr/>
          </p:nvSpPr>
          <p:spPr>
            <a:xfrm>
              <a:off x="3707904" y="3933056"/>
              <a:ext cx="927720" cy="338554"/>
            </a:xfrm>
            <a:prstGeom prst="rect">
              <a:avLst/>
            </a:prstGeom>
            <a:solidFill>
              <a:srgbClr val="FFFF00"/>
            </a:solidFill>
          </p:spPr>
          <p:txBody>
            <a:bodyPr wrap="square" rtlCol="0">
              <a:spAutoFit/>
            </a:bodyPr>
            <a:lstStyle/>
            <a:p>
              <a:pPr algn="ctr"/>
              <a:r>
                <a:rPr lang="en-GB" sz="1600" dirty="0"/>
                <a:t>subject</a:t>
              </a:r>
            </a:p>
          </p:txBody>
        </p:sp>
        <p:sp>
          <p:nvSpPr>
            <p:cNvPr id="22" name="Textfeld 21">
              <a:extLst>
                <a:ext uri="{FF2B5EF4-FFF2-40B4-BE49-F238E27FC236}">
                  <a16:creationId xmlns:a16="http://schemas.microsoft.com/office/drawing/2014/main" id="{810EEE19-2316-73E5-869D-C4E256E4F2B8}"/>
                </a:ext>
              </a:extLst>
            </p:cNvPr>
            <p:cNvSpPr txBox="1"/>
            <p:nvPr/>
          </p:nvSpPr>
          <p:spPr>
            <a:xfrm>
              <a:off x="4940424" y="3933056"/>
              <a:ext cx="1063352" cy="338554"/>
            </a:xfrm>
            <a:prstGeom prst="rect">
              <a:avLst/>
            </a:prstGeom>
            <a:solidFill>
              <a:srgbClr val="FFFF00"/>
            </a:solidFill>
          </p:spPr>
          <p:txBody>
            <a:bodyPr wrap="square" rtlCol="0">
              <a:spAutoFit/>
            </a:bodyPr>
            <a:lstStyle/>
            <a:p>
              <a:pPr algn="ctr"/>
              <a:r>
                <a:rPr lang="en-GB" sz="1600" dirty="0"/>
                <a:t>predicate</a:t>
              </a:r>
            </a:p>
          </p:txBody>
        </p:sp>
        <p:sp>
          <p:nvSpPr>
            <p:cNvPr id="23" name="Textfeld 22">
              <a:extLst>
                <a:ext uri="{FF2B5EF4-FFF2-40B4-BE49-F238E27FC236}">
                  <a16:creationId xmlns:a16="http://schemas.microsoft.com/office/drawing/2014/main" id="{3B7CC0EA-2A43-3FD3-F384-2AEE72DAD3D4}"/>
                </a:ext>
              </a:extLst>
            </p:cNvPr>
            <p:cNvSpPr txBox="1"/>
            <p:nvPr/>
          </p:nvSpPr>
          <p:spPr>
            <a:xfrm>
              <a:off x="6156176" y="3933056"/>
              <a:ext cx="927720" cy="338554"/>
            </a:xfrm>
            <a:prstGeom prst="rect">
              <a:avLst/>
            </a:prstGeom>
            <a:solidFill>
              <a:srgbClr val="FFFF00"/>
            </a:solidFill>
          </p:spPr>
          <p:txBody>
            <a:bodyPr wrap="square" rtlCol="0">
              <a:spAutoFit/>
            </a:bodyPr>
            <a:lstStyle/>
            <a:p>
              <a:pPr algn="ctr"/>
              <a:r>
                <a:rPr lang="en-GB" sz="1600" dirty="0"/>
                <a:t>object</a:t>
              </a:r>
            </a:p>
          </p:txBody>
        </p:sp>
      </p:grpSp>
      <p:sp>
        <p:nvSpPr>
          <p:cNvPr id="24" name="Textfeld 23">
            <a:extLst>
              <a:ext uri="{FF2B5EF4-FFF2-40B4-BE49-F238E27FC236}">
                <a16:creationId xmlns:a16="http://schemas.microsoft.com/office/drawing/2014/main" id="{F7FBFFC2-67AE-5B33-5690-B05DBF43DCD2}"/>
              </a:ext>
            </a:extLst>
          </p:cNvPr>
          <p:cNvSpPr txBox="1"/>
          <p:nvPr/>
        </p:nvSpPr>
        <p:spPr>
          <a:xfrm>
            <a:off x="2771800" y="4890646"/>
            <a:ext cx="6372200" cy="338554"/>
          </a:xfrm>
          <a:prstGeom prst="rect">
            <a:avLst/>
          </a:prstGeom>
          <a:solidFill>
            <a:schemeClr val="bg1"/>
          </a:solidFill>
        </p:spPr>
        <p:txBody>
          <a:bodyPr wrap="square" rtlCol="0">
            <a:spAutoFit/>
          </a:bodyPr>
          <a:lstStyle/>
          <a:p>
            <a:pPr algn="ctr"/>
            <a:r>
              <a:rPr lang="en-GB" sz="1600" i="1" dirty="0"/>
              <a:t>The manager + was presenting + the data. (past tense)</a:t>
            </a:r>
          </a:p>
        </p:txBody>
      </p:sp>
      <p:sp>
        <p:nvSpPr>
          <p:cNvPr id="25" name="Textfeld 24">
            <a:extLst>
              <a:ext uri="{FF2B5EF4-FFF2-40B4-BE49-F238E27FC236}">
                <a16:creationId xmlns:a16="http://schemas.microsoft.com/office/drawing/2014/main" id="{1D07EF0B-D1FD-BDAF-BF46-D05D5B6DC6CC}"/>
              </a:ext>
            </a:extLst>
          </p:cNvPr>
          <p:cNvSpPr txBox="1"/>
          <p:nvPr/>
        </p:nvSpPr>
        <p:spPr>
          <a:xfrm>
            <a:off x="2771800" y="5538718"/>
            <a:ext cx="6372200" cy="338554"/>
          </a:xfrm>
          <a:prstGeom prst="rect">
            <a:avLst/>
          </a:prstGeom>
          <a:solidFill>
            <a:schemeClr val="bg1"/>
          </a:solidFill>
        </p:spPr>
        <p:txBody>
          <a:bodyPr wrap="square" rtlCol="0">
            <a:spAutoFit/>
          </a:bodyPr>
          <a:lstStyle/>
          <a:p>
            <a:pPr algn="ctr"/>
            <a:r>
              <a:rPr lang="en-GB" sz="1600" i="1" spc="-100" dirty="0"/>
              <a:t>The manager + will be presenting + the data tomorrow. (future tense)</a:t>
            </a:r>
          </a:p>
        </p:txBody>
      </p:sp>
      <p:sp>
        <p:nvSpPr>
          <p:cNvPr id="26" name="Textfeld 25">
            <a:extLst>
              <a:ext uri="{FF2B5EF4-FFF2-40B4-BE49-F238E27FC236}">
                <a16:creationId xmlns:a16="http://schemas.microsoft.com/office/drawing/2014/main" id="{6834DD25-1697-25C1-807F-45A57BB0E065}"/>
              </a:ext>
            </a:extLst>
          </p:cNvPr>
          <p:cNvSpPr txBox="1"/>
          <p:nvPr/>
        </p:nvSpPr>
        <p:spPr>
          <a:xfrm>
            <a:off x="2771800" y="5877272"/>
            <a:ext cx="6372200" cy="338554"/>
          </a:xfrm>
          <a:prstGeom prst="rect">
            <a:avLst/>
          </a:prstGeom>
          <a:solidFill>
            <a:schemeClr val="bg1"/>
          </a:solidFill>
        </p:spPr>
        <p:txBody>
          <a:bodyPr wrap="square" rtlCol="0">
            <a:spAutoFit/>
          </a:bodyPr>
          <a:lstStyle/>
          <a:p>
            <a:pPr algn="ctr"/>
            <a:r>
              <a:rPr lang="en-GB" sz="1600" dirty="0"/>
              <a:t>…likewise </a:t>
            </a:r>
            <a:r>
              <a:rPr lang="en-GB" sz="1600" i="1" dirty="0"/>
              <a:t>has presented, has been presenting,</a:t>
            </a:r>
            <a:r>
              <a:rPr lang="en-GB" sz="1600" dirty="0"/>
              <a:t> etc.</a:t>
            </a:r>
          </a:p>
        </p:txBody>
      </p:sp>
      <p:sp>
        <p:nvSpPr>
          <p:cNvPr id="28" name="Textfeld 27">
            <a:extLst>
              <a:ext uri="{FF2B5EF4-FFF2-40B4-BE49-F238E27FC236}">
                <a16:creationId xmlns:a16="http://schemas.microsoft.com/office/drawing/2014/main" id="{A877F0D6-7642-7A60-66DD-69F2F1DBFE76}"/>
              </a:ext>
            </a:extLst>
          </p:cNvPr>
          <p:cNvSpPr txBox="1"/>
          <p:nvPr/>
        </p:nvSpPr>
        <p:spPr>
          <a:xfrm>
            <a:off x="2771800" y="1628800"/>
            <a:ext cx="6372200" cy="584775"/>
          </a:xfrm>
          <a:prstGeom prst="rect">
            <a:avLst/>
          </a:prstGeom>
          <a:solidFill>
            <a:schemeClr val="bg1"/>
          </a:solidFill>
        </p:spPr>
        <p:txBody>
          <a:bodyPr wrap="square" rtlCol="0">
            <a:spAutoFit/>
          </a:bodyPr>
          <a:lstStyle/>
          <a:p>
            <a:r>
              <a:rPr lang="en-GB" sz="1600" dirty="0"/>
              <a:t>The active voice is used when the element doing the action is the subject and the element receiving the action is the object.</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Active</a:t>
            </a:r>
            <a:r>
              <a:rPr lang="de-DE" sz="1600" b="1" dirty="0">
                <a:solidFill>
                  <a:srgbClr val="C00000"/>
                </a:solidFill>
              </a:rPr>
              <a:t> </a:t>
            </a:r>
            <a:r>
              <a:rPr lang="de-DE" sz="1600" b="1" dirty="0" err="1">
                <a:solidFill>
                  <a:srgbClr val="C00000"/>
                </a:solidFill>
              </a:rPr>
              <a:t>voice</a:t>
            </a:r>
            <a:r>
              <a:rPr lang="de-DE" sz="1600" b="1" dirty="0">
                <a:solidFill>
                  <a:srgbClr val="C00000"/>
                </a:solidFill>
              </a:rPr>
              <a:t> - passive </a:t>
            </a:r>
            <a:r>
              <a:rPr lang="de-DE" sz="1600" b="1" dirty="0" err="1">
                <a:solidFill>
                  <a:srgbClr val="C00000"/>
                </a:solidFill>
              </a:rPr>
              <a:t>voice</a:t>
            </a:r>
            <a:endParaRPr lang="en-GB" sz="1600" b="1" dirty="0">
              <a:solidFill>
                <a:srgbClr val="C00000"/>
              </a:solidFill>
            </a:endParaRPr>
          </a:p>
        </p:txBody>
      </p:sp>
    </p:spTree>
    <p:extLst>
      <p:ext uri="{BB962C8B-B14F-4D97-AF65-F5344CB8AC3E}">
        <p14:creationId xmlns:p14="http://schemas.microsoft.com/office/powerpoint/2010/main" val="408829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8">
                                            <p:txEl>
                                              <p:pRg st="0" end="0"/>
                                            </p:txEl>
                                          </p:spTgt>
                                        </p:tgtEl>
                                        <p:attrNameLst>
                                          <p:attrName>style.visibility</p:attrName>
                                        </p:attrNameLst>
                                      </p:cBhvr>
                                      <p:to>
                                        <p:strVal val="visible"/>
                                      </p:to>
                                    </p:set>
                                    <p:animEffect transition="in" filter="fade">
                                      <p:cBhvr>
                                        <p:cTn id="14" dur="1000"/>
                                        <p:tgtEl>
                                          <p:spTgt spid="28">
                                            <p:txEl>
                                              <p:pRg st="0" end="0"/>
                                            </p:txEl>
                                          </p:spTgt>
                                        </p:tgtEl>
                                      </p:cBhvr>
                                    </p:animEffect>
                                    <p:anim calcmode="lin" valueType="num">
                                      <p:cBhvr>
                                        <p:cTn id="15" dur="10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1000"/>
                                        <p:tgtEl>
                                          <p:spTgt spid="20"/>
                                        </p:tgtEl>
                                      </p:cBhvr>
                                    </p:animEffect>
                                    <p:anim calcmode="lin" valueType="num">
                                      <p:cBhvr>
                                        <p:cTn id="43" dur="1000" fill="hold"/>
                                        <p:tgtEl>
                                          <p:spTgt spid="20"/>
                                        </p:tgtEl>
                                        <p:attrNameLst>
                                          <p:attrName>ppt_x</p:attrName>
                                        </p:attrNameLst>
                                      </p:cBhvr>
                                      <p:tavLst>
                                        <p:tav tm="0">
                                          <p:val>
                                            <p:strVal val="#ppt_x"/>
                                          </p:val>
                                        </p:tav>
                                        <p:tav tm="100000">
                                          <p:val>
                                            <p:strVal val="#ppt_x"/>
                                          </p:val>
                                        </p:tav>
                                      </p:tavLst>
                                    </p:anim>
                                    <p:anim calcmode="lin" valueType="num">
                                      <p:cBhvr>
                                        <p:cTn id="4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1000" fill="hold"/>
                                        <p:tgtEl>
                                          <p:spTgt spid="27"/>
                                        </p:tgtEl>
                                        <p:attrNameLst>
                                          <p:attrName>ppt_x</p:attrName>
                                        </p:attrNameLst>
                                      </p:cBhvr>
                                      <p:tavLst>
                                        <p:tav tm="0">
                                          <p:val>
                                            <p:strVal val="0-#ppt_w/2"/>
                                          </p:val>
                                        </p:tav>
                                        <p:tav tm="100000">
                                          <p:val>
                                            <p:strVal val="#ppt_x"/>
                                          </p:val>
                                        </p:tav>
                                      </p:tavLst>
                                    </p:anim>
                                    <p:anim calcmode="lin" valueType="num">
                                      <p:cBhvr additive="base">
                                        <p:cTn id="50" dur="10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1000"/>
                                        <p:tgtEl>
                                          <p:spTgt spid="18"/>
                                        </p:tgtEl>
                                      </p:cBhvr>
                                    </p:animEffect>
                                    <p:anim calcmode="lin" valueType="num">
                                      <p:cBhvr>
                                        <p:cTn id="56" dur="1000" fill="hold"/>
                                        <p:tgtEl>
                                          <p:spTgt spid="18"/>
                                        </p:tgtEl>
                                        <p:attrNameLst>
                                          <p:attrName>ppt_x</p:attrName>
                                        </p:attrNameLst>
                                      </p:cBhvr>
                                      <p:tavLst>
                                        <p:tav tm="0">
                                          <p:val>
                                            <p:strVal val="#ppt_x"/>
                                          </p:val>
                                        </p:tav>
                                        <p:tav tm="100000">
                                          <p:val>
                                            <p:strVal val="#ppt_x"/>
                                          </p:val>
                                        </p:tav>
                                      </p:tavLst>
                                    </p:anim>
                                    <p:anim calcmode="lin" valueType="num">
                                      <p:cBhvr>
                                        <p:cTn id="5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1000"/>
                                        <p:tgtEl>
                                          <p:spTgt spid="24"/>
                                        </p:tgtEl>
                                      </p:cBhvr>
                                    </p:animEffect>
                                    <p:anim calcmode="lin" valueType="num">
                                      <p:cBhvr>
                                        <p:cTn id="63" dur="1000" fill="hold"/>
                                        <p:tgtEl>
                                          <p:spTgt spid="24"/>
                                        </p:tgtEl>
                                        <p:attrNameLst>
                                          <p:attrName>ppt_x</p:attrName>
                                        </p:attrNameLst>
                                      </p:cBhvr>
                                      <p:tavLst>
                                        <p:tav tm="0">
                                          <p:val>
                                            <p:strVal val="#ppt_x"/>
                                          </p:val>
                                        </p:tav>
                                        <p:tav tm="100000">
                                          <p:val>
                                            <p:strVal val="#ppt_x"/>
                                          </p:val>
                                        </p:tav>
                                      </p:tavLst>
                                    </p:anim>
                                    <p:anim calcmode="lin" valueType="num">
                                      <p:cBhvr>
                                        <p:cTn id="6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fade">
                                      <p:cBhvr>
                                        <p:cTn id="69" dur="1000"/>
                                        <p:tgtEl>
                                          <p:spTgt spid="19"/>
                                        </p:tgtEl>
                                      </p:cBhvr>
                                    </p:animEffect>
                                    <p:anim calcmode="lin" valueType="num">
                                      <p:cBhvr>
                                        <p:cTn id="70" dur="1000" fill="hold"/>
                                        <p:tgtEl>
                                          <p:spTgt spid="19"/>
                                        </p:tgtEl>
                                        <p:attrNameLst>
                                          <p:attrName>ppt_x</p:attrName>
                                        </p:attrNameLst>
                                      </p:cBhvr>
                                      <p:tavLst>
                                        <p:tav tm="0">
                                          <p:val>
                                            <p:strVal val="#ppt_x"/>
                                          </p:val>
                                        </p:tav>
                                        <p:tav tm="100000">
                                          <p:val>
                                            <p:strVal val="#ppt_x"/>
                                          </p:val>
                                        </p:tav>
                                      </p:tavLst>
                                    </p:anim>
                                    <p:anim calcmode="lin" valueType="num">
                                      <p:cBhvr>
                                        <p:cTn id="7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fade">
                                      <p:cBhvr>
                                        <p:cTn id="76" dur="1000"/>
                                        <p:tgtEl>
                                          <p:spTgt spid="25"/>
                                        </p:tgtEl>
                                      </p:cBhvr>
                                    </p:animEffect>
                                    <p:anim calcmode="lin" valueType="num">
                                      <p:cBhvr>
                                        <p:cTn id="77" dur="1000" fill="hold"/>
                                        <p:tgtEl>
                                          <p:spTgt spid="25"/>
                                        </p:tgtEl>
                                        <p:attrNameLst>
                                          <p:attrName>ppt_x</p:attrName>
                                        </p:attrNameLst>
                                      </p:cBhvr>
                                      <p:tavLst>
                                        <p:tav tm="0">
                                          <p:val>
                                            <p:strVal val="#ppt_x"/>
                                          </p:val>
                                        </p:tav>
                                        <p:tav tm="100000">
                                          <p:val>
                                            <p:strVal val="#ppt_x"/>
                                          </p:val>
                                        </p:tav>
                                      </p:tavLst>
                                    </p:anim>
                                    <p:anim calcmode="lin" valueType="num">
                                      <p:cBhvr>
                                        <p:cTn id="7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26"/>
                                        </p:tgtEl>
                                        <p:attrNameLst>
                                          <p:attrName>style.visibility</p:attrName>
                                        </p:attrNameLst>
                                      </p:cBhvr>
                                      <p:to>
                                        <p:strVal val="visible"/>
                                      </p:to>
                                    </p:set>
                                    <p:animEffect transition="in" filter="fade">
                                      <p:cBhvr>
                                        <p:cTn id="83" dur="1000"/>
                                        <p:tgtEl>
                                          <p:spTgt spid="26"/>
                                        </p:tgtEl>
                                      </p:cBhvr>
                                    </p:animEffect>
                                    <p:anim calcmode="lin" valueType="num">
                                      <p:cBhvr>
                                        <p:cTn id="84" dur="1000" fill="hold"/>
                                        <p:tgtEl>
                                          <p:spTgt spid="26"/>
                                        </p:tgtEl>
                                        <p:attrNameLst>
                                          <p:attrName>ppt_x</p:attrName>
                                        </p:attrNameLst>
                                      </p:cBhvr>
                                      <p:tavLst>
                                        <p:tav tm="0">
                                          <p:val>
                                            <p:strVal val="#ppt_x"/>
                                          </p:val>
                                        </p:tav>
                                        <p:tav tm="100000">
                                          <p:val>
                                            <p:strVal val="#ppt_x"/>
                                          </p:val>
                                        </p:tav>
                                      </p:tavLst>
                                    </p:anim>
                                    <p:anim calcmode="lin" valueType="num">
                                      <p:cBhvr>
                                        <p:cTn id="85"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0" grpId="0" animBg="1"/>
      <p:bldP spid="11" grpId="0" animBg="1"/>
      <p:bldP spid="18" grpId="0" animBg="1"/>
      <p:bldP spid="19" grpId="0" animBg="1"/>
      <p:bldP spid="20" grpId="0" animBg="1"/>
      <p:bldP spid="24" grpId="0" animBg="1"/>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338554"/>
          </a:xfrm>
          <a:prstGeom prst="rect">
            <a:avLst/>
          </a:prstGeom>
          <a:solidFill>
            <a:srgbClr val="FFFF00"/>
          </a:solidFill>
        </p:spPr>
        <p:txBody>
          <a:bodyPr wrap="square" rtlCol="0">
            <a:spAutoFit/>
          </a:bodyPr>
          <a:lstStyle/>
          <a:p>
            <a:r>
              <a:rPr lang="en-GB" sz="1600" dirty="0"/>
              <a:t>The passive voice</a:t>
            </a:r>
          </a:p>
        </p:txBody>
      </p:sp>
      <p:sp>
        <p:nvSpPr>
          <p:cNvPr id="8" name="Textfeld 7">
            <a:extLst>
              <a:ext uri="{FF2B5EF4-FFF2-40B4-BE49-F238E27FC236}">
                <a16:creationId xmlns:a16="http://schemas.microsoft.com/office/drawing/2014/main" id="{26DBFE18-26C0-BB2A-D808-F2A634326D24}"/>
              </a:ext>
            </a:extLst>
          </p:cNvPr>
          <p:cNvSpPr txBox="1"/>
          <p:nvPr/>
        </p:nvSpPr>
        <p:spPr>
          <a:xfrm>
            <a:off x="2771800" y="2459797"/>
            <a:ext cx="6372200" cy="584775"/>
          </a:xfrm>
          <a:prstGeom prst="rect">
            <a:avLst/>
          </a:prstGeom>
          <a:solidFill>
            <a:schemeClr val="bg1"/>
          </a:solidFill>
        </p:spPr>
        <p:txBody>
          <a:bodyPr wrap="square" rtlCol="0">
            <a:spAutoFit/>
          </a:bodyPr>
          <a:lstStyle/>
          <a:p>
            <a:pPr algn="ctr"/>
            <a:r>
              <a:rPr lang="en-GB" sz="1600" i="1" dirty="0"/>
              <a:t>Element receiving the action + predicate (form of to be + past participle of the verb) + by + element doing the action.</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3044572"/>
            <a:ext cx="6372200" cy="1077218"/>
          </a:xfrm>
          <a:prstGeom prst="rect">
            <a:avLst/>
          </a:prstGeom>
          <a:solidFill>
            <a:schemeClr val="bg1"/>
          </a:solidFill>
        </p:spPr>
        <p:txBody>
          <a:bodyPr wrap="square" rtlCol="0">
            <a:spAutoFit/>
          </a:bodyPr>
          <a:lstStyle/>
          <a:p>
            <a:r>
              <a:rPr lang="en-GB" sz="1600" dirty="0"/>
              <a:t>In the passive voice, the subject of the sentence is the element </a:t>
            </a:r>
            <a:r>
              <a:rPr lang="en-GB" sz="1600" u="sng" dirty="0"/>
              <a:t>receiving</a:t>
            </a:r>
            <a:r>
              <a:rPr lang="en-GB" sz="1600" dirty="0"/>
              <a:t> the action. As the subject it </a:t>
            </a:r>
            <a:r>
              <a:rPr lang="en-GB" sz="1600" u="sng" dirty="0"/>
              <a:t>is always in the nominative case</a:t>
            </a:r>
            <a:r>
              <a:rPr lang="en-GB" sz="1600" dirty="0"/>
              <a:t>. That is different from the use of some German verbs in the passive voice.</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4077072"/>
            <a:ext cx="6372200" cy="338554"/>
          </a:xfrm>
          <a:prstGeom prst="rect">
            <a:avLst/>
          </a:prstGeom>
          <a:solidFill>
            <a:schemeClr val="bg1"/>
          </a:solidFill>
        </p:spPr>
        <p:txBody>
          <a:bodyPr wrap="square" rtlCol="0">
            <a:spAutoFit/>
          </a:bodyPr>
          <a:lstStyle/>
          <a:p>
            <a:pPr algn="ctr"/>
            <a:r>
              <a:rPr lang="en-GB" sz="1600" dirty="0"/>
              <a:t>German:</a:t>
            </a:r>
            <a:r>
              <a:rPr lang="en-GB" sz="1600" i="1" dirty="0"/>
              <a:t> </a:t>
            </a:r>
            <a:r>
              <a:rPr lang="en-GB" sz="1600" b="1" i="1" dirty="0"/>
              <a:t>Mir</a:t>
            </a:r>
            <a:r>
              <a:rPr lang="en-GB" sz="1600" i="1" dirty="0"/>
              <a:t> </a:t>
            </a:r>
            <a:r>
              <a:rPr lang="en-GB" sz="1600" i="1" dirty="0" err="1"/>
              <a:t>wurde</a:t>
            </a:r>
            <a:r>
              <a:rPr lang="en-GB" sz="1600" i="1" dirty="0"/>
              <a:t> </a:t>
            </a:r>
            <a:r>
              <a:rPr lang="en-GB" sz="1600" i="1" dirty="0" err="1"/>
              <a:t>gesagt</a:t>
            </a:r>
            <a:r>
              <a:rPr lang="en-GB" sz="1600" i="1" dirty="0"/>
              <a:t>, </a:t>
            </a:r>
            <a:r>
              <a:rPr lang="en-GB" sz="1600" i="1" dirty="0" err="1"/>
              <a:t>dass</a:t>
            </a:r>
            <a:r>
              <a:rPr lang="en-GB" sz="1600" i="1" dirty="0"/>
              <a:t>…</a:t>
            </a:r>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5178678"/>
            <a:ext cx="6372200" cy="338554"/>
          </a:xfrm>
          <a:prstGeom prst="rect">
            <a:avLst/>
          </a:prstGeom>
          <a:solidFill>
            <a:schemeClr val="bg1"/>
          </a:solidFill>
        </p:spPr>
        <p:txBody>
          <a:bodyPr wrap="square" rtlCol="0">
            <a:spAutoFit/>
          </a:bodyPr>
          <a:lstStyle/>
          <a:p>
            <a:pPr algn="ctr"/>
            <a:r>
              <a:rPr lang="en-GB" sz="1600" i="1" dirty="0"/>
              <a:t>The sales team + is coached + by + an external expert.</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5826750"/>
            <a:ext cx="6372200" cy="338554"/>
          </a:xfrm>
          <a:prstGeom prst="rect">
            <a:avLst/>
          </a:prstGeom>
          <a:solidFill>
            <a:schemeClr val="bg1"/>
          </a:solidFill>
        </p:spPr>
        <p:txBody>
          <a:bodyPr wrap="square" rtlCol="0">
            <a:spAutoFit/>
          </a:bodyPr>
          <a:lstStyle/>
          <a:p>
            <a:pPr algn="ctr"/>
            <a:r>
              <a:rPr lang="en-GB" sz="1600" i="1" dirty="0"/>
              <a:t>The office + will be cleaned + tomorrow.</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4725144"/>
            <a:ext cx="6372200" cy="338554"/>
          </a:xfrm>
          <a:prstGeom prst="rect">
            <a:avLst/>
          </a:prstGeom>
          <a:solidFill>
            <a:schemeClr val="bg1"/>
          </a:solidFill>
        </p:spPr>
        <p:txBody>
          <a:bodyPr wrap="square" rtlCol="0">
            <a:spAutoFit/>
          </a:bodyPr>
          <a:lstStyle/>
          <a:p>
            <a:pPr algn="ctr"/>
            <a:r>
              <a:rPr lang="en-GB" sz="1600" dirty="0"/>
              <a:t>English:</a:t>
            </a:r>
            <a:r>
              <a:rPr lang="en-GB" sz="1600" i="1" dirty="0"/>
              <a:t> </a:t>
            </a:r>
            <a:r>
              <a:rPr lang="en-GB" sz="1600" b="1" i="1" dirty="0"/>
              <a:t>I</a:t>
            </a:r>
            <a:r>
              <a:rPr lang="en-GB" sz="1600" i="1" dirty="0"/>
              <a:t> was told that…</a:t>
            </a:r>
          </a:p>
        </p:txBody>
      </p:sp>
      <p:grpSp>
        <p:nvGrpSpPr>
          <p:cNvPr id="5" name="Gruppieren 4">
            <a:extLst>
              <a:ext uri="{FF2B5EF4-FFF2-40B4-BE49-F238E27FC236}">
                <a16:creationId xmlns:a16="http://schemas.microsoft.com/office/drawing/2014/main" id="{79F75EEA-3EEC-132F-B581-B433D319C1F9}"/>
              </a:ext>
            </a:extLst>
          </p:cNvPr>
          <p:cNvGrpSpPr/>
          <p:nvPr/>
        </p:nvGrpSpPr>
        <p:grpSpPr>
          <a:xfrm>
            <a:off x="5020816" y="4386590"/>
            <a:ext cx="1927448" cy="338554"/>
            <a:chOff x="5020816" y="4386590"/>
            <a:chExt cx="1927448" cy="338554"/>
          </a:xfrm>
        </p:grpSpPr>
        <p:sp>
          <p:nvSpPr>
            <p:cNvPr id="21" name="Textfeld 20">
              <a:extLst>
                <a:ext uri="{FF2B5EF4-FFF2-40B4-BE49-F238E27FC236}">
                  <a16:creationId xmlns:a16="http://schemas.microsoft.com/office/drawing/2014/main" id="{F2D34949-A058-29D3-682D-85F30F7C3EFC}"/>
                </a:ext>
              </a:extLst>
            </p:cNvPr>
            <p:cNvSpPr txBox="1"/>
            <p:nvPr/>
          </p:nvSpPr>
          <p:spPr>
            <a:xfrm>
              <a:off x="5020816" y="4386590"/>
              <a:ext cx="927720" cy="338554"/>
            </a:xfrm>
            <a:prstGeom prst="rect">
              <a:avLst/>
            </a:prstGeom>
            <a:solidFill>
              <a:srgbClr val="FFFF00"/>
            </a:solidFill>
          </p:spPr>
          <p:txBody>
            <a:bodyPr wrap="square" rtlCol="0">
              <a:spAutoFit/>
            </a:bodyPr>
            <a:lstStyle/>
            <a:p>
              <a:pPr algn="ctr"/>
              <a:r>
                <a:rPr lang="en-GB" sz="1600" dirty="0"/>
                <a:t>subject</a:t>
              </a:r>
            </a:p>
          </p:txBody>
        </p:sp>
        <p:sp>
          <p:nvSpPr>
            <p:cNvPr id="22" name="Textfeld 21">
              <a:extLst>
                <a:ext uri="{FF2B5EF4-FFF2-40B4-BE49-F238E27FC236}">
                  <a16:creationId xmlns:a16="http://schemas.microsoft.com/office/drawing/2014/main" id="{810EEE19-2316-73E5-869D-C4E256E4F2B8}"/>
                </a:ext>
              </a:extLst>
            </p:cNvPr>
            <p:cNvSpPr txBox="1"/>
            <p:nvPr/>
          </p:nvSpPr>
          <p:spPr>
            <a:xfrm>
              <a:off x="5884912" y="4386590"/>
              <a:ext cx="1063352" cy="338554"/>
            </a:xfrm>
            <a:prstGeom prst="rect">
              <a:avLst/>
            </a:prstGeom>
            <a:solidFill>
              <a:srgbClr val="FFFF00"/>
            </a:solidFill>
          </p:spPr>
          <p:txBody>
            <a:bodyPr wrap="square" rtlCol="0">
              <a:spAutoFit/>
            </a:bodyPr>
            <a:lstStyle/>
            <a:p>
              <a:pPr algn="ctr"/>
              <a:r>
                <a:rPr lang="en-GB" sz="1600" dirty="0"/>
                <a:t>predicate</a:t>
              </a:r>
            </a:p>
          </p:txBody>
        </p:sp>
      </p:grpSp>
      <p:sp>
        <p:nvSpPr>
          <p:cNvPr id="24" name="Textfeld 23">
            <a:extLst>
              <a:ext uri="{FF2B5EF4-FFF2-40B4-BE49-F238E27FC236}">
                <a16:creationId xmlns:a16="http://schemas.microsoft.com/office/drawing/2014/main" id="{F7FBFFC2-67AE-5B33-5690-B05DBF43DCD2}"/>
              </a:ext>
            </a:extLst>
          </p:cNvPr>
          <p:cNvSpPr txBox="1"/>
          <p:nvPr/>
        </p:nvSpPr>
        <p:spPr>
          <a:xfrm>
            <a:off x="2771800" y="5517232"/>
            <a:ext cx="6372200" cy="338554"/>
          </a:xfrm>
          <a:prstGeom prst="rect">
            <a:avLst/>
          </a:prstGeom>
          <a:solidFill>
            <a:schemeClr val="bg1"/>
          </a:solidFill>
        </p:spPr>
        <p:txBody>
          <a:bodyPr wrap="square" rtlCol="0">
            <a:spAutoFit/>
          </a:bodyPr>
          <a:lstStyle/>
          <a:p>
            <a:pPr algn="ctr"/>
            <a:r>
              <a:rPr lang="en-GB" sz="1600" i="1" dirty="0"/>
              <a:t>Our products + were praised + by + our customers.</a:t>
            </a:r>
          </a:p>
        </p:txBody>
      </p:sp>
      <p:sp>
        <p:nvSpPr>
          <p:cNvPr id="2" name="Textfeld 1">
            <a:extLst>
              <a:ext uri="{FF2B5EF4-FFF2-40B4-BE49-F238E27FC236}">
                <a16:creationId xmlns:a16="http://schemas.microsoft.com/office/drawing/2014/main" id="{B4EC181B-19D3-6F87-FF72-52EA586AAF12}"/>
              </a:ext>
            </a:extLst>
          </p:cNvPr>
          <p:cNvSpPr txBox="1"/>
          <p:nvPr/>
        </p:nvSpPr>
        <p:spPr>
          <a:xfrm>
            <a:off x="2771800" y="1628800"/>
            <a:ext cx="6372200" cy="830997"/>
          </a:xfrm>
          <a:prstGeom prst="rect">
            <a:avLst/>
          </a:prstGeom>
          <a:solidFill>
            <a:schemeClr val="bg1"/>
          </a:solidFill>
        </p:spPr>
        <p:txBody>
          <a:bodyPr wrap="square" rtlCol="0">
            <a:spAutoFit/>
          </a:bodyPr>
          <a:lstStyle/>
          <a:p>
            <a:r>
              <a:rPr lang="en-GB" sz="1600" dirty="0"/>
              <a:t>The passive voice is used when the element receiving the action is the subject of the sentence. The element doing the action may or may not be mentioned as the object </a:t>
            </a:r>
            <a:r>
              <a:rPr lang="en-GB" sz="1600" i="1" dirty="0"/>
              <a:t>(by) </a:t>
            </a:r>
            <a:r>
              <a:rPr lang="en-GB" sz="1600" dirty="0"/>
              <a:t>at the end of the sentence.</a:t>
            </a:r>
          </a:p>
        </p:txBody>
      </p:sp>
      <p:sp>
        <p:nvSpPr>
          <p:cNvPr id="6" name="Textfeld 5">
            <a:extLst>
              <a:ext uri="{FF2B5EF4-FFF2-40B4-BE49-F238E27FC236}">
                <a16:creationId xmlns:a16="http://schemas.microsoft.com/office/drawing/2014/main" id="{8F407021-F7D6-6861-45AA-0C860501FC85}"/>
              </a:ext>
            </a:extLst>
          </p:cNvPr>
          <p:cNvSpPr txBox="1"/>
          <p:nvPr/>
        </p:nvSpPr>
        <p:spPr>
          <a:xfrm>
            <a:off x="107504" y="5157192"/>
            <a:ext cx="2348130" cy="338554"/>
          </a:xfrm>
          <a:prstGeom prst="rect">
            <a:avLst/>
          </a:prstGeom>
          <a:solidFill>
            <a:srgbClr val="FFFF00"/>
          </a:solidFill>
        </p:spPr>
        <p:txBody>
          <a:bodyPr wrap="square" rtlCol="0">
            <a:spAutoFit/>
          </a:bodyPr>
          <a:lstStyle/>
          <a:p>
            <a:r>
              <a:rPr lang="en-GB" sz="1600" dirty="0"/>
              <a:t>Examples</a:t>
            </a:r>
          </a:p>
        </p:txBody>
      </p:sp>
    </p:spTree>
    <p:extLst>
      <p:ext uri="{BB962C8B-B14F-4D97-AF65-F5344CB8AC3E}">
        <p14:creationId xmlns:p14="http://schemas.microsoft.com/office/powerpoint/2010/main" val="124486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1000"/>
                                        <p:tgtEl>
                                          <p:spTgt spid="20"/>
                                        </p:tgtEl>
                                      </p:cBhvr>
                                    </p:animEffect>
                                    <p:anim calcmode="lin" valueType="num">
                                      <p:cBhvr>
                                        <p:cTn id="43" dur="1000" fill="hold"/>
                                        <p:tgtEl>
                                          <p:spTgt spid="20"/>
                                        </p:tgtEl>
                                        <p:attrNameLst>
                                          <p:attrName>ppt_x</p:attrName>
                                        </p:attrNameLst>
                                      </p:cBhvr>
                                      <p:tavLst>
                                        <p:tav tm="0">
                                          <p:val>
                                            <p:strVal val="#ppt_x"/>
                                          </p:val>
                                        </p:tav>
                                        <p:tav tm="100000">
                                          <p:val>
                                            <p:strVal val="#ppt_x"/>
                                          </p:val>
                                        </p:tav>
                                      </p:tavLst>
                                    </p:anim>
                                    <p:anim calcmode="lin" valueType="num">
                                      <p:cBhvr>
                                        <p:cTn id="4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additive="base">
                                        <p:cTn id="49" dur="1000" fill="hold"/>
                                        <p:tgtEl>
                                          <p:spTgt spid="5"/>
                                        </p:tgtEl>
                                        <p:attrNameLst>
                                          <p:attrName>ppt_x</p:attrName>
                                        </p:attrNameLst>
                                      </p:cBhvr>
                                      <p:tavLst>
                                        <p:tav tm="0">
                                          <p:val>
                                            <p:strVal val="0-#ppt_w/2"/>
                                          </p:val>
                                        </p:tav>
                                        <p:tav tm="100000">
                                          <p:val>
                                            <p:strVal val="#ppt_x"/>
                                          </p:val>
                                        </p:tav>
                                      </p:tavLst>
                                    </p:anim>
                                    <p:anim calcmode="lin" valueType="num">
                                      <p:cBhvr additive="base">
                                        <p:cTn id="50"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fade">
                                      <p:cBhvr>
                                        <p:cTn id="55" dur="1000"/>
                                        <p:tgtEl>
                                          <p:spTgt spid="6"/>
                                        </p:tgtEl>
                                      </p:cBhvr>
                                    </p:animEffect>
                                    <p:anim calcmode="lin" valueType="num">
                                      <p:cBhvr>
                                        <p:cTn id="56" dur="1000" fill="hold"/>
                                        <p:tgtEl>
                                          <p:spTgt spid="6"/>
                                        </p:tgtEl>
                                        <p:attrNameLst>
                                          <p:attrName>ppt_x</p:attrName>
                                        </p:attrNameLst>
                                      </p:cBhvr>
                                      <p:tavLst>
                                        <p:tav tm="0">
                                          <p:val>
                                            <p:strVal val="#ppt_x"/>
                                          </p:val>
                                        </p:tav>
                                        <p:tav tm="100000">
                                          <p:val>
                                            <p:strVal val="#ppt_x"/>
                                          </p:val>
                                        </p:tav>
                                      </p:tavLst>
                                    </p:anim>
                                    <p:anim calcmode="lin" valueType="num">
                                      <p:cBhvr>
                                        <p:cTn id="5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1000"/>
                                        <p:tgtEl>
                                          <p:spTgt spid="18"/>
                                        </p:tgtEl>
                                      </p:cBhvr>
                                    </p:animEffect>
                                    <p:anim calcmode="lin" valueType="num">
                                      <p:cBhvr>
                                        <p:cTn id="63" dur="1000" fill="hold"/>
                                        <p:tgtEl>
                                          <p:spTgt spid="18"/>
                                        </p:tgtEl>
                                        <p:attrNameLst>
                                          <p:attrName>ppt_x</p:attrName>
                                        </p:attrNameLst>
                                      </p:cBhvr>
                                      <p:tavLst>
                                        <p:tav tm="0">
                                          <p:val>
                                            <p:strVal val="#ppt_x"/>
                                          </p:val>
                                        </p:tav>
                                        <p:tav tm="100000">
                                          <p:val>
                                            <p:strVal val="#ppt_x"/>
                                          </p:val>
                                        </p:tav>
                                      </p:tavLst>
                                    </p:anim>
                                    <p:anim calcmode="lin" valueType="num">
                                      <p:cBhvr>
                                        <p:cTn id="6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fade">
                                      <p:cBhvr>
                                        <p:cTn id="69" dur="1000"/>
                                        <p:tgtEl>
                                          <p:spTgt spid="24"/>
                                        </p:tgtEl>
                                      </p:cBhvr>
                                    </p:animEffect>
                                    <p:anim calcmode="lin" valueType="num">
                                      <p:cBhvr>
                                        <p:cTn id="70" dur="1000" fill="hold"/>
                                        <p:tgtEl>
                                          <p:spTgt spid="24"/>
                                        </p:tgtEl>
                                        <p:attrNameLst>
                                          <p:attrName>ppt_x</p:attrName>
                                        </p:attrNameLst>
                                      </p:cBhvr>
                                      <p:tavLst>
                                        <p:tav tm="0">
                                          <p:val>
                                            <p:strVal val="#ppt_x"/>
                                          </p:val>
                                        </p:tav>
                                        <p:tav tm="100000">
                                          <p:val>
                                            <p:strVal val="#ppt_x"/>
                                          </p:val>
                                        </p:tav>
                                      </p:tavLst>
                                    </p:anim>
                                    <p:anim calcmode="lin" valueType="num">
                                      <p:cBhvr>
                                        <p:cTn id="7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fade">
                                      <p:cBhvr>
                                        <p:cTn id="76" dur="1000"/>
                                        <p:tgtEl>
                                          <p:spTgt spid="19"/>
                                        </p:tgtEl>
                                      </p:cBhvr>
                                    </p:animEffect>
                                    <p:anim calcmode="lin" valueType="num">
                                      <p:cBhvr>
                                        <p:cTn id="77" dur="1000" fill="hold"/>
                                        <p:tgtEl>
                                          <p:spTgt spid="19"/>
                                        </p:tgtEl>
                                        <p:attrNameLst>
                                          <p:attrName>ppt_x</p:attrName>
                                        </p:attrNameLst>
                                      </p:cBhvr>
                                      <p:tavLst>
                                        <p:tav tm="0">
                                          <p:val>
                                            <p:strVal val="#ppt_x"/>
                                          </p:val>
                                        </p:tav>
                                        <p:tav tm="100000">
                                          <p:val>
                                            <p:strVal val="#ppt_x"/>
                                          </p:val>
                                        </p:tav>
                                      </p:tavLst>
                                    </p:anim>
                                    <p:anim calcmode="lin" valueType="num">
                                      <p:cBhvr>
                                        <p:cTn id="7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0" grpId="0" animBg="1"/>
      <p:bldP spid="11" grpId="0" animBg="1"/>
      <p:bldP spid="18" grpId="0" animBg="1"/>
      <p:bldP spid="19" grpId="0" animBg="1"/>
      <p:bldP spid="20" grpId="0" animBg="1"/>
      <p:bldP spid="24" grpId="0" animBg="1"/>
      <p:bldP spid="2"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584775"/>
          </a:xfrm>
          <a:prstGeom prst="rect">
            <a:avLst/>
          </a:prstGeom>
          <a:solidFill>
            <a:srgbClr val="FFFF00"/>
          </a:solidFill>
        </p:spPr>
        <p:txBody>
          <a:bodyPr wrap="square" rtlCol="0">
            <a:spAutoFit/>
          </a:bodyPr>
          <a:lstStyle/>
          <a:p>
            <a:r>
              <a:rPr lang="en-GB" sz="1600" dirty="0"/>
              <a:t>Tense of the passive voice</a:t>
            </a:r>
          </a:p>
        </p:txBody>
      </p:sp>
      <p:sp>
        <p:nvSpPr>
          <p:cNvPr id="9" name="Textfeld 8">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Active</a:t>
            </a:r>
            <a:r>
              <a:rPr lang="de-DE" sz="1600" b="1" dirty="0">
                <a:solidFill>
                  <a:srgbClr val="C00000"/>
                </a:solidFill>
              </a:rPr>
              <a:t> </a:t>
            </a:r>
            <a:r>
              <a:rPr lang="de-DE" sz="1600" b="1" dirty="0" err="1">
                <a:solidFill>
                  <a:srgbClr val="C00000"/>
                </a:solidFill>
              </a:rPr>
              <a:t>voice</a:t>
            </a:r>
            <a:r>
              <a:rPr lang="de-DE" sz="1600" b="1" dirty="0">
                <a:solidFill>
                  <a:srgbClr val="C00000"/>
                </a:solidFill>
              </a:rPr>
              <a:t> - passive </a:t>
            </a:r>
            <a:r>
              <a:rPr lang="de-DE" sz="1600" b="1" dirty="0" err="1">
                <a:solidFill>
                  <a:srgbClr val="C00000"/>
                </a:solidFill>
              </a:rPr>
              <a:t>voice</a:t>
            </a:r>
            <a:endParaRPr lang="en-GB" sz="1600" b="1" dirty="0">
              <a:solidFill>
                <a:srgbClr val="C00000"/>
              </a:solidFill>
            </a:endParaRPr>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2730406"/>
            <a:ext cx="6372200" cy="338554"/>
          </a:xfrm>
          <a:prstGeom prst="rect">
            <a:avLst/>
          </a:prstGeom>
          <a:solidFill>
            <a:schemeClr val="bg1"/>
          </a:solidFill>
        </p:spPr>
        <p:txBody>
          <a:bodyPr wrap="square" rtlCol="0">
            <a:spAutoFit/>
          </a:bodyPr>
          <a:lstStyle/>
          <a:p>
            <a:pPr algn="ctr"/>
            <a:r>
              <a:rPr lang="en-GB" sz="1600" i="1" dirty="0"/>
              <a:t>The sales team + is coached + by + an external expert.</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4026550"/>
            <a:ext cx="6372200" cy="338554"/>
          </a:xfrm>
          <a:prstGeom prst="rect">
            <a:avLst/>
          </a:prstGeom>
          <a:solidFill>
            <a:schemeClr val="bg1"/>
          </a:solidFill>
        </p:spPr>
        <p:txBody>
          <a:bodyPr wrap="square" rtlCol="0">
            <a:spAutoFit/>
          </a:bodyPr>
          <a:lstStyle/>
          <a:p>
            <a:pPr algn="ctr"/>
            <a:r>
              <a:rPr lang="en-GB" sz="1600" i="1" dirty="0"/>
              <a:t>The office + will be cleaned + tomorrow.</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3378478"/>
            <a:ext cx="6372200" cy="338554"/>
          </a:xfrm>
          <a:prstGeom prst="rect">
            <a:avLst/>
          </a:prstGeom>
          <a:solidFill>
            <a:schemeClr val="bg1"/>
          </a:solidFill>
        </p:spPr>
        <p:txBody>
          <a:bodyPr wrap="square" rtlCol="0">
            <a:spAutoFit/>
          </a:bodyPr>
          <a:lstStyle/>
          <a:p>
            <a:pPr algn="ctr"/>
            <a:r>
              <a:rPr lang="en-GB" sz="1600" i="1" dirty="0"/>
              <a:t>Our products + were praised + by + our customers.</a:t>
            </a:r>
          </a:p>
        </p:txBody>
      </p:sp>
      <p:sp>
        <p:nvSpPr>
          <p:cNvPr id="2" name="Textfeld 1">
            <a:extLst>
              <a:ext uri="{FF2B5EF4-FFF2-40B4-BE49-F238E27FC236}">
                <a16:creationId xmlns:a16="http://schemas.microsoft.com/office/drawing/2014/main" id="{B4EC181B-19D3-6F87-FF72-52EA586AAF12}"/>
              </a:ext>
            </a:extLst>
          </p:cNvPr>
          <p:cNvSpPr txBox="1"/>
          <p:nvPr/>
        </p:nvSpPr>
        <p:spPr>
          <a:xfrm>
            <a:off x="2771800" y="1628800"/>
            <a:ext cx="6372200" cy="1077218"/>
          </a:xfrm>
          <a:prstGeom prst="rect">
            <a:avLst/>
          </a:prstGeom>
          <a:solidFill>
            <a:schemeClr val="bg1"/>
          </a:solidFill>
        </p:spPr>
        <p:txBody>
          <a:bodyPr wrap="square" rtlCol="0">
            <a:spAutoFit/>
          </a:bodyPr>
          <a:lstStyle/>
          <a:p>
            <a:r>
              <a:rPr lang="en-GB" sz="1600" dirty="0"/>
              <a:t>In the passive voice, the defining element for tense is the form of</a:t>
            </a:r>
          </a:p>
          <a:p>
            <a:pPr algn="ctr"/>
            <a:r>
              <a:rPr lang="en-GB" sz="1600" b="1" i="1" dirty="0"/>
              <a:t>to be</a:t>
            </a:r>
            <a:r>
              <a:rPr lang="en-GB" sz="1600" dirty="0"/>
              <a:t>. </a:t>
            </a:r>
          </a:p>
          <a:p>
            <a:r>
              <a:rPr lang="en-GB" sz="1600" dirty="0"/>
              <a:t>The main verb always appears in its past participle format (</a:t>
            </a:r>
            <a:r>
              <a:rPr lang="en-GB" sz="1600" i="1" dirty="0"/>
              <a:t>to take - took - </a:t>
            </a:r>
            <a:r>
              <a:rPr lang="en-GB" sz="1600" b="1" i="1" dirty="0"/>
              <a:t>taken</a:t>
            </a:r>
            <a:r>
              <a:rPr lang="en-GB" sz="1600" dirty="0"/>
              <a:t>).</a:t>
            </a:r>
          </a:p>
        </p:txBody>
      </p:sp>
      <p:sp>
        <p:nvSpPr>
          <p:cNvPr id="6" name="Textfeld 5">
            <a:extLst>
              <a:ext uri="{FF2B5EF4-FFF2-40B4-BE49-F238E27FC236}">
                <a16:creationId xmlns:a16="http://schemas.microsoft.com/office/drawing/2014/main" id="{8F407021-F7D6-6861-45AA-0C860501FC85}"/>
              </a:ext>
            </a:extLst>
          </p:cNvPr>
          <p:cNvSpPr txBox="1"/>
          <p:nvPr/>
        </p:nvSpPr>
        <p:spPr>
          <a:xfrm>
            <a:off x="107504" y="2708920"/>
            <a:ext cx="2348130" cy="338554"/>
          </a:xfrm>
          <a:prstGeom prst="rect">
            <a:avLst/>
          </a:prstGeom>
          <a:solidFill>
            <a:srgbClr val="FFFF00"/>
          </a:solidFill>
        </p:spPr>
        <p:txBody>
          <a:bodyPr wrap="square" rtlCol="0">
            <a:spAutoFit/>
          </a:bodyPr>
          <a:lstStyle/>
          <a:p>
            <a:r>
              <a:rPr lang="en-GB" sz="1600" dirty="0"/>
              <a:t>Examples</a:t>
            </a:r>
          </a:p>
        </p:txBody>
      </p:sp>
      <p:sp>
        <p:nvSpPr>
          <p:cNvPr id="4" name="Textfeld 3">
            <a:extLst>
              <a:ext uri="{FF2B5EF4-FFF2-40B4-BE49-F238E27FC236}">
                <a16:creationId xmlns:a16="http://schemas.microsoft.com/office/drawing/2014/main" id="{274BAA44-3BFB-D20B-C8D2-12C4F5A4AE0B}"/>
              </a:ext>
            </a:extLst>
          </p:cNvPr>
          <p:cNvSpPr txBox="1"/>
          <p:nvPr/>
        </p:nvSpPr>
        <p:spPr>
          <a:xfrm>
            <a:off x="5004048" y="3068960"/>
            <a:ext cx="2348130" cy="338554"/>
          </a:xfrm>
          <a:prstGeom prst="rect">
            <a:avLst/>
          </a:prstGeom>
          <a:solidFill>
            <a:srgbClr val="FFFF00"/>
          </a:solidFill>
        </p:spPr>
        <p:txBody>
          <a:bodyPr wrap="square" rtlCol="0">
            <a:spAutoFit/>
          </a:bodyPr>
          <a:lstStyle/>
          <a:p>
            <a:r>
              <a:rPr lang="en-GB" sz="1600" b="1" i="1" dirty="0"/>
              <a:t>is</a:t>
            </a:r>
            <a:r>
              <a:rPr lang="en-GB" sz="1600" i="1" dirty="0"/>
              <a:t> </a:t>
            </a:r>
            <a:r>
              <a:rPr lang="en-GB" sz="1600" dirty="0"/>
              <a:t>= present tense</a:t>
            </a:r>
            <a:endParaRPr lang="en-GB" sz="1600" i="1" dirty="0"/>
          </a:p>
        </p:txBody>
      </p:sp>
      <p:sp>
        <p:nvSpPr>
          <p:cNvPr id="12" name="Textfeld 11">
            <a:extLst>
              <a:ext uri="{FF2B5EF4-FFF2-40B4-BE49-F238E27FC236}">
                <a16:creationId xmlns:a16="http://schemas.microsoft.com/office/drawing/2014/main" id="{B235C951-26E0-9D97-5F8D-965E56C149D3}"/>
              </a:ext>
            </a:extLst>
          </p:cNvPr>
          <p:cNvSpPr txBox="1"/>
          <p:nvPr/>
        </p:nvSpPr>
        <p:spPr>
          <a:xfrm>
            <a:off x="5076056" y="3717032"/>
            <a:ext cx="2348130" cy="338554"/>
          </a:xfrm>
          <a:prstGeom prst="rect">
            <a:avLst/>
          </a:prstGeom>
          <a:solidFill>
            <a:srgbClr val="FFFF00"/>
          </a:solidFill>
        </p:spPr>
        <p:txBody>
          <a:bodyPr wrap="square" rtlCol="0">
            <a:spAutoFit/>
          </a:bodyPr>
          <a:lstStyle/>
          <a:p>
            <a:r>
              <a:rPr lang="en-GB" sz="1600" b="1" i="1" dirty="0"/>
              <a:t>were</a:t>
            </a:r>
            <a:r>
              <a:rPr lang="en-GB" sz="1600" i="1" dirty="0"/>
              <a:t> </a:t>
            </a:r>
            <a:r>
              <a:rPr lang="en-GB" sz="1600" dirty="0"/>
              <a:t>= past tense</a:t>
            </a:r>
            <a:endParaRPr lang="en-GB" sz="1600" i="1" dirty="0"/>
          </a:p>
        </p:txBody>
      </p:sp>
      <p:sp>
        <p:nvSpPr>
          <p:cNvPr id="13" name="Textfeld 12">
            <a:extLst>
              <a:ext uri="{FF2B5EF4-FFF2-40B4-BE49-F238E27FC236}">
                <a16:creationId xmlns:a16="http://schemas.microsoft.com/office/drawing/2014/main" id="{BD83D603-F947-9766-A2FF-B1EF2EAA037B}"/>
              </a:ext>
            </a:extLst>
          </p:cNvPr>
          <p:cNvSpPr txBox="1"/>
          <p:nvPr/>
        </p:nvSpPr>
        <p:spPr>
          <a:xfrm>
            <a:off x="5248206" y="4365104"/>
            <a:ext cx="2348130" cy="338554"/>
          </a:xfrm>
          <a:prstGeom prst="rect">
            <a:avLst/>
          </a:prstGeom>
          <a:solidFill>
            <a:srgbClr val="FFFF00"/>
          </a:solidFill>
        </p:spPr>
        <p:txBody>
          <a:bodyPr wrap="square" rtlCol="0">
            <a:spAutoFit/>
          </a:bodyPr>
          <a:lstStyle/>
          <a:p>
            <a:r>
              <a:rPr lang="en-GB" sz="1600" b="1" i="1" dirty="0"/>
              <a:t>will be</a:t>
            </a:r>
            <a:r>
              <a:rPr lang="en-GB" sz="1600" i="1" dirty="0"/>
              <a:t> </a:t>
            </a:r>
            <a:r>
              <a:rPr lang="en-GB" sz="1600" dirty="0"/>
              <a:t>= future tense</a:t>
            </a:r>
            <a:endParaRPr lang="en-GB" sz="1600" i="1" dirty="0"/>
          </a:p>
        </p:txBody>
      </p:sp>
      <p:sp>
        <p:nvSpPr>
          <p:cNvPr id="15" name="Textfeld 14">
            <a:extLst>
              <a:ext uri="{FF2B5EF4-FFF2-40B4-BE49-F238E27FC236}">
                <a16:creationId xmlns:a16="http://schemas.microsoft.com/office/drawing/2014/main" id="{5307BAA3-779B-1159-3982-E9D36F0F3F6D}"/>
              </a:ext>
            </a:extLst>
          </p:cNvPr>
          <p:cNvSpPr txBox="1"/>
          <p:nvPr/>
        </p:nvSpPr>
        <p:spPr>
          <a:xfrm>
            <a:off x="2771800" y="4653136"/>
            <a:ext cx="6372200" cy="338554"/>
          </a:xfrm>
          <a:prstGeom prst="rect">
            <a:avLst/>
          </a:prstGeom>
          <a:solidFill>
            <a:schemeClr val="bg1"/>
          </a:solidFill>
        </p:spPr>
        <p:txBody>
          <a:bodyPr wrap="square" rtlCol="0">
            <a:spAutoFit/>
          </a:bodyPr>
          <a:lstStyle/>
          <a:p>
            <a:pPr algn="ctr"/>
            <a:r>
              <a:rPr lang="en-GB" sz="1600" i="1" dirty="0"/>
              <a:t>The office + has been cleaned + this morning.</a:t>
            </a:r>
          </a:p>
        </p:txBody>
      </p:sp>
      <p:sp>
        <p:nvSpPr>
          <p:cNvPr id="16" name="Textfeld 15">
            <a:extLst>
              <a:ext uri="{FF2B5EF4-FFF2-40B4-BE49-F238E27FC236}">
                <a16:creationId xmlns:a16="http://schemas.microsoft.com/office/drawing/2014/main" id="{DAD2D120-D376-F6A3-9C4D-DFC1228E9A38}"/>
              </a:ext>
            </a:extLst>
          </p:cNvPr>
          <p:cNvSpPr txBox="1"/>
          <p:nvPr/>
        </p:nvSpPr>
        <p:spPr>
          <a:xfrm>
            <a:off x="5004048" y="4962654"/>
            <a:ext cx="2808312" cy="338554"/>
          </a:xfrm>
          <a:prstGeom prst="rect">
            <a:avLst/>
          </a:prstGeom>
          <a:solidFill>
            <a:srgbClr val="FFFF00"/>
          </a:solidFill>
        </p:spPr>
        <p:txBody>
          <a:bodyPr wrap="square" rtlCol="0">
            <a:spAutoFit/>
          </a:bodyPr>
          <a:lstStyle/>
          <a:p>
            <a:r>
              <a:rPr lang="en-GB" sz="1600" b="1" i="1" dirty="0"/>
              <a:t>has been</a:t>
            </a:r>
            <a:r>
              <a:rPr lang="en-GB" sz="1600" i="1" dirty="0"/>
              <a:t> </a:t>
            </a:r>
            <a:r>
              <a:rPr lang="en-GB" sz="1600" dirty="0"/>
              <a:t>= present perfect</a:t>
            </a:r>
            <a:endParaRPr lang="en-GB" sz="1600" i="1" dirty="0"/>
          </a:p>
        </p:txBody>
      </p:sp>
    </p:spTree>
    <p:extLst>
      <p:ext uri="{BB962C8B-B14F-4D97-AF65-F5344CB8AC3E}">
        <p14:creationId xmlns:p14="http://schemas.microsoft.com/office/powerpoint/2010/main" val="109497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1000"/>
                                        <p:tgtEl>
                                          <p:spTgt spid="18"/>
                                        </p:tgtEl>
                                      </p:cBhvr>
                                    </p:animEffect>
                                    <p:anim calcmode="lin" valueType="num">
                                      <p:cBhvr>
                                        <p:cTn id="29" dur="1000" fill="hold"/>
                                        <p:tgtEl>
                                          <p:spTgt spid="18"/>
                                        </p:tgtEl>
                                        <p:attrNameLst>
                                          <p:attrName>ppt_x</p:attrName>
                                        </p:attrNameLst>
                                      </p:cBhvr>
                                      <p:tavLst>
                                        <p:tav tm="0">
                                          <p:val>
                                            <p:strVal val="#ppt_x"/>
                                          </p:val>
                                        </p:tav>
                                        <p:tav tm="100000">
                                          <p:val>
                                            <p:strVal val="#ppt_x"/>
                                          </p:val>
                                        </p:tav>
                                      </p:tavLst>
                                    </p:anim>
                                    <p:anim calcmode="lin" valueType="num">
                                      <p:cBhvr>
                                        <p:cTn id="3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1000"/>
                                        <p:tgtEl>
                                          <p:spTgt spid="24"/>
                                        </p:tgtEl>
                                      </p:cBhvr>
                                    </p:animEffect>
                                    <p:anim calcmode="lin" valueType="num">
                                      <p:cBhvr>
                                        <p:cTn id="43" dur="1000" fill="hold"/>
                                        <p:tgtEl>
                                          <p:spTgt spid="24"/>
                                        </p:tgtEl>
                                        <p:attrNameLst>
                                          <p:attrName>ppt_x</p:attrName>
                                        </p:attrNameLst>
                                      </p:cBhvr>
                                      <p:tavLst>
                                        <p:tav tm="0">
                                          <p:val>
                                            <p:strVal val="#ppt_x"/>
                                          </p:val>
                                        </p:tav>
                                        <p:tav tm="100000">
                                          <p:val>
                                            <p:strVal val="#ppt_x"/>
                                          </p:val>
                                        </p:tav>
                                      </p:tavLst>
                                    </p:anim>
                                    <p:anim calcmode="lin" valueType="num">
                                      <p:cBhvr>
                                        <p:cTn id="4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1000"/>
                                        <p:tgtEl>
                                          <p:spTgt spid="19"/>
                                        </p:tgtEl>
                                      </p:cBhvr>
                                    </p:animEffect>
                                    <p:anim calcmode="lin" valueType="num">
                                      <p:cBhvr>
                                        <p:cTn id="57" dur="1000" fill="hold"/>
                                        <p:tgtEl>
                                          <p:spTgt spid="19"/>
                                        </p:tgtEl>
                                        <p:attrNameLst>
                                          <p:attrName>ppt_x</p:attrName>
                                        </p:attrNameLst>
                                      </p:cBhvr>
                                      <p:tavLst>
                                        <p:tav tm="0">
                                          <p:val>
                                            <p:strVal val="#ppt_x"/>
                                          </p:val>
                                        </p:tav>
                                        <p:tav tm="100000">
                                          <p:val>
                                            <p:strVal val="#ppt_x"/>
                                          </p:val>
                                        </p:tav>
                                      </p:tavLst>
                                    </p:anim>
                                    <p:anim calcmode="lin" valueType="num">
                                      <p:cBhvr>
                                        <p:cTn id="5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fade">
                                      <p:cBhvr>
                                        <p:cTn id="70" dur="1000"/>
                                        <p:tgtEl>
                                          <p:spTgt spid="15"/>
                                        </p:tgtEl>
                                      </p:cBhvr>
                                    </p:animEffect>
                                    <p:anim calcmode="lin" valueType="num">
                                      <p:cBhvr>
                                        <p:cTn id="71" dur="1000" fill="hold"/>
                                        <p:tgtEl>
                                          <p:spTgt spid="15"/>
                                        </p:tgtEl>
                                        <p:attrNameLst>
                                          <p:attrName>ppt_x</p:attrName>
                                        </p:attrNameLst>
                                      </p:cBhvr>
                                      <p:tavLst>
                                        <p:tav tm="0">
                                          <p:val>
                                            <p:strVal val="#ppt_x"/>
                                          </p:val>
                                        </p:tav>
                                        <p:tav tm="100000">
                                          <p:val>
                                            <p:strVal val="#ppt_x"/>
                                          </p:val>
                                        </p:tav>
                                      </p:tavLst>
                                    </p:anim>
                                    <p:anim calcmode="lin" valueType="num">
                                      <p:cBhvr>
                                        <p:cTn id="7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1000"/>
                                        <p:tgtEl>
                                          <p:spTgt spid="16"/>
                                        </p:tgtEl>
                                      </p:cBhvr>
                                    </p:animEffect>
                                    <p:anim calcmode="lin" valueType="num">
                                      <p:cBhvr>
                                        <p:cTn id="78" dur="1000" fill="hold"/>
                                        <p:tgtEl>
                                          <p:spTgt spid="16"/>
                                        </p:tgtEl>
                                        <p:attrNameLst>
                                          <p:attrName>ppt_x</p:attrName>
                                        </p:attrNameLst>
                                      </p:cBhvr>
                                      <p:tavLst>
                                        <p:tav tm="0">
                                          <p:val>
                                            <p:strVal val="#ppt_x"/>
                                          </p:val>
                                        </p:tav>
                                        <p:tav tm="100000">
                                          <p:val>
                                            <p:strVal val="#ppt_x"/>
                                          </p:val>
                                        </p:tav>
                                      </p:tavLst>
                                    </p:anim>
                                    <p:anim calcmode="lin" valueType="num">
                                      <p:cBhvr>
                                        <p:cTn id="7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P spid="19" grpId="0" animBg="1"/>
      <p:bldP spid="24" grpId="0" animBg="1"/>
      <p:bldP spid="2" grpId="0" animBg="1"/>
      <p:bldP spid="6" grpId="0" animBg="1"/>
      <p:bldP spid="4" grpId="0" animBg="1"/>
      <p:bldP spid="12" grpId="0" animBg="1"/>
      <p:bldP spid="13"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830997"/>
          </a:xfrm>
          <a:prstGeom prst="rect">
            <a:avLst/>
          </a:prstGeom>
          <a:solidFill>
            <a:srgbClr val="FFFF00"/>
          </a:solidFill>
        </p:spPr>
        <p:txBody>
          <a:bodyPr wrap="square" rtlCol="0">
            <a:spAutoFit/>
          </a:bodyPr>
          <a:lstStyle/>
          <a:p>
            <a:r>
              <a:rPr lang="en-GB" sz="1600" dirty="0"/>
              <a:t>Difference between the passive voice and the past tense</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3198460"/>
            <a:ext cx="6372200" cy="338554"/>
          </a:xfrm>
          <a:prstGeom prst="rect">
            <a:avLst/>
          </a:prstGeom>
          <a:solidFill>
            <a:schemeClr val="bg1"/>
          </a:solidFill>
        </p:spPr>
        <p:txBody>
          <a:bodyPr wrap="square" rtlCol="0">
            <a:spAutoFit/>
          </a:bodyPr>
          <a:lstStyle/>
          <a:p>
            <a:pPr algn="ctr"/>
            <a:r>
              <a:rPr lang="en-GB" sz="1600" i="1" dirty="0"/>
              <a:t>Our secretary received the memo before everybody else</a:t>
            </a:r>
            <a:r>
              <a:rPr lang="en-GB" sz="1600" dirty="0"/>
              <a:t>.</a:t>
            </a:r>
          </a:p>
        </p:txBody>
      </p:sp>
      <p:sp>
        <p:nvSpPr>
          <p:cNvPr id="9" name="Textfeld 8">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Active</a:t>
            </a:r>
            <a:r>
              <a:rPr lang="de-DE" sz="1600" b="1" dirty="0">
                <a:solidFill>
                  <a:srgbClr val="C00000"/>
                </a:solidFill>
              </a:rPr>
              <a:t> </a:t>
            </a:r>
            <a:r>
              <a:rPr lang="de-DE" sz="1600" b="1" dirty="0" err="1">
                <a:solidFill>
                  <a:srgbClr val="C00000"/>
                </a:solidFill>
              </a:rPr>
              <a:t>voice</a:t>
            </a:r>
            <a:r>
              <a:rPr lang="de-DE" sz="1600" b="1" dirty="0">
                <a:solidFill>
                  <a:srgbClr val="C00000"/>
                </a:solidFill>
              </a:rPr>
              <a:t> - passive </a:t>
            </a:r>
            <a:r>
              <a:rPr lang="de-DE" sz="1600" b="1" dirty="0" err="1">
                <a:solidFill>
                  <a:srgbClr val="C00000"/>
                </a:solidFill>
              </a:rPr>
              <a:t>voice</a:t>
            </a:r>
            <a:endParaRPr lang="en-GB" sz="1600" b="1" dirty="0">
              <a:solidFill>
                <a:srgbClr val="C00000"/>
              </a:solidFill>
            </a:endParaRPr>
          </a:p>
        </p:txBody>
      </p:sp>
      <p:sp>
        <p:nvSpPr>
          <p:cNvPr id="2" name="Textfeld 1">
            <a:extLst>
              <a:ext uri="{FF2B5EF4-FFF2-40B4-BE49-F238E27FC236}">
                <a16:creationId xmlns:a16="http://schemas.microsoft.com/office/drawing/2014/main" id="{B4EC181B-19D3-6F87-FF72-52EA586AAF12}"/>
              </a:ext>
            </a:extLst>
          </p:cNvPr>
          <p:cNvSpPr txBox="1"/>
          <p:nvPr/>
        </p:nvSpPr>
        <p:spPr>
          <a:xfrm>
            <a:off x="2771800" y="1628800"/>
            <a:ext cx="6372200" cy="1569660"/>
          </a:xfrm>
          <a:prstGeom prst="rect">
            <a:avLst/>
          </a:prstGeom>
          <a:solidFill>
            <a:schemeClr val="bg1"/>
          </a:solidFill>
        </p:spPr>
        <p:txBody>
          <a:bodyPr wrap="square" rtlCol="0">
            <a:spAutoFit/>
          </a:bodyPr>
          <a:lstStyle/>
          <a:p>
            <a:r>
              <a:rPr lang="en-GB" sz="1600" dirty="0"/>
              <a:t>With verbs, the past participle format of which is identical with their past tense format (regular verbs, </a:t>
            </a:r>
            <a:r>
              <a:rPr lang="en-GB" sz="1600" i="1" dirty="0"/>
              <a:t>to teach - </a:t>
            </a:r>
            <a:r>
              <a:rPr lang="en-GB" sz="1600" b="1" i="1" dirty="0"/>
              <a:t>taught - taught</a:t>
            </a:r>
            <a:r>
              <a:rPr lang="en-GB" sz="1600" dirty="0"/>
              <a:t>), it is easy to confuse the past tense and the passive voice.</a:t>
            </a:r>
          </a:p>
          <a:p>
            <a:r>
              <a:rPr lang="en-GB" sz="1600" dirty="0"/>
              <a:t>To understand if you are using the passive voice rather than the active voice with a past tense verb, determine the element performing the action.</a:t>
            </a:r>
          </a:p>
        </p:txBody>
      </p:sp>
      <p:sp>
        <p:nvSpPr>
          <p:cNvPr id="4" name="Textfeld 3">
            <a:extLst>
              <a:ext uri="{FF2B5EF4-FFF2-40B4-BE49-F238E27FC236}">
                <a16:creationId xmlns:a16="http://schemas.microsoft.com/office/drawing/2014/main" id="{753C1605-1EFA-A501-DB81-84FDBD7412F3}"/>
              </a:ext>
            </a:extLst>
          </p:cNvPr>
          <p:cNvSpPr txBox="1"/>
          <p:nvPr/>
        </p:nvSpPr>
        <p:spPr>
          <a:xfrm>
            <a:off x="2771800" y="3522494"/>
            <a:ext cx="6372200" cy="338554"/>
          </a:xfrm>
          <a:prstGeom prst="rect">
            <a:avLst/>
          </a:prstGeom>
          <a:solidFill>
            <a:schemeClr val="bg1"/>
          </a:solidFill>
        </p:spPr>
        <p:txBody>
          <a:bodyPr wrap="square" rtlCol="0">
            <a:spAutoFit/>
          </a:bodyPr>
          <a:lstStyle/>
          <a:p>
            <a:pPr algn="ctr"/>
            <a:r>
              <a:rPr lang="en-GB" sz="1600" dirty="0"/>
              <a:t>The secretary is performing the action: Active voice.</a:t>
            </a:r>
          </a:p>
        </p:txBody>
      </p:sp>
      <p:sp>
        <p:nvSpPr>
          <p:cNvPr id="7" name="Textfeld 6">
            <a:extLst>
              <a:ext uri="{FF2B5EF4-FFF2-40B4-BE49-F238E27FC236}">
                <a16:creationId xmlns:a16="http://schemas.microsoft.com/office/drawing/2014/main" id="{F5D35767-1308-F4D2-96A0-7D35E14C96A7}"/>
              </a:ext>
            </a:extLst>
          </p:cNvPr>
          <p:cNvSpPr txBox="1"/>
          <p:nvPr/>
        </p:nvSpPr>
        <p:spPr>
          <a:xfrm>
            <a:off x="2771800" y="3861048"/>
            <a:ext cx="6372200" cy="338554"/>
          </a:xfrm>
          <a:prstGeom prst="rect">
            <a:avLst/>
          </a:prstGeom>
          <a:solidFill>
            <a:schemeClr val="bg1"/>
          </a:solidFill>
        </p:spPr>
        <p:txBody>
          <a:bodyPr wrap="square" rtlCol="0">
            <a:spAutoFit/>
          </a:bodyPr>
          <a:lstStyle/>
          <a:p>
            <a:pPr algn="ctr"/>
            <a:r>
              <a:rPr lang="en-GB" sz="1600" i="1" dirty="0"/>
              <a:t>The memo was sent out the next day</a:t>
            </a:r>
            <a:r>
              <a:rPr lang="en-GB" sz="1600" dirty="0"/>
              <a:t>.</a:t>
            </a:r>
          </a:p>
        </p:txBody>
      </p:sp>
      <p:sp>
        <p:nvSpPr>
          <p:cNvPr id="13" name="Textfeld 12">
            <a:extLst>
              <a:ext uri="{FF2B5EF4-FFF2-40B4-BE49-F238E27FC236}">
                <a16:creationId xmlns:a16="http://schemas.microsoft.com/office/drawing/2014/main" id="{A616AF07-DDE1-279E-4BFF-5F49E81D84CA}"/>
              </a:ext>
            </a:extLst>
          </p:cNvPr>
          <p:cNvSpPr txBox="1"/>
          <p:nvPr/>
        </p:nvSpPr>
        <p:spPr>
          <a:xfrm>
            <a:off x="2771800" y="4170566"/>
            <a:ext cx="6372200" cy="584775"/>
          </a:xfrm>
          <a:prstGeom prst="rect">
            <a:avLst/>
          </a:prstGeom>
          <a:solidFill>
            <a:schemeClr val="bg1"/>
          </a:solidFill>
        </p:spPr>
        <p:txBody>
          <a:bodyPr wrap="square" rtlCol="0">
            <a:spAutoFit/>
          </a:bodyPr>
          <a:lstStyle/>
          <a:p>
            <a:pPr algn="ctr"/>
            <a:r>
              <a:rPr lang="en-GB" sz="1600" dirty="0"/>
              <a:t>We do not know the element performing the action, but the memo is the element receiving the action: Passive voice.</a:t>
            </a:r>
          </a:p>
        </p:txBody>
      </p:sp>
    </p:spTree>
    <p:extLst>
      <p:ext uri="{BB962C8B-B14F-4D97-AF65-F5344CB8AC3E}">
        <p14:creationId xmlns:p14="http://schemas.microsoft.com/office/powerpoint/2010/main" val="260189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0-#ppt_w/2"/>
                                          </p:val>
                                        </p:tav>
                                        <p:tav tm="100000">
                                          <p:val>
                                            <p:strVal val="#ppt_x"/>
                                          </p:val>
                                        </p:tav>
                                      </p:tavLst>
                                    </p:anim>
                                    <p:anim calcmode="lin" valueType="num">
                                      <p:cBhvr additive="base">
                                        <p:cTn id="8"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0"/>
                                        <p:tgtEl>
                                          <p:spTgt spid="13"/>
                                        </p:tgtEl>
                                      </p:cBhvr>
                                    </p:animEffect>
                                    <p:anim calcmode="lin" valueType="num">
                                      <p:cBhvr>
                                        <p:cTn id="42" dur="1000" fill="hold"/>
                                        <p:tgtEl>
                                          <p:spTgt spid="13"/>
                                        </p:tgtEl>
                                        <p:attrNameLst>
                                          <p:attrName>ppt_x</p:attrName>
                                        </p:attrNameLst>
                                      </p:cBhvr>
                                      <p:tavLst>
                                        <p:tav tm="0">
                                          <p:val>
                                            <p:strVal val="#ppt_x"/>
                                          </p:val>
                                        </p:tav>
                                        <p:tav tm="100000">
                                          <p:val>
                                            <p:strVal val="#ppt_x"/>
                                          </p:val>
                                        </p:tav>
                                      </p:tavLst>
                                    </p:anim>
                                    <p:anim calcmode="lin" valueType="num">
                                      <p:cBhvr>
                                        <p:cTn id="4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2" grpId="0" animBg="1"/>
      <p:bldP spid="4" grpId="0" animBg="1"/>
      <p:bldP spid="7"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9" name="Textfeld 8">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Active</a:t>
            </a:r>
            <a:r>
              <a:rPr lang="de-DE" sz="1600" b="1" dirty="0">
                <a:solidFill>
                  <a:srgbClr val="C00000"/>
                </a:solidFill>
              </a:rPr>
              <a:t> </a:t>
            </a:r>
            <a:r>
              <a:rPr lang="de-DE" sz="1600" b="1" dirty="0" err="1">
                <a:solidFill>
                  <a:srgbClr val="C00000"/>
                </a:solidFill>
              </a:rPr>
              <a:t>voice</a:t>
            </a:r>
            <a:r>
              <a:rPr lang="de-DE" sz="1600" b="1" dirty="0">
                <a:solidFill>
                  <a:srgbClr val="C00000"/>
                </a:solidFill>
              </a:rPr>
              <a:t> - passive </a:t>
            </a:r>
            <a:r>
              <a:rPr lang="de-DE" sz="1600" b="1" dirty="0" err="1">
                <a:solidFill>
                  <a:srgbClr val="C00000"/>
                </a:solidFill>
              </a:rPr>
              <a:t>voice</a:t>
            </a:r>
            <a:endParaRPr lang="en-GB" sz="1600" b="1" dirty="0">
              <a:solidFill>
                <a:srgbClr val="C00000"/>
              </a:solidFill>
            </a:endParaRPr>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1578278"/>
            <a:ext cx="6372200" cy="338554"/>
          </a:xfrm>
          <a:prstGeom prst="rect">
            <a:avLst/>
          </a:prstGeom>
          <a:solidFill>
            <a:schemeClr val="bg1"/>
          </a:solidFill>
        </p:spPr>
        <p:txBody>
          <a:bodyPr wrap="square" rtlCol="0">
            <a:spAutoFit/>
          </a:bodyPr>
          <a:lstStyle/>
          <a:p>
            <a:pPr algn="ctr"/>
            <a:r>
              <a:rPr lang="en-GB" sz="1600" dirty="0"/>
              <a:t>To convert a sentence from the active voice to the passive voice -</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3522494"/>
            <a:ext cx="6372200" cy="338554"/>
          </a:xfrm>
          <a:prstGeom prst="rect">
            <a:avLst/>
          </a:prstGeom>
          <a:solidFill>
            <a:schemeClr val="bg1"/>
          </a:solidFill>
        </p:spPr>
        <p:txBody>
          <a:bodyPr wrap="square" rtlCol="0">
            <a:spAutoFit/>
          </a:bodyPr>
          <a:lstStyle/>
          <a:p>
            <a:pPr algn="ctr"/>
            <a:r>
              <a:rPr lang="en-GB" sz="1600" i="1" dirty="0"/>
              <a:t>My neighbour drove a red Audi.</a:t>
            </a:r>
          </a:p>
        </p:txBody>
      </p:sp>
      <p:sp>
        <p:nvSpPr>
          <p:cNvPr id="6" name="Textfeld 5">
            <a:extLst>
              <a:ext uri="{FF2B5EF4-FFF2-40B4-BE49-F238E27FC236}">
                <a16:creationId xmlns:a16="http://schemas.microsoft.com/office/drawing/2014/main" id="{8F407021-F7D6-6861-45AA-0C860501FC85}"/>
              </a:ext>
            </a:extLst>
          </p:cNvPr>
          <p:cNvSpPr txBox="1"/>
          <p:nvPr/>
        </p:nvSpPr>
        <p:spPr>
          <a:xfrm>
            <a:off x="107504" y="1556792"/>
            <a:ext cx="2348130" cy="338554"/>
          </a:xfrm>
          <a:prstGeom prst="rect">
            <a:avLst/>
          </a:prstGeom>
          <a:solidFill>
            <a:srgbClr val="FFFF00"/>
          </a:solidFill>
        </p:spPr>
        <p:txBody>
          <a:bodyPr wrap="square" rtlCol="0">
            <a:spAutoFit/>
          </a:bodyPr>
          <a:lstStyle/>
          <a:p>
            <a:r>
              <a:rPr lang="en-GB" sz="1600" dirty="0"/>
              <a:t>Active - passive</a:t>
            </a:r>
          </a:p>
        </p:txBody>
      </p:sp>
      <p:sp>
        <p:nvSpPr>
          <p:cNvPr id="5" name="Textfeld 4">
            <a:extLst>
              <a:ext uri="{FF2B5EF4-FFF2-40B4-BE49-F238E27FC236}">
                <a16:creationId xmlns:a16="http://schemas.microsoft.com/office/drawing/2014/main" id="{EDA1F7B9-C943-4A16-9298-50AB5D5EC507}"/>
              </a:ext>
            </a:extLst>
          </p:cNvPr>
          <p:cNvSpPr txBox="1"/>
          <p:nvPr/>
        </p:nvSpPr>
        <p:spPr>
          <a:xfrm>
            <a:off x="2771800" y="1938318"/>
            <a:ext cx="6372200" cy="338554"/>
          </a:xfrm>
          <a:prstGeom prst="rect">
            <a:avLst/>
          </a:prstGeom>
          <a:solidFill>
            <a:schemeClr val="bg1"/>
          </a:solidFill>
        </p:spPr>
        <p:txBody>
          <a:bodyPr wrap="square" rtlCol="0">
            <a:spAutoFit/>
          </a:bodyPr>
          <a:lstStyle/>
          <a:p>
            <a:pPr algn="ctr"/>
            <a:r>
              <a:rPr lang="en-GB" sz="1600" dirty="0"/>
              <a:t>1. The object becomes the subject</a:t>
            </a:r>
          </a:p>
        </p:txBody>
      </p:sp>
      <p:sp>
        <p:nvSpPr>
          <p:cNvPr id="8" name="Textfeld 7">
            <a:extLst>
              <a:ext uri="{FF2B5EF4-FFF2-40B4-BE49-F238E27FC236}">
                <a16:creationId xmlns:a16="http://schemas.microsoft.com/office/drawing/2014/main" id="{7DDFFE3C-A7B6-CC57-77F6-0ADBA0D3ABE8}"/>
              </a:ext>
            </a:extLst>
          </p:cNvPr>
          <p:cNvSpPr txBox="1"/>
          <p:nvPr/>
        </p:nvSpPr>
        <p:spPr>
          <a:xfrm>
            <a:off x="2771800" y="2276872"/>
            <a:ext cx="6372200" cy="338554"/>
          </a:xfrm>
          <a:prstGeom prst="rect">
            <a:avLst/>
          </a:prstGeom>
          <a:solidFill>
            <a:schemeClr val="bg1"/>
          </a:solidFill>
        </p:spPr>
        <p:txBody>
          <a:bodyPr wrap="square" rtlCol="0">
            <a:spAutoFit/>
          </a:bodyPr>
          <a:lstStyle/>
          <a:p>
            <a:pPr algn="ctr"/>
            <a:r>
              <a:rPr lang="en-GB" sz="1600" dirty="0"/>
              <a:t>2. The tense is defined by the corresponding form of </a:t>
            </a:r>
            <a:r>
              <a:rPr lang="en-GB" sz="1600" i="1" dirty="0"/>
              <a:t>to</a:t>
            </a:r>
            <a:r>
              <a:rPr lang="en-GB" sz="1600" dirty="0"/>
              <a:t> </a:t>
            </a:r>
            <a:r>
              <a:rPr lang="en-GB" sz="1600" i="1" dirty="0"/>
              <a:t>be</a:t>
            </a:r>
          </a:p>
        </p:txBody>
      </p:sp>
      <p:sp>
        <p:nvSpPr>
          <p:cNvPr id="13" name="Textfeld 12">
            <a:extLst>
              <a:ext uri="{FF2B5EF4-FFF2-40B4-BE49-F238E27FC236}">
                <a16:creationId xmlns:a16="http://schemas.microsoft.com/office/drawing/2014/main" id="{FD1C1312-F989-13B8-DD48-7C43C85A876D}"/>
              </a:ext>
            </a:extLst>
          </p:cNvPr>
          <p:cNvSpPr txBox="1"/>
          <p:nvPr/>
        </p:nvSpPr>
        <p:spPr>
          <a:xfrm>
            <a:off x="2771800" y="2564904"/>
            <a:ext cx="6372200" cy="338554"/>
          </a:xfrm>
          <a:prstGeom prst="rect">
            <a:avLst/>
          </a:prstGeom>
          <a:solidFill>
            <a:schemeClr val="bg1"/>
          </a:solidFill>
        </p:spPr>
        <p:txBody>
          <a:bodyPr wrap="square" rtlCol="0">
            <a:spAutoFit/>
          </a:bodyPr>
          <a:lstStyle/>
          <a:p>
            <a:pPr algn="ctr"/>
            <a:r>
              <a:rPr lang="en-GB" sz="1600" dirty="0"/>
              <a:t>3. The main verb of the predicate appears as past participle</a:t>
            </a:r>
            <a:endParaRPr lang="en-GB" sz="1600" i="1" dirty="0"/>
          </a:p>
        </p:txBody>
      </p:sp>
      <p:sp>
        <p:nvSpPr>
          <p:cNvPr id="14" name="Textfeld 13">
            <a:extLst>
              <a:ext uri="{FF2B5EF4-FFF2-40B4-BE49-F238E27FC236}">
                <a16:creationId xmlns:a16="http://schemas.microsoft.com/office/drawing/2014/main" id="{28E31D2F-7E05-805A-E958-FB7B68997556}"/>
              </a:ext>
            </a:extLst>
          </p:cNvPr>
          <p:cNvSpPr txBox="1"/>
          <p:nvPr/>
        </p:nvSpPr>
        <p:spPr>
          <a:xfrm>
            <a:off x="2771800" y="2874422"/>
            <a:ext cx="6372200" cy="584775"/>
          </a:xfrm>
          <a:prstGeom prst="rect">
            <a:avLst/>
          </a:prstGeom>
          <a:solidFill>
            <a:schemeClr val="bg1"/>
          </a:solidFill>
        </p:spPr>
        <p:txBody>
          <a:bodyPr wrap="square" rtlCol="0">
            <a:spAutoFit/>
          </a:bodyPr>
          <a:lstStyle/>
          <a:p>
            <a:pPr algn="ctr"/>
            <a:r>
              <a:rPr lang="en-GB" sz="1600" dirty="0"/>
              <a:t>(Optional): 4. The subject becomes the object following the preposition </a:t>
            </a:r>
            <a:r>
              <a:rPr lang="en-GB" sz="1600" b="1" i="1" dirty="0"/>
              <a:t>by.</a:t>
            </a:r>
          </a:p>
        </p:txBody>
      </p:sp>
      <p:sp>
        <p:nvSpPr>
          <p:cNvPr id="15" name="Textfeld 14">
            <a:extLst>
              <a:ext uri="{FF2B5EF4-FFF2-40B4-BE49-F238E27FC236}">
                <a16:creationId xmlns:a16="http://schemas.microsoft.com/office/drawing/2014/main" id="{1941B16D-C615-CA07-495E-DFEE87689801}"/>
              </a:ext>
            </a:extLst>
          </p:cNvPr>
          <p:cNvSpPr txBox="1"/>
          <p:nvPr/>
        </p:nvSpPr>
        <p:spPr>
          <a:xfrm>
            <a:off x="107504" y="3522494"/>
            <a:ext cx="2348130" cy="338554"/>
          </a:xfrm>
          <a:prstGeom prst="rect">
            <a:avLst/>
          </a:prstGeom>
          <a:solidFill>
            <a:srgbClr val="FFFF00"/>
          </a:solidFill>
        </p:spPr>
        <p:txBody>
          <a:bodyPr wrap="square" rtlCol="0">
            <a:spAutoFit/>
          </a:bodyPr>
          <a:lstStyle/>
          <a:p>
            <a:r>
              <a:rPr lang="en-GB" sz="1600" dirty="0"/>
              <a:t>Example</a:t>
            </a:r>
          </a:p>
        </p:txBody>
      </p:sp>
      <p:sp>
        <p:nvSpPr>
          <p:cNvPr id="16" name="Textfeld 15">
            <a:extLst>
              <a:ext uri="{FF2B5EF4-FFF2-40B4-BE49-F238E27FC236}">
                <a16:creationId xmlns:a16="http://schemas.microsoft.com/office/drawing/2014/main" id="{07231EBB-A272-0EB7-B876-0EC4248EBC17}"/>
              </a:ext>
            </a:extLst>
          </p:cNvPr>
          <p:cNvSpPr txBox="1"/>
          <p:nvPr/>
        </p:nvSpPr>
        <p:spPr>
          <a:xfrm>
            <a:off x="2771800" y="3861048"/>
            <a:ext cx="6372200" cy="338554"/>
          </a:xfrm>
          <a:prstGeom prst="rect">
            <a:avLst/>
          </a:prstGeom>
          <a:solidFill>
            <a:schemeClr val="bg1"/>
          </a:solidFill>
        </p:spPr>
        <p:txBody>
          <a:bodyPr wrap="square" rtlCol="0">
            <a:spAutoFit/>
          </a:bodyPr>
          <a:lstStyle/>
          <a:p>
            <a:pPr algn="ctr"/>
            <a:r>
              <a:rPr lang="en-GB" sz="1600" dirty="0"/>
              <a:t>1. The object becomes the subject</a:t>
            </a:r>
          </a:p>
        </p:txBody>
      </p:sp>
      <p:sp>
        <p:nvSpPr>
          <p:cNvPr id="17" name="Textfeld 16">
            <a:extLst>
              <a:ext uri="{FF2B5EF4-FFF2-40B4-BE49-F238E27FC236}">
                <a16:creationId xmlns:a16="http://schemas.microsoft.com/office/drawing/2014/main" id="{A1DDF849-FF42-EC08-015A-5600EB8B6238}"/>
              </a:ext>
            </a:extLst>
          </p:cNvPr>
          <p:cNvSpPr txBox="1"/>
          <p:nvPr/>
        </p:nvSpPr>
        <p:spPr>
          <a:xfrm>
            <a:off x="2771800" y="4170566"/>
            <a:ext cx="6372200" cy="338554"/>
          </a:xfrm>
          <a:prstGeom prst="rect">
            <a:avLst/>
          </a:prstGeom>
          <a:solidFill>
            <a:schemeClr val="bg1"/>
          </a:solidFill>
        </p:spPr>
        <p:txBody>
          <a:bodyPr wrap="square" rtlCol="0">
            <a:spAutoFit/>
          </a:bodyPr>
          <a:lstStyle/>
          <a:p>
            <a:pPr algn="ctr"/>
            <a:r>
              <a:rPr lang="en-GB" sz="1600" b="1" i="1" dirty="0"/>
              <a:t>A red Audi</a:t>
            </a:r>
            <a:r>
              <a:rPr lang="en-GB" sz="1600" i="1" dirty="0"/>
              <a:t>…</a:t>
            </a:r>
          </a:p>
        </p:txBody>
      </p:sp>
      <p:sp>
        <p:nvSpPr>
          <p:cNvPr id="20" name="Textfeld 19">
            <a:extLst>
              <a:ext uri="{FF2B5EF4-FFF2-40B4-BE49-F238E27FC236}">
                <a16:creationId xmlns:a16="http://schemas.microsoft.com/office/drawing/2014/main" id="{70B3F46B-4E66-362C-954F-6645F6DCEC18}"/>
              </a:ext>
            </a:extLst>
          </p:cNvPr>
          <p:cNvSpPr txBox="1"/>
          <p:nvPr/>
        </p:nvSpPr>
        <p:spPr>
          <a:xfrm>
            <a:off x="2771800" y="4509120"/>
            <a:ext cx="6372200" cy="338554"/>
          </a:xfrm>
          <a:prstGeom prst="rect">
            <a:avLst/>
          </a:prstGeom>
          <a:solidFill>
            <a:schemeClr val="bg1"/>
          </a:solidFill>
        </p:spPr>
        <p:txBody>
          <a:bodyPr wrap="square" rtlCol="0">
            <a:spAutoFit/>
          </a:bodyPr>
          <a:lstStyle/>
          <a:p>
            <a:pPr algn="ctr"/>
            <a:r>
              <a:rPr lang="en-GB" sz="1600" dirty="0"/>
              <a:t>2. The tense is defined by the corresponding form of </a:t>
            </a:r>
            <a:r>
              <a:rPr lang="en-GB" sz="1600" i="1" dirty="0"/>
              <a:t>to</a:t>
            </a:r>
            <a:r>
              <a:rPr lang="en-GB" sz="1600" dirty="0"/>
              <a:t> </a:t>
            </a:r>
            <a:r>
              <a:rPr lang="en-GB" sz="1600" i="1" dirty="0"/>
              <a:t>be</a:t>
            </a:r>
          </a:p>
        </p:txBody>
      </p:sp>
      <p:sp>
        <p:nvSpPr>
          <p:cNvPr id="21" name="Textfeld 20">
            <a:extLst>
              <a:ext uri="{FF2B5EF4-FFF2-40B4-BE49-F238E27FC236}">
                <a16:creationId xmlns:a16="http://schemas.microsoft.com/office/drawing/2014/main" id="{9477A384-956E-77F2-DCBD-0136CD4117E4}"/>
              </a:ext>
            </a:extLst>
          </p:cNvPr>
          <p:cNvSpPr txBox="1"/>
          <p:nvPr/>
        </p:nvSpPr>
        <p:spPr>
          <a:xfrm>
            <a:off x="2771800" y="4818638"/>
            <a:ext cx="6372200" cy="338554"/>
          </a:xfrm>
          <a:prstGeom prst="rect">
            <a:avLst/>
          </a:prstGeom>
          <a:solidFill>
            <a:schemeClr val="bg1"/>
          </a:solidFill>
        </p:spPr>
        <p:txBody>
          <a:bodyPr wrap="square" rtlCol="0">
            <a:spAutoFit/>
          </a:bodyPr>
          <a:lstStyle/>
          <a:p>
            <a:pPr algn="ctr"/>
            <a:r>
              <a:rPr lang="en-GB" sz="1600" i="1" dirty="0"/>
              <a:t>A red Audi </a:t>
            </a:r>
            <a:r>
              <a:rPr lang="en-GB" sz="1600" b="1" i="1" dirty="0"/>
              <a:t>was</a:t>
            </a:r>
            <a:r>
              <a:rPr lang="en-GB" sz="1600" i="1" dirty="0"/>
              <a:t>… (past tense)</a:t>
            </a:r>
          </a:p>
        </p:txBody>
      </p:sp>
      <p:sp>
        <p:nvSpPr>
          <p:cNvPr id="22" name="Textfeld 21">
            <a:extLst>
              <a:ext uri="{FF2B5EF4-FFF2-40B4-BE49-F238E27FC236}">
                <a16:creationId xmlns:a16="http://schemas.microsoft.com/office/drawing/2014/main" id="{C60D5D9C-81FF-DD76-DB2C-9A3CBB933BFD}"/>
              </a:ext>
            </a:extLst>
          </p:cNvPr>
          <p:cNvSpPr txBox="1"/>
          <p:nvPr/>
        </p:nvSpPr>
        <p:spPr>
          <a:xfrm>
            <a:off x="2771800" y="5157192"/>
            <a:ext cx="6372200" cy="338554"/>
          </a:xfrm>
          <a:prstGeom prst="rect">
            <a:avLst/>
          </a:prstGeom>
          <a:solidFill>
            <a:schemeClr val="bg1"/>
          </a:solidFill>
        </p:spPr>
        <p:txBody>
          <a:bodyPr wrap="square" rtlCol="0">
            <a:spAutoFit/>
          </a:bodyPr>
          <a:lstStyle/>
          <a:p>
            <a:pPr algn="ctr"/>
            <a:r>
              <a:rPr lang="en-GB" sz="1600" dirty="0"/>
              <a:t>3. The main verb of the predicate appears as past participle</a:t>
            </a:r>
            <a:endParaRPr lang="en-GB" sz="1600" i="1" dirty="0"/>
          </a:p>
        </p:txBody>
      </p:sp>
      <p:sp>
        <p:nvSpPr>
          <p:cNvPr id="23" name="Textfeld 22">
            <a:extLst>
              <a:ext uri="{FF2B5EF4-FFF2-40B4-BE49-F238E27FC236}">
                <a16:creationId xmlns:a16="http://schemas.microsoft.com/office/drawing/2014/main" id="{88C46F48-F86F-4144-1650-76A1F2749CD9}"/>
              </a:ext>
            </a:extLst>
          </p:cNvPr>
          <p:cNvSpPr txBox="1"/>
          <p:nvPr/>
        </p:nvSpPr>
        <p:spPr>
          <a:xfrm>
            <a:off x="2771800" y="5466710"/>
            <a:ext cx="6372200" cy="338554"/>
          </a:xfrm>
          <a:prstGeom prst="rect">
            <a:avLst/>
          </a:prstGeom>
          <a:solidFill>
            <a:schemeClr val="bg1"/>
          </a:solidFill>
        </p:spPr>
        <p:txBody>
          <a:bodyPr wrap="square" rtlCol="0">
            <a:spAutoFit/>
          </a:bodyPr>
          <a:lstStyle/>
          <a:p>
            <a:pPr algn="ctr"/>
            <a:r>
              <a:rPr lang="en-GB" sz="1600" i="1" dirty="0"/>
              <a:t>A red Audi was </a:t>
            </a:r>
            <a:r>
              <a:rPr lang="en-GB" sz="1600" b="1" i="1" dirty="0"/>
              <a:t>driven</a:t>
            </a:r>
            <a:r>
              <a:rPr lang="en-GB" sz="1600" i="1" dirty="0"/>
              <a:t>…</a:t>
            </a:r>
          </a:p>
        </p:txBody>
      </p:sp>
      <p:sp>
        <p:nvSpPr>
          <p:cNvPr id="25" name="Textfeld 24">
            <a:extLst>
              <a:ext uri="{FF2B5EF4-FFF2-40B4-BE49-F238E27FC236}">
                <a16:creationId xmlns:a16="http://schemas.microsoft.com/office/drawing/2014/main" id="{4C6F51CD-CC85-A5CE-AB4C-C058D3D60491}"/>
              </a:ext>
            </a:extLst>
          </p:cNvPr>
          <p:cNvSpPr txBox="1"/>
          <p:nvPr/>
        </p:nvSpPr>
        <p:spPr>
          <a:xfrm>
            <a:off x="2771800" y="5805264"/>
            <a:ext cx="6372200" cy="338554"/>
          </a:xfrm>
          <a:prstGeom prst="rect">
            <a:avLst/>
          </a:prstGeom>
          <a:solidFill>
            <a:schemeClr val="bg1"/>
          </a:solidFill>
        </p:spPr>
        <p:txBody>
          <a:bodyPr wrap="square" rtlCol="0">
            <a:spAutoFit/>
          </a:bodyPr>
          <a:lstStyle/>
          <a:p>
            <a:pPr algn="ctr"/>
            <a:r>
              <a:rPr lang="en-GB" sz="1600" dirty="0"/>
              <a:t>4. The subject becomes the object following the preposition </a:t>
            </a:r>
            <a:r>
              <a:rPr lang="en-GB" sz="1600" b="1" i="1" dirty="0"/>
              <a:t>by.</a:t>
            </a:r>
          </a:p>
        </p:txBody>
      </p:sp>
      <p:sp>
        <p:nvSpPr>
          <p:cNvPr id="26" name="Textfeld 25">
            <a:extLst>
              <a:ext uri="{FF2B5EF4-FFF2-40B4-BE49-F238E27FC236}">
                <a16:creationId xmlns:a16="http://schemas.microsoft.com/office/drawing/2014/main" id="{BBF1CC4F-9562-CEE0-237B-24EEB7E27EE2}"/>
              </a:ext>
            </a:extLst>
          </p:cNvPr>
          <p:cNvSpPr txBox="1"/>
          <p:nvPr/>
        </p:nvSpPr>
        <p:spPr>
          <a:xfrm>
            <a:off x="2771800" y="6114782"/>
            <a:ext cx="6372200" cy="338554"/>
          </a:xfrm>
          <a:prstGeom prst="rect">
            <a:avLst/>
          </a:prstGeom>
          <a:solidFill>
            <a:schemeClr val="bg1"/>
          </a:solidFill>
        </p:spPr>
        <p:txBody>
          <a:bodyPr wrap="square" rtlCol="0">
            <a:spAutoFit/>
          </a:bodyPr>
          <a:lstStyle/>
          <a:p>
            <a:pPr algn="ctr"/>
            <a:r>
              <a:rPr lang="en-GB" sz="1600" i="1" dirty="0"/>
              <a:t>A red Audi was driven </a:t>
            </a:r>
            <a:r>
              <a:rPr lang="en-GB" sz="1600" b="1" i="1" dirty="0"/>
              <a:t>by my neighbour</a:t>
            </a:r>
            <a:r>
              <a:rPr lang="en-GB" sz="1600" i="1" dirty="0"/>
              <a:t>.</a:t>
            </a:r>
          </a:p>
        </p:txBody>
      </p:sp>
    </p:spTree>
    <p:extLst>
      <p:ext uri="{BB962C8B-B14F-4D97-AF65-F5344CB8AC3E}">
        <p14:creationId xmlns:p14="http://schemas.microsoft.com/office/powerpoint/2010/main" val="2764355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0-#ppt_w/2"/>
                                          </p:val>
                                        </p:tav>
                                        <p:tav tm="100000">
                                          <p:val>
                                            <p:strVal val="#ppt_x"/>
                                          </p:val>
                                        </p:tav>
                                      </p:tavLst>
                                    </p:anim>
                                    <p:anim calcmode="lin" valueType="num">
                                      <p:cBhvr additive="base">
                                        <p:cTn id="8"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1000"/>
                                        <p:tgtEl>
                                          <p:spTgt spid="18"/>
                                        </p:tgtEl>
                                      </p:cBhvr>
                                    </p:animEffect>
                                    <p:anim calcmode="lin" valueType="num">
                                      <p:cBhvr>
                                        <p:cTn id="14" dur="1000" fill="hold"/>
                                        <p:tgtEl>
                                          <p:spTgt spid="18"/>
                                        </p:tgtEl>
                                        <p:attrNameLst>
                                          <p:attrName>ppt_x</p:attrName>
                                        </p:attrNameLst>
                                      </p:cBhvr>
                                      <p:tavLst>
                                        <p:tav tm="0">
                                          <p:val>
                                            <p:strVal val="#ppt_x"/>
                                          </p:val>
                                        </p:tav>
                                        <p:tav tm="100000">
                                          <p:val>
                                            <p:strVal val="#ppt_x"/>
                                          </p:val>
                                        </p:tav>
                                      </p:tavLst>
                                    </p:anim>
                                    <p:anim calcmode="lin" valueType="num">
                                      <p:cBhvr>
                                        <p:cTn id="15"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0"/>
                                        <p:tgtEl>
                                          <p:spTgt spid="13"/>
                                        </p:tgtEl>
                                      </p:cBhvr>
                                    </p:animEffect>
                                    <p:anim calcmode="lin" valueType="num">
                                      <p:cBhvr>
                                        <p:cTn id="35" dur="1000" fill="hold"/>
                                        <p:tgtEl>
                                          <p:spTgt spid="13"/>
                                        </p:tgtEl>
                                        <p:attrNameLst>
                                          <p:attrName>ppt_x</p:attrName>
                                        </p:attrNameLst>
                                      </p:cBhvr>
                                      <p:tavLst>
                                        <p:tav tm="0">
                                          <p:val>
                                            <p:strVal val="#ppt_x"/>
                                          </p:val>
                                        </p:tav>
                                        <p:tav tm="100000">
                                          <p:val>
                                            <p:strVal val="#ppt_x"/>
                                          </p:val>
                                        </p:tav>
                                      </p:tavLst>
                                    </p:anim>
                                    <p:anim calcmode="lin" valueType="num">
                                      <p:cBhvr>
                                        <p:cTn id="3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anim calcmode="lin" valueType="num">
                                      <p:cBhvr>
                                        <p:cTn id="42" dur="1000" fill="hold"/>
                                        <p:tgtEl>
                                          <p:spTgt spid="14"/>
                                        </p:tgtEl>
                                        <p:attrNameLst>
                                          <p:attrName>ppt_x</p:attrName>
                                        </p:attrNameLst>
                                      </p:cBhvr>
                                      <p:tavLst>
                                        <p:tav tm="0">
                                          <p:val>
                                            <p:strVal val="#ppt_x"/>
                                          </p:val>
                                        </p:tav>
                                        <p:tav tm="100000">
                                          <p:val>
                                            <p:strVal val="#ppt_x"/>
                                          </p:val>
                                        </p:tav>
                                      </p:tavLst>
                                    </p:anim>
                                    <p:anim calcmode="lin" valueType="num">
                                      <p:cBhvr>
                                        <p:cTn id="4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additive="base">
                                        <p:cTn id="48" dur="1000" fill="hold"/>
                                        <p:tgtEl>
                                          <p:spTgt spid="15"/>
                                        </p:tgtEl>
                                        <p:attrNameLst>
                                          <p:attrName>ppt_x</p:attrName>
                                        </p:attrNameLst>
                                      </p:cBhvr>
                                      <p:tavLst>
                                        <p:tav tm="0">
                                          <p:val>
                                            <p:strVal val="0-#ppt_w/2"/>
                                          </p:val>
                                        </p:tav>
                                        <p:tav tm="100000">
                                          <p:val>
                                            <p:strVal val="#ppt_x"/>
                                          </p:val>
                                        </p:tav>
                                      </p:tavLst>
                                    </p:anim>
                                    <p:anim calcmode="lin" valueType="num">
                                      <p:cBhvr additive="base">
                                        <p:cTn id="49"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fade">
                                      <p:cBhvr>
                                        <p:cTn id="54" dur="1000"/>
                                        <p:tgtEl>
                                          <p:spTgt spid="24"/>
                                        </p:tgtEl>
                                      </p:cBhvr>
                                    </p:animEffect>
                                    <p:anim calcmode="lin" valueType="num">
                                      <p:cBhvr>
                                        <p:cTn id="55" dur="1000" fill="hold"/>
                                        <p:tgtEl>
                                          <p:spTgt spid="24"/>
                                        </p:tgtEl>
                                        <p:attrNameLst>
                                          <p:attrName>ppt_x</p:attrName>
                                        </p:attrNameLst>
                                      </p:cBhvr>
                                      <p:tavLst>
                                        <p:tav tm="0">
                                          <p:val>
                                            <p:strVal val="#ppt_x"/>
                                          </p:val>
                                        </p:tav>
                                        <p:tav tm="100000">
                                          <p:val>
                                            <p:strVal val="#ppt_x"/>
                                          </p:val>
                                        </p:tav>
                                      </p:tavLst>
                                    </p:anim>
                                    <p:anim calcmode="lin" valueType="num">
                                      <p:cBhvr>
                                        <p:cTn id="5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1000"/>
                                        <p:tgtEl>
                                          <p:spTgt spid="16"/>
                                        </p:tgtEl>
                                      </p:cBhvr>
                                    </p:animEffect>
                                    <p:anim calcmode="lin" valueType="num">
                                      <p:cBhvr>
                                        <p:cTn id="62" dur="1000" fill="hold"/>
                                        <p:tgtEl>
                                          <p:spTgt spid="16"/>
                                        </p:tgtEl>
                                        <p:attrNameLst>
                                          <p:attrName>ppt_x</p:attrName>
                                        </p:attrNameLst>
                                      </p:cBhvr>
                                      <p:tavLst>
                                        <p:tav tm="0">
                                          <p:val>
                                            <p:strVal val="#ppt_x"/>
                                          </p:val>
                                        </p:tav>
                                        <p:tav tm="100000">
                                          <p:val>
                                            <p:strVal val="#ppt_x"/>
                                          </p:val>
                                        </p:tav>
                                      </p:tavLst>
                                    </p:anim>
                                    <p:anim calcmode="lin" valueType="num">
                                      <p:cBhvr>
                                        <p:cTn id="6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fade">
                                      <p:cBhvr>
                                        <p:cTn id="68" dur="1000"/>
                                        <p:tgtEl>
                                          <p:spTgt spid="17"/>
                                        </p:tgtEl>
                                      </p:cBhvr>
                                    </p:animEffect>
                                    <p:anim calcmode="lin" valueType="num">
                                      <p:cBhvr>
                                        <p:cTn id="69" dur="1000" fill="hold"/>
                                        <p:tgtEl>
                                          <p:spTgt spid="17"/>
                                        </p:tgtEl>
                                        <p:attrNameLst>
                                          <p:attrName>ppt_x</p:attrName>
                                        </p:attrNameLst>
                                      </p:cBhvr>
                                      <p:tavLst>
                                        <p:tav tm="0">
                                          <p:val>
                                            <p:strVal val="#ppt_x"/>
                                          </p:val>
                                        </p:tav>
                                        <p:tav tm="100000">
                                          <p:val>
                                            <p:strVal val="#ppt_x"/>
                                          </p:val>
                                        </p:tav>
                                      </p:tavLst>
                                    </p:anim>
                                    <p:anim calcmode="lin" valueType="num">
                                      <p:cBhvr>
                                        <p:cTn id="7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Effect transition="in" filter="fade">
                                      <p:cBhvr>
                                        <p:cTn id="75" dur="1000"/>
                                        <p:tgtEl>
                                          <p:spTgt spid="20"/>
                                        </p:tgtEl>
                                      </p:cBhvr>
                                    </p:animEffect>
                                    <p:anim calcmode="lin" valueType="num">
                                      <p:cBhvr>
                                        <p:cTn id="76" dur="1000" fill="hold"/>
                                        <p:tgtEl>
                                          <p:spTgt spid="20"/>
                                        </p:tgtEl>
                                        <p:attrNameLst>
                                          <p:attrName>ppt_x</p:attrName>
                                        </p:attrNameLst>
                                      </p:cBhvr>
                                      <p:tavLst>
                                        <p:tav tm="0">
                                          <p:val>
                                            <p:strVal val="#ppt_x"/>
                                          </p:val>
                                        </p:tav>
                                        <p:tav tm="100000">
                                          <p:val>
                                            <p:strVal val="#ppt_x"/>
                                          </p:val>
                                        </p:tav>
                                      </p:tavLst>
                                    </p:anim>
                                    <p:anim calcmode="lin" valueType="num">
                                      <p:cBhvr>
                                        <p:cTn id="7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fade">
                                      <p:cBhvr>
                                        <p:cTn id="82" dur="1000"/>
                                        <p:tgtEl>
                                          <p:spTgt spid="21"/>
                                        </p:tgtEl>
                                      </p:cBhvr>
                                    </p:animEffect>
                                    <p:anim calcmode="lin" valueType="num">
                                      <p:cBhvr>
                                        <p:cTn id="83" dur="1000" fill="hold"/>
                                        <p:tgtEl>
                                          <p:spTgt spid="21"/>
                                        </p:tgtEl>
                                        <p:attrNameLst>
                                          <p:attrName>ppt_x</p:attrName>
                                        </p:attrNameLst>
                                      </p:cBhvr>
                                      <p:tavLst>
                                        <p:tav tm="0">
                                          <p:val>
                                            <p:strVal val="#ppt_x"/>
                                          </p:val>
                                        </p:tav>
                                        <p:tav tm="100000">
                                          <p:val>
                                            <p:strVal val="#ppt_x"/>
                                          </p:val>
                                        </p:tav>
                                      </p:tavLst>
                                    </p:anim>
                                    <p:anim calcmode="lin" valueType="num">
                                      <p:cBhvr>
                                        <p:cTn id="8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fade">
                                      <p:cBhvr>
                                        <p:cTn id="89" dur="1000"/>
                                        <p:tgtEl>
                                          <p:spTgt spid="22"/>
                                        </p:tgtEl>
                                      </p:cBhvr>
                                    </p:animEffect>
                                    <p:anim calcmode="lin" valueType="num">
                                      <p:cBhvr>
                                        <p:cTn id="90" dur="1000" fill="hold"/>
                                        <p:tgtEl>
                                          <p:spTgt spid="22"/>
                                        </p:tgtEl>
                                        <p:attrNameLst>
                                          <p:attrName>ppt_x</p:attrName>
                                        </p:attrNameLst>
                                      </p:cBhvr>
                                      <p:tavLst>
                                        <p:tav tm="0">
                                          <p:val>
                                            <p:strVal val="#ppt_x"/>
                                          </p:val>
                                        </p:tav>
                                        <p:tav tm="100000">
                                          <p:val>
                                            <p:strVal val="#ppt_x"/>
                                          </p:val>
                                        </p:tav>
                                      </p:tavLst>
                                    </p:anim>
                                    <p:anim calcmode="lin" valueType="num">
                                      <p:cBhvr>
                                        <p:cTn id="9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23"/>
                                        </p:tgtEl>
                                        <p:attrNameLst>
                                          <p:attrName>style.visibility</p:attrName>
                                        </p:attrNameLst>
                                      </p:cBhvr>
                                      <p:to>
                                        <p:strVal val="visible"/>
                                      </p:to>
                                    </p:set>
                                    <p:animEffect transition="in" filter="fade">
                                      <p:cBhvr>
                                        <p:cTn id="96" dur="1000"/>
                                        <p:tgtEl>
                                          <p:spTgt spid="23"/>
                                        </p:tgtEl>
                                      </p:cBhvr>
                                    </p:animEffect>
                                    <p:anim calcmode="lin" valueType="num">
                                      <p:cBhvr>
                                        <p:cTn id="97" dur="1000" fill="hold"/>
                                        <p:tgtEl>
                                          <p:spTgt spid="23"/>
                                        </p:tgtEl>
                                        <p:attrNameLst>
                                          <p:attrName>ppt_x</p:attrName>
                                        </p:attrNameLst>
                                      </p:cBhvr>
                                      <p:tavLst>
                                        <p:tav tm="0">
                                          <p:val>
                                            <p:strVal val="#ppt_x"/>
                                          </p:val>
                                        </p:tav>
                                        <p:tav tm="100000">
                                          <p:val>
                                            <p:strVal val="#ppt_x"/>
                                          </p:val>
                                        </p:tav>
                                      </p:tavLst>
                                    </p:anim>
                                    <p:anim calcmode="lin" valueType="num">
                                      <p:cBhvr>
                                        <p:cTn id="9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grpId="0" nodeType="clickEffect">
                                  <p:stCondLst>
                                    <p:cond delay="0"/>
                                  </p:stCondLst>
                                  <p:childTnLst>
                                    <p:set>
                                      <p:cBhvr>
                                        <p:cTn id="102" dur="1" fill="hold">
                                          <p:stCondLst>
                                            <p:cond delay="0"/>
                                          </p:stCondLst>
                                        </p:cTn>
                                        <p:tgtEl>
                                          <p:spTgt spid="25"/>
                                        </p:tgtEl>
                                        <p:attrNameLst>
                                          <p:attrName>style.visibility</p:attrName>
                                        </p:attrNameLst>
                                      </p:cBhvr>
                                      <p:to>
                                        <p:strVal val="visible"/>
                                      </p:to>
                                    </p:set>
                                    <p:animEffect transition="in" filter="fade">
                                      <p:cBhvr>
                                        <p:cTn id="103" dur="1000"/>
                                        <p:tgtEl>
                                          <p:spTgt spid="25"/>
                                        </p:tgtEl>
                                      </p:cBhvr>
                                    </p:animEffect>
                                    <p:anim calcmode="lin" valueType="num">
                                      <p:cBhvr>
                                        <p:cTn id="104" dur="1000" fill="hold"/>
                                        <p:tgtEl>
                                          <p:spTgt spid="25"/>
                                        </p:tgtEl>
                                        <p:attrNameLst>
                                          <p:attrName>ppt_x</p:attrName>
                                        </p:attrNameLst>
                                      </p:cBhvr>
                                      <p:tavLst>
                                        <p:tav tm="0">
                                          <p:val>
                                            <p:strVal val="#ppt_x"/>
                                          </p:val>
                                        </p:tav>
                                        <p:tav tm="100000">
                                          <p:val>
                                            <p:strVal val="#ppt_x"/>
                                          </p:val>
                                        </p:tav>
                                      </p:tavLst>
                                    </p:anim>
                                    <p:anim calcmode="lin" valueType="num">
                                      <p:cBhvr>
                                        <p:cTn id="10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26"/>
                                        </p:tgtEl>
                                        <p:attrNameLst>
                                          <p:attrName>style.visibility</p:attrName>
                                        </p:attrNameLst>
                                      </p:cBhvr>
                                      <p:to>
                                        <p:strVal val="visible"/>
                                      </p:to>
                                    </p:set>
                                    <p:animEffect transition="in" filter="fade">
                                      <p:cBhvr>
                                        <p:cTn id="110" dur="1000"/>
                                        <p:tgtEl>
                                          <p:spTgt spid="26"/>
                                        </p:tgtEl>
                                      </p:cBhvr>
                                    </p:animEffect>
                                    <p:anim calcmode="lin" valueType="num">
                                      <p:cBhvr>
                                        <p:cTn id="111" dur="1000" fill="hold"/>
                                        <p:tgtEl>
                                          <p:spTgt spid="26"/>
                                        </p:tgtEl>
                                        <p:attrNameLst>
                                          <p:attrName>ppt_x</p:attrName>
                                        </p:attrNameLst>
                                      </p:cBhvr>
                                      <p:tavLst>
                                        <p:tav tm="0">
                                          <p:val>
                                            <p:strVal val="#ppt_x"/>
                                          </p:val>
                                        </p:tav>
                                        <p:tav tm="100000">
                                          <p:val>
                                            <p:strVal val="#ppt_x"/>
                                          </p:val>
                                        </p:tav>
                                      </p:tavLst>
                                    </p:anim>
                                    <p:anim calcmode="lin" valueType="num">
                                      <p:cBhvr>
                                        <p:cTn id="112"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4" grpId="0" animBg="1"/>
      <p:bldP spid="6" grpId="0" animBg="1"/>
      <p:bldP spid="5" grpId="0" animBg="1"/>
      <p:bldP spid="8" grpId="0" animBg="1"/>
      <p:bldP spid="13" grpId="0" animBg="1"/>
      <p:bldP spid="14" grpId="0" animBg="1"/>
      <p:bldP spid="15" grpId="0" animBg="1"/>
      <p:bldP spid="16" grpId="0" animBg="1"/>
      <p:bldP spid="17" grpId="0" animBg="1"/>
      <p:bldP spid="20" grpId="0" animBg="1"/>
      <p:bldP spid="21" grpId="0" animBg="1"/>
      <p:bldP spid="22" grpId="0" animBg="1"/>
      <p:bldP spid="23"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234813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3275856" y="1340768"/>
            <a:ext cx="5544616" cy="338554"/>
          </a:xfrm>
          <a:prstGeom prst="rect">
            <a:avLst/>
          </a:prstGeom>
          <a:solidFill>
            <a:srgbClr val="FFFF00"/>
          </a:solidFill>
        </p:spPr>
        <p:txBody>
          <a:bodyPr wrap="square" rtlCol="0">
            <a:spAutoFit/>
          </a:bodyPr>
          <a:lstStyle/>
          <a:p>
            <a:r>
              <a:rPr lang="en-GB" sz="1600" dirty="0"/>
              <a:t>Fill in the gaps with the passive form (past, present, future)</a:t>
            </a:r>
          </a:p>
        </p:txBody>
      </p:sp>
      <p:sp>
        <p:nvSpPr>
          <p:cNvPr id="7" name="Textfeld 6">
            <a:extLst>
              <a:ext uri="{FF2B5EF4-FFF2-40B4-BE49-F238E27FC236}">
                <a16:creationId xmlns:a16="http://schemas.microsoft.com/office/drawing/2014/main" id="{F45E196E-DDC8-D0FE-EE09-3DAC14DC115F}"/>
              </a:ext>
            </a:extLst>
          </p:cNvPr>
          <p:cNvSpPr txBox="1"/>
          <p:nvPr/>
        </p:nvSpPr>
        <p:spPr>
          <a:xfrm>
            <a:off x="2771800" y="1643316"/>
            <a:ext cx="6372200" cy="338554"/>
          </a:xfrm>
          <a:prstGeom prst="rect">
            <a:avLst/>
          </a:prstGeom>
          <a:solidFill>
            <a:schemeClr val="bg1"/>
          </a:solidFill>
        </p:spPr>
        <p:txBody>
          <a:bodyPr wrap="square" rtlCol="0">
            <a:spAutoFit/>
          </a:bodyPr>
          <a:lstStyle/>
          <a:p>
            <a:pPr algn="ctr"/>
            <a:r>
              <a:rPr lang="en-GB" sz="1600" dirty="0"/>
              <a:t>1. Millions of books (to buy) by fans every year.</a:t>
            </a:r>
          </a:p>
        </p:txBody>
      </p:sp>
      <p:sp>
        <p:nvSpPr>
          <p:cNvPr id="8" name="Textfeld 7">
            <a:extLst>
              <a:ext uri="{FF2B5EF4-FFF2-40B4-BE49-F238E27FC236}">
                <a16:creationId xmlns:a16="http://schemas.microsoft.com/office/drawing/2014/main" id="{CC8EE0B0-0896-C36C-D879-E53816F90D1C}"/>
              </a:ext>
            </a:extLst>
          </p:cNvPr>
          <p:cNvSpPr txBox="1"/>
          <p:nvPr/>
        </p:nvSpPr>
        <p:spPr>
          <a:xfrm>
            <a:off x="2771800" y="1938318"/>
            <a:ext cx="6372200" cy="338554"/>
          </a:xfrm>
          <a:prstGeom prst="rect">
            <a:avLst/>
          </a:prstGeom>
          <a:solidFill>
            <a:schemeClr val="bg1"/>
          </a:solidFill>
        </p:spPr>
        <p:txBody>
          <a:bodyPr wrap="square" rtlCol="0">
            <a:spAutoFit/>
          </a:bodyPr>
          <a:lstStyle/>
          <a:p>
            <a:pPr algn="ctr"/>
            <a:r>
              <a:rPr lang="en-GB" sz="1600" dirty="0"/>
              <a:t>Millions of books </a:t>
            </a:r>
            <a:r>
              <a:rPr lang="en-GB" sz="1600" b="1" dirty="0"/>
              <a:t>are/were/will be bought </a:t>
            </a:r>
            <a:r>
              <a:rPr lang="en-GB" sz="1600" dirty="0"/>
              <a:t>by fans every year.</a:t>
            </a:r>
          </a:p>
        </p:txBody>
      </p:sp>
      <p:sp>
        <p:nvSpPr>
          <p:cNvPr id="9" name="Textfeld 8">
            <a:extLst>
              <a:ext uri="{FF2B5EF4-FFF2-40B4-BE49-F238E27FC236}">
                <a16:creationId xmlns:a16="http://schemas.microsoft.com/office/drawing/2014/main" id="{996F773B-674A-B7D1-40B6-7D1B3E187F4C}"/>
              </a:ext>
            </a:extLst>
          </p:cNvPr>
          <p:cNvSpPr txBox="1"/>
          <p:nvPr/>
        </p:nvSpPr>
        <p:spPr>
          <a:xfrm>
            <a:off x="2771800" y="2276872"/>
            <a:ext cx="6372200" cy="338554"/>
          </a:xfrm>
          <a:prstGeom prst="rect">
            <a:avLst/>
          </a:prstGeom>
          <a:solidFill>
            <a:schemeClr val="bg1"/>
          </a:solidFill>
        </p:spPr>
        <p:txBody>
          <a:bodyPr wrap="square" rtlCol="0">
            <a:spAutoFit/>
          </a:bodyPr>
          <a:lstStyle/>
          <a:p>
            <a:pPr algn="ctr"/>
            <a:r>
              <a:rPr lang="en-GB" sz="1600" dirty="0"/>
              <a:t>2. Board games (not, to play) by many people.</a:t>
            </a:r>
          </a:p>
        </p:txBody>
      </p:sp>
      <p:sp>
        <p:nvSpPr>
          <p:cNvPr id="10" name="Textfeld 9">
            <a:extLst>
              <a:ext uri="{FF2B5EF4-FFF2-40B4-BE49-F238E27FC236}">
                <a16:creationId xmlns:a16="http://schemas.microsoft.com/office/drawing/2014/main" id="{35AC736C-EF87-3D68-FF03-8CA312E0CE97}"/>
              </a:ext>
            </a:extLst>
          </p:cNvPr>
          <p:cNvSpPr txBox="1"/>
          <p:nvPr/>
        </p:nvSpPr>
        <p:spPr>
          <a:xfrm>
            <a:off x="2771800" y="2586390"/>
            <a:ext cx="6372200" cy="338554"/>
          </a:xfrm>
          <a:prstGeom prst="rect">
            <a:avLst/>
          </a:prstGeom>
          <a:solidFill>
            <a:schemeClr val="bg1"/>
          </a:solidFill>
        </p:spPr>
        <p:txBody>
          <a:bodyPr wrap="square" rtlCol="0">
            <a:spAutoFit/>
          </a:bodyPr>
          <a:lstStyle/>
          <a:p>
            <a:pPr algn="ctr"/>
            <a:r>
              <a:rPr lang="en-GB" sz="1600" dirty="0"/>
              <a:t>Board games </a:t>
            </a:r>
            <a:r>
              <a:rPr lang="en-GB" sz="1600" b="1" dirty="0"/>
              <a:t>aren’t/weren’t/won’t be played </a:t>
            </a:r>
            <a:r>
              <a:rPr lang="en-GB" sz="1600" dirty="0"/>
              <a:t>by many people.</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2771800" y="2924944"/>
            <a:ext cx="6372200" cy="338554"/>
          </a:xfrm>
          <a:prstGeom prst="rect">
            <a:avLst/>
          </a:prstGeom>
          <a:solidFill>
            <a:schemeClr val="bg1"/>
          </a:solidFill>
        </p:spPr>
        <p:txBody>
          <a:bodyPr wrap="square" rtlCol="0">
            <a:spAutoFit/>
          </a:bodyPr>
          <a:lstStyle/>
          <a:p>
            <a:pPr algn="ctr"/>
            <a:r>
              <a:rPr lang="en-GB" sz="1600" dirty="0"/>
              <a:t>3. The gallery (to know) for its world-class exhibitions.</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2771800" y="3234462"/>
            <a:ext cx="6372200" cy="338554"/>
          </a:xfrm>
          <a:prstGeom prst="rect">
            <a:avLst/>
          </a:prstGeom>
          <a:solidFill>
            <a:schemeClr val="bg1"/>
          </a:solidFill>
        </p:spPr>
        <p:txBody>
          <a:bodyPr wrap="square" rtlCol="0">
            <a:spAutoFit/>
          </a:bodyPr>
          <a:lstStyle/>
          <a:p>
            <a:pPr algn="ctr"/>
            <a:r>
              <a:rPr lang="en-GB" sz="1600" dirty="0"/>
              <a:t>The gallery </a:t>
            </a:r>
            <a:r>
              <a:rPr lang="en-GB" sz="1600" b="1" dirty="0"/>
              <a:t>is/was/will be known </a:t>
            </a:r>
            <a:r>
              <a:rPr lang="en-GB" sz="1600" dirty="0"/>
              <a:t>for its world-class exhibitions.</a:t>
            </a:r>
          </a:p>
        </p:txBody>
      </p:sp>
      <p:sp>
        <p:nvSpPr>
          <p:cNvPr id="13" name="Textfeld 12">
            <a:extLst>
              <a:ext uri="{FF2B5EF4-FFF2-40B4-BE49-F238E27FC236}">
                <a16:creationId xmlns:a16="http://schemas.microsoft.com/office/drawing/2014/main" id="{1156C1D5-466C-1AE7-7796-C3F8FAB6C6E8}"/>
              </a:ext>
            </a:extLst>
          </p:cNvPr>
          <p:cNvSpPr txBox="1"/>
          <p:nvPr/>
        </p:nvSpPr>
        <p:spPr>
          <a:xfrm>
            <a:off x="2771800" y="4077072"/>
            <a:ext cx="6372200" cy="338554"/>
          </a:xfrm>
          <a:prstGeom prst="rect">
            <a:avLst/>
          </a:prstGeom>
          <a:solidFill>
            <a:schemeClr val="bg1"/>
          </a:solidFill>
        </p:spPr>
        <p:txBody>
          <a:bodyPr wrap="square" rtlCol="0">
            <a:spAutoFit/>
          </a:bodyPr>
          <a:lstStyle/>
          <a:p>
            <a:pPr algn="ctr"/>
            <a:r>
              <a:rPr lang="en-GB" sz="1600" dirty="0"/>
              <a:t>4. My sister is reading a book.</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3275856" y="3738518"/>
            <a:ext cx="5544616" cy="338554"/>
          </a:xfrm>
          <a:prstGeom prst="rect">
            <a:avLst/>
          </a:prstGeom>
          <a:solidFill>
            <a:srgbClr val="FFFF00"/>
          </a:solidFill>
        </p:spPr>
        <p:txBody>
          <a:bodyPr wrap="square" rtlCol="0">
            <a:spAutoFit/>
          </a:bodyPr>
          <a:lstStyle/>
          <a:p>
            <a:pPr algn="ctr"/>
            <a:r>
              <a:rPr lang="en-GB" sz="1600" dirty="0"/>
              <a:t>Put into the passive voice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2771800" y="4386590"/>
            <a:ext cx="6372200" cy="338554"/>
          </a:xfrm>
          <a:prstGeom prst="rect">
            <a:avLst/>
          </a:prstGeom>
          <a:solidFill>
            <a:schemeClr val="bg1"/>
          </a:solidFill>
        </p:spPr>
        <p:txBody>
          <a:bodyPr wrap="square" rtlCol="0">
            <a:spAutoFit/>
          </a:bodyPr>
          <a:lstStyle/>
          <a:p>
            <a:pPr algn="ctr"/>
            <a:r>
              <a:rPr lang="en-GB" sz="1600" dirty="0"/>
              <a:t>4. A book </a:t>
            </a:r>
            <a:r>
              <a:rPr lang="en-GB" sz="1600" b="1" dirty="0"/>
              <a:t>is being read </a:t>
            </a:r>
            <a:r>
              <a:rPr lang="en-GB" sz="1600" dirty="0"/>
              <a:t>by my sister.</a:t>
            </a:r>
          </a:p>
        </p:txBody>
      </p:sp>
      <p:sp>
        <p:nvSpPr>
          <p:cNvPr id="17" name="Textfeld 16">
            <a:extLst>
              <a:ext uri="{FF2B5EF4-FFF2-40B4-BE49-F238E27FC236}">
                <a16:creationId xmlns:a16="http://schemas.microsoft.com/office/drawing/2014/main" id="{E0341339-0147-1195-9590-876821B37E13}"/>
              </a:ext>
            </a:extLst>
          </p:cNvPr>
          <p:cNvSpPr txBox="1"/>
          <p:nvPr/>
        </p:nvSpPr>
        <p:spPr>
          <a:xfrm>
            <a:off x="2771800" y="4725144"/>
            <a:ext cx="6372200" cy="338554"/>
          </a:xfrm>
          <a:prstGeom prst="rect">
            <a:avLst/>
          </a:prstGeom>
          <a:solidFill>
            <a:schemeClr val="bg1"/>
          </a:solidFill>
        </p:spPr>
        <p:txBody>
          <a:bodyPr wrap="square" rtlCol="0">
            <a:spAutoFit/>
          </a:bodyPr>
          <a:lstStyle/>
          <a:p>
            <a:pPr algn="ctr"/>
            <a:r>
              <a:rPr lang="en-GB" sz="1600" dirty="0"/>
              <a:t>5. My friend has cooked dinner tonight.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2771800" y="5034662"/>
            <a:ext cx="6372200" cy="338554"/>
          </a:xfrm>
          <a:prstGeom prst="rect">
            <a:avLst/>
          </a:prstGeom>
          <a:solidFill>
            <a:schemeClr val="bg1"/>
          </a:solidFill>
        </p:spPr>
        <p:txBody>
          <a:bodyPr wrap="square" rtlCol="0">
            <a:spAutoFit/>
          </a:bodyPr>
          <a:lstStyle/>
          <a:p>
            <a:pPr algn="ctr"/>
            <a:r>
              <a:rPr lang="en-GB" sz="1600" dirty="0"/>
              <a:t>5. Dinner </a:t>
            </a:r>
            <a:r>
              <a:rPr lang="en-GB" sz="1600" b="1" dirty="0"/>
              <a:t>has been cooked </a:t>
            </a:r>
            <a:r>
              <a:rPr lang="en-GB" sz="1600" dirty="0"/>
              <a:t>by my friend tonight.</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2771800" y="5373216"/>
            <a:ext cx="6372200" cy="338554"/>
          </a:xfrm>
          <a:prstGeom prst="rect">
            <a:avLst/>
          </a:prstGeom>
          <a:solidFill>
            <a:schemeClr val="bg1"/>
          </a:solidFill>
        </p:spPr>
        <p:txBody>
          <a:bodyPr wrap="square" rtlCol="0">
            <a:spAutoFit/>
          </a:bodyPr>
          <a:lstStyle/>
          <a:p>
            <a:pPr algn="ctr"/>
            <a:r>
              <a:rPr lang="en-GB" sz="1600" dirty="0"/>
              <a:t>6. Lisa will have read the book by the time you arrive.</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2771800" y="5682734"/>
            <a:ext cx="6372200" cy="338554"/>
          </a:xfrm>
          <a:prstGeom prst="rect">
            <a:avLst/>
          </a:prstGeom>
          <a:solidFill>
            <a:schemeClr val="bg1"/>
          </a:solidFill>
        </p:spPr>
        <p:txBody>
          <a:bodyPr wrap="square" rtlCol="0">
            <a:spAutoFit/>
          </a:bodyPr>
          <a:lstStyle/>
          <a:p>
            <a:pPr algn="ctr"/>
            <a:r>
              <a:rPr lang="en-GB" sz="1600" dirty="0"/>
              <a:t>6. The book </a:t>
            </a:r>
            <a:r>
              <a:rPr lang="en-GB" sz="1600" b="1" dirty="0"/>
              <a:t>will have been read </a:t>
            </a:r>
            <a:r>
              <a:rPr lang="en-GB" sz="1600" dirty="0"/>
              <a:t>by Lisa by the time you arrive.</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2771800" y="6021288"/>
            <a:ext cx="6372200" cy="338554"/>
          </a:xfrm>
          <a:prstGeom prst="rect">
            <a:avLst/>
          </a:prstGeom>
          <a:solidFill>
            <a:schemeClr val="bg1"/>
          </a:solidFill>
        </p:spPr>
        <p:txBody>
          <a:bodyPr wrap="square" rtlCol="0">
            <a:spAutoFit/>
          </a:bodyPr>
          <a:lstStyle/>
          <a:p>
            <a:pPr algn="ctr"/>
            <a:r>
              <a:rPr lang="en-GB" sz="1600" dirty="0"/>
              <a:t>7. They had watched a film when we met them.</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2771800" y="6309320"/>
            <a:ext cx="6372200" cy="338554"/>
          </a:xfrm>
          <a:prstGeom prst="rect">
            <a:avLst/>
          </a:prstGeom>
          <a:solidFill>
            <a:schemeClr val="bg1"/>
          </a:solidFill>
        </p:spPr>
        <p:txBody>
          <a:bodyPr wrap="square" rtlCol="0">
            <a:spAutoFit/>
          </a:bodyPr>
          <a:lstStyle/>
          <a:p>
            <a:pPr algn="ctr"/>
            <a:r>
              <a:rPr lang="en-GB" sz="1600" dirty="0"/>
              <a:t>7. A  film </a:t>
            </a:r>
            <a:r>
              <a:rPr lang="en-GB" sz="1600" b="1" dirty="0"/>
              <a:t>had been watched </a:t>
            </a:r>
            <a:r>
              <a:rPr lang="en-GB" sz="1600" dirty="0"/>
              <a:t>by them when we met them.</a:t>
            </a:r>
          </a:p>
        </p:txBody>
      </p:sp>
    </p:spTree>
    <p:extLst>
      <p:ext uri="{BB962C8B-B14F-4D97-AF65-F5344CB8AC3E}">
        <p14:creationId xmlns:p14="http://schemas.microsoft.com/office/powerpoint/2010/main" val="241869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Negations</a:t>
            </a:r>
            <a:r>
              <a:rPr lang="de-DE" sz="1600" b="1" dirty="0">
                <a:solidFill>
                  <a:srgbClr val="C00000"/>
                </a:solidFill>
              </a:rPr>
              <a:t> - </a:t>
            </a:r>
            <a:r>
              <a:rPr lang="de-DE" sz="1600" b="1" dirty="0" err="1">
                <a:solidFill>
                  <a:srgbClr val="C00000"/>
                </a:solidFill>
              </a:rPr>
              <a:t>questions</a:t>
            </a:r>
            <a:endParaRPr lang="en-GB" sz="1600" b="1" dirty="0">
              <a:solidFill>
                <a:srgbClr val="C00000"/>
              </a:solidFill>
            </a:endParaRP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Negation</a:t>
            </a:r>
          </a:p>
        </p:txBody>
      </p:sp>
      <p:sp>
        <p:nvSpPr>
          <p:cNvPr id="4" name="Textfeld 3">
            <a:extLst>
              <a:ext uri="{FF2B5EF4-FFF2-40B4-BE49-F238E27FC236}">
                <a16:creationId xmlns:a16="http://schemas.microsoft.com/office/drawing/2014/main" id="{6F681168-C7FC-6094-38D1-3DAA35BB2349}"/>
              </a:ext>
            </a:extLst>
          </p:cNvPr>
          <p:cNvSpPr txBox="1"/>
          <p:nvPr/>
        </p:nvSpPr>
        <p:spPr>
          <a:xfrm>
            <a:off x="3275856" y="2852936"/>
            <a:ext cx="5544616" cy="338554"/>
          </a:xfrm>
          <a:prstGeom prst="rect">
            <a:avLst/>
          </a:prstGeom>
          <a:solidFill>
            <a:srgbClr val="FFFF00"/>
          </a:solidFill>
        </p:spPr>
        <p:txBody>
          <a:bodyPr wrap="square" rtlCol="0">
            <a:spAutoFit/>
          </a:bodyPr>
          <a:lstStyle/>
          <a:p>
            <a:r>
              <a:rPr lang="en-GB" sz="1600" dirty="0"/>
              <a:t>I don’t like Mondays.</a:t>
            </a:r>
          </a:p>
        </p:txBody>
      </p:sp>
      <p:sp>
        <p:nvSpPr>
          <p:cNvPr id="5" name="Textfeld 4">
            <a:extLst>
              <a:ext uri="{FF2B5EF4-FFF2-40B4-BE49-F238E27FC236}">
                <a16:creationId xmlns:a16="http://schemas.microsoft.com/office/drawing/2014/main" id="{F46334E8-67AF-E52D-BD68-EC2EA6EEBF6E}"/>
              </a:ext>
            </a:extLst>
          </p:cNvPr>
          <p:cNvSpPr txBox="1"/>
          <p:nvPr/>
        </p:nvSpPr>
        <p:spPr>
          <a:xfrm>
            <a:off x="107504" y="3522494"/>
            <a:ext cx="2348130" cy="338554"/>
          </a:xfrm>
          <a:prstGeom prst="rect">
            <a:avLst/>
          </a:prstGeom>
          <a:solidFill>
            <a:srgbClr val="FFFF00"/>
          </a:solidFill>
        </p:spPr>
        <p:txBody>
          <a:bodyPr wrap="square" rtlCol="0">
            <a:spAutoFit/>
          </a:bodyPr>
          <a:lstStyle/>
          <a:p>
            <a:r>
              <a:rPr lang="en-GB" sz="1600" dirty="0"/>
              <a:t>Question</a:t>
            </a:r>
          </a:p>
        </p:txBody>
      </p:sp>
      <p:sp>
        <p:nvSpPr>
          <p:cNvPr id="6" name="Textfeld 5">
            <a:extLst>
              <a:ext uri="{FF2B5EF4-FFF2-40B4-BE49-F238E27FC236}">
                <a16:creationId xmlns:a16="http://schemas.microsoft.com/office/drawing/2014/main" id="{514F2240-F66B-A1C6-41B0-F772F84691DD}"/>
              </a:ext>
            </a:extLst>
          </p:cNvPr>
          <p:cNvSpPr txBox="1"/>
          <p:nvPr/>
        </p:nvSpPr>
        <p:spPr>
          <a:xfrm>
            <a:off x="3275856" y="3501008"/>
            <a:ext cx="5544616" cy="338554"/>
          </a:xfrm>
          <a:prstGeom prst="rect">
            <a:avLst/>
          </a:prstGeom>
          <a:solidFill>
            <a:srgbClr val="FFFF00"/>
          </a:solidFill>
        </p:spPr>
        <p:txBody>
          <a:bodyPr wrap="square" rtlCol="0">
            <a:spAutoFit/>
          </a:bodyPr>
          <a:lstStyle/>
          <a:p>
            <a:r>
              <a:rPr lang="en-GB" sz="1600" dirty="0"/>
              <a:t>Do you like Mondays? </a:t>
            </a:r>
          </a:p>
        </p:txBody>
      </p:sp>
    </p:spTree>
    <p:extLst>
      <p:ext uri="{BB962C8B-B14F-4D97-AF65-F5344CB8AC3E}">
        <p14:creationId xmlns:p14="http://schemas.microsoft.com/office/powerpoint/2010/main" val="1027736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338554"/>
          </a:xfrm>
          <a:prstGeom prst="rect">
            <a:avLst/>
          </a:prstGeom>
          <a:solidFill>
            <a:srgbClr val="FFFF00"/>
          </a:solidFill>
        </p:spPr>
        <p:txBody>
          <a:bodyPr wrap="square" rtlCol="0">
            <a:spAutoFit/>
          </a:bodyPr>
          <a:lstStyle/>
          <a:p>
            <a:r>
              <a:rPr lang="en-GB" sz="1600" dirty="0"/>
              <a:t>Principles</a:t>
            </a:r>
          </a:p>
        </p:txBody>
      </p:sp>
      <p:sp>
        <p:nvSpPr>
          <p:cNvPr id="8" name="Textfeld 7">
            <a:extLst>
              <a:ext uri="{FF2B5EF4-FFF2-40B4-BE49-F238E27FC236}">
                <a16:creationId xmlns:a16="http://schemas.microsoft.com/office/drawing/2014/main" id="{26DBFE18-26C0-BB2A-D808-F2A634326D24}"/>
              </a:ext>
            </a:extLst>
          </p:cNvPr>
          <p:cNvSpPr txBox="1"/>
          <p:nvPr/>
        </p:nvSpPr>
        <p:spPr>
          <a:xfrm>
            <a:off x="2771800" y="2204864"/>
            <a:ext cx="6372200" cy="338554"/>
          </a:xfrm>
          <a:prstGeom prst="rect">
            <a:avLst/>
          </a:prstGeom>
          <a:solidFill>
            <a:schemeClr val="bg1"/>
          </a:solidFill>
        </p:spPr>
        <p:txBody>
          <a:bodyPr wrap="square" rtlCol="0">
            <a:spAutoFit/>
          </a:bodyPr>
          <a:lstStyle/>
          <a:p>
            <a:pPr algn="ctr"/>
            <a:r>
              <a:rPr lang="en-GB" sz="1600" i="1" dirty="0"/>
              <a:t>I don’t like Mondays.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3162454"/>
            <a:ext cx="6372200" cy="338554"/>
          </a:xfrm>
          <a:prstGeom prst="rect">
            <a:avLst/>
          </a:prstGeom>
          <a:solidFill>
            <a:schemeClr val="bg1"/>
          </a:solidFill>
        </p:spPr>
        <p:txBody>
          <a:bodyPr wrap="square" rtlCol="0">
            <a:spAutoFit/>
          </a:bodyPr>
          <a:lstStyle/>
          <a:p>
            <a:pPr algn="ctr"/>
            <a:r>
              <a:rPr lang="en-GB" sz="1600" i="1" dirty="0"/>
              <a:t>I </a:t>
            </a:r>
            <a:r>
              <a:rPr lang="en-GB" sz="1600" b="1" i="1" dirty="0"/>
              <a:t>am</a:t>
            </a:r>
            <a:r>
              <a:rPr lang="en-GB" sz="1600" i="1" dirty="0"/>
              <a:t> not the teacher.</a:t>
            </a:r>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4098558"/>
            <a:ext cx="6372200" cy="338554"/>
          </a:xfrm>
          <a:prstGeom prst="rect">
            <a:avLst/>
          </a:prstGeom>
          <a:solidFill>
            <a:schemeClr val="bg1"/>
          </a:solidFill>
        </p:spPr>
        <p:txBody>
          <a:bodyPr wrap="square" rtlCol="0">
            <a:spAutoFit/>
          </a:bodyPr>
          <a:lstStyle/>
          <a:p>
            <a:pPr algn="ctr"/>
            <a:r>
              <a:rPr lang="en-GB" sz="1600" i="1" dirty="0"/>
              <a:t>I </a:t>
            </a:r>
            <a:r>
              <a:rPr lang="en-GB" sz="1600" b="1" i="1" dirty="0"/>
              <a:t>have </a:t>
            </a:r>
            <a:r>
              <a:rPr lang="en-GB" sz="1600" i="1" dirty="0"/>
              <a:t>not eaten lunch yet.</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3789040"/>
            <a:ext cx="6372200" cy="338554"/>
          </a:xfrm>
          <a:prstGeom prst="rect">
            <a:avLst/>
          </a:prstGeom>
          <a:solidFill>
            <a:schemeClr val="bg1"/>
          </a:solidFill>
        </p:spPr>
        <p:txBody>
          <a:bodyPr wrap="square" rtlCol="0">
            <a:spAutoFit/>
          </a:bodyPr>
          <a:lstStyle/>
          <a:p>
            <a:pPr algn="ctr"/>
            <a:r>
              <a:rPr lang="en-GB" sz="1600" dirty="0"/>
              <a:t>2. The use of another auxiliary or modal verb is required.</a:t>
            </a:r>
            <a:r>
              <a:rPr lang="en-GB" sz="1600" i="1" dirty="0"/>
              <a:t> </a:t>
            </a:r>
          </a:p>
        </p:txBody>
      </p:sp>
      <p:sp>
        <p:nvSpPr>
          <p:cNvPr id="28" name="Textfeld 27">
            <a:extLst>
              <a:ext uri="{FF2B5EF4-FFF2-40B4-BE49-F238E27FC236}">
                <a16:creationId xmlns:a16="http://schemas.microsoft.com/office/drawing/2014/main" id="{A877F0D6-7642-7A60-66DD-69F2F1DBFE76}"/>
              </a:ext>
            </a:extLst>
          </p:cNvPr>
          <p:cNvSpPr txBox="1"/>
          <p:nvPr/>
        </p:nvSpPr>
        <p:spPr>
          <a:xfrm>
            <a:off x="2771800" y="1628800"/>
            <a:ext cx="6372200" cy="584775"/>
          </a:xfrm>
          <a:prstGeom prst="rect">
            <a:avLst/>
          </a:prstGeom>
          <a:solidFill>
            <a:schemeClr val="bg1"/>
          </a:solidFill>
        </p:spPr>
        <p:txBody>
          <a:bodyPr wrap="square" rtlCol="0">
            <a:spAutoFit/>
          </a:bodyPr>
          <a:lstStyle/>
          <a:p>
            <a:r>
              <a:rPr lang="en-GB" sz="1600" dirty="0"/>
              <a:t>To negate a sentence or to ask a question we have to paraphrase with </a:t>
            </a:r>
            <a:r>
              <a:rPr lang="en-GB" sz="1600" i="1" dirty="0"/>
              <a:t>to do</a:t>
            </a:r>
            <a:r>
              <a:rPr lang="en-GB" sz="1600" dirty="0"/>
              <a:t>.</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Negations</a:t>
            </a:r>
            <a:r>
              <a:rPr lang="de-DE" sz="1600" b="1" dirty="0">
                <a:solidFill>
                  <a:srgbClr val="C00000"/>
                </a:solidFill>
              </a:rPr>
              <a:t> - </a:t>
            </a:r>
            <a:r>
              <a:rPr lang="de-DE" sz="1600" b="1" dirty="0" err="1">
                <a:solidFill>
                  <a:srgbClr val="C00000"/>
                </a:solidFill>
              </a:rPr>
              <a:t>questions</a:t>
            </a:r>
            <a:endParaRPr lang="en-GB" sz="1600" b="1" dirty="0">
              <a:solidFill>
                <a:srgbClr val="C00000"/>
              </a:solidFill>
            </a:endParaRPr>
          </a:p>
        </p:txBody>
      </p:sp>
      <p:sp>
        <p:nvSpPr>
          <p:cNvPr id="4" name="Textfeld 3">
            <a:extLst>
              <a:ext uri="{FF2B5EF4-FFF2-40B4-BE49-F238E27FC236}">
                <a16:creationId xmlns:a16="http://schemas.microsoft.com/office/drawing/2014/main" id="{06726A02-F150-C0C9-A29E-3B5AB18C1ADF}"/>
              </a:ext>
            </a:extLst>
          </p:cNvPr>
          <p:cNvSpPr txBox="1"/>
          <p:nvPr/>
        </p:nvSpPr>
        <p:spPr>
          <a:xfrm>
            <a:off x="2771800" y="2492896"/>
            <a:ext cx="6372200" cy="338554"/>
          </a:xfrm>
          <a:prstGeom prst="rect">
            <a:avLst/>
          </a:prstGeom>
          <a:solidFill>
            <a:schemeClr val="bg1"/>
          </a:solidFill>
        </p:spPr>
        <p:txBody>
          <a:bodyPr wrap="square" rtlCol="0">
            <a:spAutoFit/>
          </a:bodyPr>
          <a:lstStyle/>
          <a:p>
            <a:pPr algn="ctr"/>
            <a:r>
              <a:rPr lang="en-GB" sz="1600" i="1" dirty="0"/>
              <a:t>Do you like Mondays?</a:t>
            </a:r>
          </a:p>
        </p:txBody>
      </p:sp>
      <p:sp>
        <p:nvSpPr>
          <p:cNvPr id="5" name="Textfeld 4">
            <a:extLst>
              <a:ext uri="{FF2B5EF4-FFF2-40B4-BE49-F238E27FC236}">
                <a16:creationId xmlns:a16="http://schemas.microsoft.com/office/drawing/2014/main" id="{D000F9C6-DA2E-EC9D-CEBD-CBD059145BE2}"/>
              </a:ext>
            </a:extLst>
          </p:cNvPr>
          <p:cNvSpPr txBox="1"/>
          <p:nvPr/>
        </p:nvSpPr>
        <p:spPr>
          <a:xfrm>
            <a:off x="107504" y="2874422"/>
            <a:ext cx="2348130" cy="338554"/>
          </a:xfrm>
          <a:prstGeom prst="rect">
            <a:avLst/>
          </a:prstGeom>
          <a:solidFill>
            <a:srgbClr val="FFFF00"/>
          </a:solidFill>
        </p:spPr>
        <p:txBody>
          <a:bodyPr wrap="square" rtlCol="0">
            <a:spAutoFit/>
          </a:bodyPr>
          <a:lstStyle/>
          <a:p>
            <a:r>
              <a:rPr lang="en-GB" sz="1600" dirty="0"/>
              <a:t>Exceptions</a:t>
            </a:r>
          </a:p>
        </p:txBody>
      </p:sp>
      <p:sp>
        <p:nvSpPr>
          <p:cNvPr id="7" name="Textfeld 6">
            <a:extLst>
              <a:ext uri="{FF2B5EF4-FFF2-40B4-BE49-F238E27FC236}">
                <a16:creationId xmlns:a16="http://schemas.microsoft.com/office/drawing/2014/main" id="{BB127038-4518-371A-BE23-7C46F5A3F34F}"/>
              </a:ext>
            </a:extLst>
          </p:cNvPr>
          <p:cNvSpPr txBox="1"/>
          <p:nvPr/>
        </p:nvSpPr>
        <p:spPr>
          <a:xfrm>
            <a:off x="2771800" y="2844225"/>
            <a:ext cx="6372200" cy="338554"/>
          </a:xfrm>
          <a:prstGeom prst="rect">
            <a:avLst/>
          </a:prstGeom>
          <a:solidFill>
            <a:schemeClr val="bg1"/>
          </a:solidFill>
        </p:spPr>
        <p:txBody>
          <a:bodyPr wrap="square" rtlCol="0">
            <a:spAutoFit/>
          </a:bodyPr>
          <a:lstStyle/>
          <a:p>
            <a:pPr algn="ctr"/>
            <a:r>
              <a:rPr lang="en-GB" sz="1600" dirty="0"/>
              <a:t>1. The predicate is a form of </a:t>
            </a:r>
            <a:r>
              <a:rPr lang="en-GB" sz="1600" i="1" dirty="0"/>
              <a:t>to be.</a:t>
            </a:r>
          </a:p>
        </p:txBody>
      </p:sp>
      <p:sp>
        <p:nvSpPr>
          <p:cNvPr id="6" name="Textfeld 5">
            <a:extLst>
              <a:ext uri="{FF2B5EF4-FFF2-40B4-BE49-F238E27FC236}">
                <a16:creationId xmlns:a16="http://schemas.microsoft.com/office/drawing/2014/main" id="{FC8A28E7-255C-ED2A-D6EE-76EAF0D655EE}"/>
              </a:ext>
            </a:extLst>
          </p:cNvPr>
          <p:cNvSpPr txBox="1"/>
          <p:nvPr/>
        </p:nvSpPr>
        <p:spPr>
          <a:xfrm>
            <a:off x="2771800" y="3501008"/>
            <a:ext cx="6372200" cy="338554"/>
          </a:xfrm>
          <a:prstGeom prst="rect">
            <a:avLst/>
          </a:prstGeom>
          <a:solidFill>
            <a:schemeClr val="bg1"/>
          </a:solidFill>
        </p:spPr>
        <p:txBody>
          <a:bodyPr wrap="square" rtlCol="0">
            <a:spAutoFit/>
          </a:bodyPr>
          <a:lstStyle/>
          <a:p>
            <a:pPr algn="ctr"/>
            <a:r>
              <a:rPr lang="en-GB" sz="1600" b="1" i="1" dirty="0"/>
              <a:t>Are</a:t>
            </a:r>
            <a:r>
              <a:rPr lang="en-GB" sz="1600" i="1" dirty="0"/>
              <a:t> you the teacher?</a:t>
            </a:r>
          </a:p>
        </p:txBody>
      </p:sp>
      <p:sp>
        <p:nvSpPr>
          <p:cNvPr id="9" name="Textfeld 8">
            <a:extLst>
              <a:ext uri="{FF2B5EF4-FFF2-40B4-BE49-F238E27FC236}">
                <a16:creationId xmlns:a16="http://schemas.microsoft.com/office/drawing/2014/main" id="{1E5733B6-E420-3DDD-4B1F-0546DA3ED2EF}"/>
              </a:ext>
            </a:extLst>
          </p:cNvPr>
          <p:cNvSpPr txBox="1"/>
          <p:nvPr/>
        </p:nvSpPr>
        <p:spPr>
          <a:xfrm>
            <a:off x="2771800" y="4437112"/>
            <a:ext cx="6372200" cy="338554"/>
          </a:xfrm>
          <a:prstGeom prst="rect">
            <a:avLst/>
          </a:prstGeom>
          <a:solidFill>
            <a:schemeClr val="bg1"/>
          </a:solidFill>
        </p:spPr>
        <p:txBody>
          <a:bodyPr wrap="square" rtlCol="0">
            <a:spAutoFit/>
          </a:bodyPr>
          <a:lstStyle/>
          <a:p>
            <a:pPr algn="ctr"/>
            <a:r>
              <a:rPr lang="en-GB" sz="1600" b="1" i="1" dirty="0"/>
              <a:t>Have </a:t>
            </a:r>
            <a:r>
              <a:rPr lang="en-GB" sz="1600" i="1" dirty="0"/>
              <a:t>you eaten lunch yet?.</a:t>
            </a:r>
          </a:p>
        </p:txBody>
      </p:sp>
      <p:sp>
        <p:nvSpPr>
          <p:cNvPr id="10" name="Textfeld 9">
            <a:extLst>
              <a:ext uri="{FF2B5EF4-FFF2-40B4-BE49-F238E27FC236}">
                <a16:creationId xmlns:a16="http://schemas.microsoft.com/office/drawing/2014/main" id="{20B35223-A711-A6B4-C7E2-D7D0F12313B7}"/>
              </a:ext>
            </a:extLst>
          </p:cNvPr>
          <p:cNvSpPr txBox="1"/>
          <p:nvPr/>
        </p:nvSpPr>
        <p:spPr>
          <a:xfrm>
            <a:off x="2771800" y="5394702"/>
            <a:ext cx="6372200" cy="338554"/>
          </a:xfrm>
          <a:prstGeom prst="rect">
            <a:avLst/>
          </a:prstGeom>
          <a:solidFill>
            <a:schemeClr val="bg1"/>
          </a:solidFill>
        </p:spPr>
        <p:txBody>
          <a:bodyPr wrap="square" rtlCol="0">
            <a:spAutoFit/>
          </a:bodyPr>
          <a:lstStyle/>
          <a:p>
            <a:pPr algn="ctr"/>
            <a:r>
              <a:rPr lang="en-GB" sz="1600" dirty="0"/>
              <a:t>3. The interrogative pronoun </a:t>
            </a:r>
            <a:r>
              <a:rPr lang="en-GB" sz="1600" i="1" dirty="0"/>
              <a:t>(who/what) </a:t>
            </a:r>
            <a:r>
              <a:rPr lang="en-GB" sz="1600" dirty="0"/>
              <a:t>asks for the subject.</a:t>
            </a:r>
            <a:endParaRPr lang="en-GB" sz="1600" i="1" dirty="0"/>
          </a:p>
        </p:txBody>
      </p:sp>
      <p:sp>
        <p:nvSpPr>
          <p:cNvPr id="12" name="Textfeld 11">
            <a:extLst>
              <a:ext uri="{FF2B5EF4-FFF2-40B4-BE49-F238E27FC236}">
                <a16:creationId xmlns:a16="http://schemas.microsoft.com/office/drawing/2014/main" id="{19E4DEE4-A1C6-8578-5953-A826B9872B69}"/>
              </a:ext>
            </a:extLst>
          </p:cNvPr>
          <p:cNvSpPr txBox="1"/>
          <p:nvPr/>
        </p:nvSpPr>
        <p:spPr>
          <a:xfrm>
            <a:off x="2771800" y="4746630"/>
            <a:ext cx="6372200" cy="338554"/>
          </a:xfrm>
          <a:prstGeom prst="rect">
            <a:avLst/>
          </a:prstGeom>
          <a:solidFill>
            <a:schemeClr val="bg1"/>
          </a:solidFill>
        </p:spPr>
        <p:txBody>
          <a:bodyPr wrap="square" rtlCol="0">
            <a:spAutoFit/>
          </a:bodyPr>
          <a:lstStyle/>
          <a:p>
            <a:pPr algn="ctr"/>
            <a:r>
              <a:rPr lang="en-GB" sz="1600" i="1" dirty="0"/>
              <a:t>I </a:t>
            </a:r>
            <a:r>
              <a:rPr lang="en-GB" sz="1600" b="1" i="1" dirty="0"/>
              <a:t>cannot </a:t>
            </a:r>
            <a:r>
              <a:rPr lang="en-GB" sz="1600" i="1" dirty="0"/>
              <a:t>come with you.</a:t>
            </a:r>
          </a:p>
        </p:txBody>
      </p:sp>
      <p:sp>
        <p:nvSpPr>
          <p:cNvPr id="13" name="Textfeld 12">
            <a:extLst>
              <a:ext uri="{FF2B5EF4-FFF2-40B4-BE49-F238E27FC236}">
                <a16:creationId xmlns:a16="http://schemas.microsoft.com/office/drawing/2014/main" id="{E1FB8D7E-7111-3813-7707-DEC5CAD7EC17}"/>
              </a:ext>
            </a:extLst>
          </p:cNvPr>
          <p:cNvSpPr txBox="1"/>
          <p:nvPr/>
        </p:nvSpPr>
        <p:spPr>
          <a:xfrm>
            <a:off x="2771800" y="5085184"/>
            <a:ext cx="6372200" cy="338554"/>
          </a:xfrm>
          <a:prstGeom prst="rect">
            <a:avLst/>
          </a:prstGeom>
          <a:solidFill>
            <a:schemeClr val="bg1"/>
          </a:solidFill>
        </p:spPr>
        <p:txBody>
          <a:bodyPr wrap="square" rtlCol="0">
            <a:spAutoFit/>
          </a:bodyPr>
          <a:lstStyle/>
          <a:p>
            <a:pPr algn="ctr"/>
            <a:r>
              <a:rPr lang="en-GB" sz="1600" b="1" i="1" dirty="0"/>
              <a:t>Can </a:t>
            </a:r>
            <a:r>
              <a:rPr lang="en-GB" sz="1600" i="1" dirty="0"/>
              <a:t>I</a:t>
            </a:r>
            <a:r>
              <a:rPr lang="en-GB" sz="1600" b="1" i="1" dirty="0"/>
              <a:t> </a:t>
            </a:r>
            <a:r>
              <a:rPr lang="en-GB" sz="1600" i="1" dirty="0"/>
              <a:t>come with you?</a:t>
            </a:r>
          </a:p>
        </p:txBody>
      </p:sp>
      <p:sp>
        <p:nvSpPr>
          <p:cNvPr id="14" name="Textfeld 13">
            <a:extLst>
              <a:ext uri="{FF2B5EF4-FFF2-40B4-BE49-F238E27FC236}">
                <a16:creationId xmlns:a16="http://schemas.microsoft.com/office/drawing/2014/main" id="{57F7C05F-CCE3-2634-E157-FDC83E335032}"/>
              </a:ext>
            </a:extLst>
          </p:cNvPr>
          <p:cNvSpPr txBox="1"/>
          <p:nvPr/>
        </p:nvSpPr>
        <p:spPr>
          <a:xfrm>
            <a:off x="107504" y="4098558"/>
            <a:ext cx="2348130" cy="1077218"/>
          </a:xfrm>
          <a:prstGeom prst="rect">
            <a:avLst/>
          </a:prstGeom>
          <a:solidFill>
            <a:srgbClr val="FFFF00"/>
          </a:solidFill>
        </p:spPr>
        <p:txBody>
          <a:bodyPr wrap="square" rtlCol="0">
            <a:spAutoFit/>
          </a:bodyPr>
          <a:lstStyle/>
          <a:p>
            <a:r>
              <a:rPr lang="en-GB" sz="1600" dirty="0"/>
              <a:t>Note: </a:t>
            </a:r>
            <a:r>
              <a:rPr lang="en-GB" sz="1600" b="1" dirty="0"/>
              <a:t>to have </a:t>
            </a:r>
            <a:r>
              <a:rPr lang="en-GB" sz="1600" dirty="0"/>
              <a:t>can be both an auxiliary and a full verb. </a:t>
            </a:r>
            <a:r>
              <a:rPr lang="en-GB" sz="1600" i="1" dirty="0"/>
              <a:t>Do you </a:t>
            </a:r>
            <a:r>
              <a:rPr lang="en-GB" sz="1600" b="1" i="1" dirty="0"/>
              <a:t>have</a:t>
            </a:r>
            <a:r>
              <a:rPr lang="en-GB" sz="1600" i="1" dirty="0"/>
              <a:t> time for me?</a:t>
            </a:r>
          </a:p>
        </p:txBody>
      </p:sp>
      <p:sp>
        <p:nvSpPr>
          <p:cNvPr id="15" name="Textfeld 14">
            <a:extLst>
              <a:ext uri="{FF2B5EF4-FFF2-40B4-BE49-F238E27FC236}">
                <a16:creationId xmlns:a16="http://schemas.microsoft.com/office/drawing/2014/main" id="{116E1C3A-D835-00BA-F00B-DBF621B3D2A5}"/>
              </a:ext>
            </a:extLst>
          </p:cNvPr>
          <p:cNvSpPr txBox="1"/>
          <p:nvPr/>
        </p:nvSpPr>
        <p:spPr>
          <a:xfrm>
            <a:off x="107504" y="5373216"/>
            <a:ext cx="2348130" cy="338554"/>
          </a:xfrm>
          <a:prstGeom prst="rect">
            <a:avLst/>
          </a:prstGeom>
          <a:solidFill>
            <a:srgbClr val="FFFF00"/>
          </a:solidFill>
        </p:spPr>
        <p:txBody>
          <a:bodyPr wrap="square" rtlCol="0">
            <a:spAutoFit/>
          </a:bodyPr>
          <a:lstStyle/>
          <a:p>
            <a:r>
              <a:rPr lang="en-GB" sz="1600" dirty="0"/>
              <a:t>for questions</a:t>
            </a:r>
          </a:p>
        </p:txBody>
      </p:sp>
      <p:sp>
        <p:nvSpPr>
          <p:cNvPr id="16" name="Textfeld 15">
            <a:extLst>
              <a:ext uri="{FF2B5EF4-FFF2-40B4-BE49-F238E27FC236}">
                <a16:creationId xmlns:a16="http://schemas.microsoft.com/office/drawing/2014/main" id="{A1A1306C-D33E-C913-9FD9-E2CE332883E0}"/>
              </a:ext>
            </a:extLst>
          </p:cNvPr>
          <p:cNvSpPr txBox="1"/>
          <p:nvPr/>
        </p:nvSpPr>
        <p:spPr>
          <a:xfrm>
            <a:off x="2771800" y="5733256"/>
            <a:ext cx="6372200" cy="338554"/>
          </a:xfrm>
          <a:prstGeom prst="rect">
            <a:avLst/>
          </a:prstGeom>
          <a:solidFill>
            <a:schemeClr val="bg1"/>
          </a:solidFill>
        </p:spPr>
        <p:txBody>
          <a:bodyPr wrap="square" rtlCol="0">
            <a:spAutoFit/>
          </a:bodyPr>
          <a:lstStyle/>
          <a:p>
            <a:pPr algn="ctr"/>
            <a:r>
              <a:rPr lang="en-GB" sz="1600" i="1" dirty="0"/>
              <a:t>Who drives the bus? (answer: the bus driver)</a:t>
            </a:r>
          </a:p>
        </p:txBody>
      </p:sp>
      <p:sp>
        <p:nvSpPr>
          <p:cNvPr id="17" name="Textfeld 16">
            <a:extLst>
              <a:ext uri="{FF2B5EF4-FFF2-40B4-BE49-F238E27FC236}">
                <a16:creationId xmlns:a16="http://schemas.microsoft.com/office/drawing/2014/main" id="{942E46CF-C740-E609-AB59-803AFE17CF4D}"/>
              </a:ext>
            </a:extLst>
          </p:cNvPr>
          <p:cNvSpPr txBox="1"/>
          <p:nvPr/>
        </p:nvSpPr>
        <p:spPr>
          <a:xfrm>
            <a:off x="2771800" y="6042774"/>
            <a:ext cx="6372200" cy="338554"/>
          </a:xfrm>
          <a:prstGeom prst="rect">
            <a:avLst/>
          </a:prstGeom>
          <a:solidFill>
            <a:schemeClr val="bg1"/>
          </a:solidFill>
        </p:spPr>
        <p:txBody>
          <a:bodyPr wrap="square" rtlCol="0">
            <a:spAutoFit/>
          </a:bodyPr>
          <a:lstStyle/>
          <a:p>
            <a:pPr algn="ctr"/>
            <a:r>
              <a:rPr lang="en-GB" sz="1600" i="1" dirty="0"/>
              <a:t>What looks beautiful? (answer: the weather)</a:t>
            </a:r>
          </a:p>
        </p:txBody>
      </p:sp>
    </p:spTree>
    <p:extLst>
      <p:ext uri="{BB962C8B-B14F-4D97-AF65-F5344CB8AC3E}">
        <p14:creationId xmlns:p14="http://schemas.microsoft.com/office/powerpoint/2010/main" val="751050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fade">
                                      <p:cBhvr>
                                        <p:cTn id="14" dur="1000"/>
                                        <p:tgtEl>
                                          <p:spTgt spid="28"/>
                                        </p:tgtEl>
                                      </p:cBhvr>
                                    </p:animEffect>
                                    <p:anim calcmode="lin" valueType="num">
                                      <p:cBhvr>
                                        <p:cTn id="15" dur="1000" fill="hold"/>
                                        <p:tgtEl>
                                          <p:spTgt spid="28"/>
                                        </p:tgtEl>
                                        <p:attrNameLst>
                                          <p:attrName>ppt_x</p:attrName>
                                        </p:attrNameLst>
                                      </p:cBhvr>
                                      <p:tavLst>
                                        <p:tav tm="0">
                                          <p:val>
                                            <p:strVal val="#ppt_x"/>
                                          </p:val>
                                        </p:tav>
                                        <p:tav tm="100000">
                                          <p:val>
                                            <p:strVal val="#ppt_x"/>
                                          </p:val>
                                        </p:tav>
                                      </p:tavLst>
                                    </p:anim>
                                    <p:anim calcmode="lin" valueType="num">
                                      <p:cBhvr>
                                        <p:cTn id="1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1000"/>
                                        <p:tgtEl>
                                          <p:spTgt spid="6"/>
                                        </p:tgtEl>
                                      </p:cBhvr>
                                    </p:animEffect>
                                    <p:anim calcmode="lin" valueType="num">
                                      <p:cBhvr>
                                        <p:cTn id="57" dur="1000" fill="hold"/>
                                        <p:tgtEl>
                                          <p:spTgt spid="6"/>
                                        </p:tgtEl>
                                        <p:attrNameLst>
                                          <p:attrName>ppt_x</p:attrName>
                                        </p:attrNameLst>
                                      </p:cBhvr>
                                      <p:tavLst>
                                        <p:tav tm="0">
                                          <p:val>
                                            <p:strVal val="#ppt_x"/>
                                          </p:val>
                                        </p:tav>
                                        <p:tav tm="100000">
                                          <p:val>
                                            <p:strVal val="#ppt_x"/>
                                          </p:val>
                                        </p:tav>
                                      </p:tavLst>
                                    </p:anim>
                                    <p:anim calcmode="lin" valueType="num">
                                      <p:cBhvr>
                                        <p:cTn id="5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fade">
                                      <p:cBhvr>
                                        <p:cTn id="63" dur="1000"/>
                                        <p:tgtEl>
                                          <p:spTgt spid="20"/>
                                        </p:tgtEl>
                                      </p:cBhvr>
                                    </p:animEffect>
                                    <p:anim calcmode="lin" valueType="num">
                                      <p:cBhvr>
                                        <p:cTn id="64" dur="1000" fill="hold"/>
                                        <p:tgtEl>
                                          <p:spTgt spid="20"/>
                                        </p:tgtEl>
                                        <p:attrNameLst>
                                          <p:attrName>ppt_x</p:attrName>
                                        </p:attrNameLst>
                                      </p:cBhvr>
                                      <p:tavLst>
                                        <p:tav tm="0">
                                          <p:val>
                                            <p:strVal val="#ppt_x"/>
                                          </p:val>
                                        </p:tav>
                                        <p:tav tm="100000">
                                          <p:val>
                                            <p:strVal val="#ppt_x"/>
                                          </p:val>
                                        </p:tav>
                                      </p:tavLst>
                                    </p:anim>
                                    <p:anim calcmode="lin" valueType="num">
                                      <p:cBhvr>
                                        <p:cTn id="65"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fade">
                                      <p:cBhvr>
                                        <p:cTn id="70" dur="1000"/>
                                        <p:tgtEl>
                                          <p:spTgt spid="18"/>
                                        </p:tgtEl>
                                      </p:cBhvr>
                                    </p:animEffect>
                                    <p:anim calcmode="lin" valueType="num">
                                      <p:cBhvr>
                                        <p:cTn id="71" dur="1000" fill="hold"/>
                                        <p:tgtEl>
                                          <p:spTgt spid="18"/>
                                        </p:tgtEl>
                                        <p:attrNameLst>
                                          <p:attrName>ppt_x</p:attrName>
                                        </p:attrNameLst>
                                      </p:cBhvr>
                                      <p:tavLst>
                                        <p:tav tm="0">
                                          <p:val>
                                            <p:strVal val="#ppt_x"/>
                                          </p:val>
                                        </p:tav>
                                        <p:tav tm="100000">
                                          <p:val>
                                            <p:strVal val="#ppt_x"/>
                                          </p:val>
                                        </p:tav>
                                      </p:tavLst>
                                    </p:anim>
                                    <p:anim calcmode="lin" valueType="num">
                                      <p:cBhvr>
                                        <p:cTn id="7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fade">
                                      <p:cBhvr>
                                        <p:cTn id="77" dur="1000"/>
                                        <p:tgtEl>
                                          <p:spTgt spid="9"/>
                                        </p:tgtEl>
                                      </p:cBhvr>
                                    </p:animEffect>
                                    <p:anim calcmode="lin" valueType="num">
                                      <p:cBhvr>
                                        <p:cTn id="78" dur="1000" fill="hold"/>
                                        <p:tgtEl>
                                          <p:spTgt spid="9"/>
                                        </p:tgtEl>
                                        <p:attrNameLst>
                                          <p:attrName>ppt_x</p:attrName>
                                        </p:attrNameLst>
                                      </p:cBhvr>
                                      <p:tavLst>
                                        <p:tav tm="0">
                                          <p:val>
                                            <p:strVal val="#ppt_x"/>
                                          </p:val>
                                        </p:tav>
                                        <p:tav tm="100000">
                                          <p:val>
                                            <p:strVal val="#ppt_x"/>
                                          </p:val>
                                        </p:tav>
                                      </p:tavLst>
                                    </p:anim>
                                    <p:anim calcmode="lin" valueType="num">
                                      <p:cBhvr>
                                        <p:cTn id="7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2"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 calcmode="lin" valueType="num">
                                      <p:cBhvr additive="base">
                                        <p:cTn id="84" dur="500" fill="hold"/>
                                        <p:tgtEl>
                                          <p:spTgt spid="14"/>
                                        </p:tgtEl>
                                        <p:attrNameLst>
                                          <p:attrName>ppt_x</p:attrName>
                                        </p:attrNameLst>
                                      </p:cBhvr>
                                      <p:tavLst>
                                        <p:tav tm="0">
                                          <p:val>
                                            <p:strVal val="1+#ppt_w/2"/>
                                          </p:val>
                                        </p:tav>
                                        <p:tav tm="100000">
                                          <p:val>
                                            <p:strVal val="#ppt_x"/>
                                          </p:val>
                                        </p:tav>
                                      </p:tavLst>
                                    </p:anim>
                                    <p:anim calcmode="lin" valueType="num">
                                      <p:cBhvr additive="base">
                                        <p:cTn id="85"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12"/>
                                        </p:tgtEl>
                                        <p:attrNameLst>
                                          <p:attrName>style.visibility</p:attrName>
                                        </p:attrNameLst>
                                      </p:cBhvr>
                                      <p:to>
                                        <p:strVal val="visible"/>
                                      </p:to>
                                    </p:set>
                                    <p:animEffect transition="in" filter="fade">
                                      <p:cBhvr>
                                        <p:cTn id="90" dur="1000"/>
                                        <p:tgtEl>
                                          <p:spTgt spid="12"/>
                                        </p:tgtEl>
                                      </p:cBhvr>
                                    </p:animEffect>
                                    <p:anim calcmode="lin" valueType="num">
                                      <p:cBhvr>
                                        <p:cTn id="91" dur="1000" fill="hold"/>
                                        <p:tgtEl>
                                          <p:spTgt spid="12"/>
                                        </p:tgtEl>
                                        <p:attrNameLst>
                                          <p:attrName>ppt_x</p:attrName>
                                        </p:attrNameLst>
                                      </p:cBhvr>
                                      <p:tavLst>
                                        <p:tav tm="0">
                                          <p:val>
                                            <p:strVal val="#ppt_x"/>
                                          </p:val>
                                        </p:tav>
                                        <p:tav tm="100000">
                                          <p:val>
                                            <p:strVal val="#ppt_x"/>
                                          </p:val>
                                        </p:tav>
                                      </p:tavLst>
                                    </p:anim>
                                    <p:anim calcmode="lin" valueType="num">
                                      <p:cBhvr>
                                        <p:cTn id="9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13"/>
                                        </p:tgtEl>
                                        <p:attrNameLst>
                                          <p:attrName>style.visibility</p:attrName>
                                        </p:attrNameLst>
                                      </p:cBhvr>
                                      <p:to>
                                        <p:strVal val="visible"/>
                                      </p:to>
                                    </p:set>
                                    <p:animEffect transition="in" filter="fade">
                                      <p:cBhvr>
                                        <p:cTn id="97" dur="1000"/>
                                        <p:tgtEl>
                                          <p:spTgt spid="13"/>
                                        </p:tgtEl>
                                      </p:cBhvr>
                                    </p:animEffect>
                                    <p:anim calcmode="lin" valueType="num">
                                      <p:cBhvr>
                                        <p:cTn id="98" dur="1000" fill="hold"/>
                                        <p:tgtEl>
                                          <p:spTgt spid="13"/>
                                        </p:tgtEl>
                                        <p:attrNameLst>
                                          <p:attrName>ppt_x</p:attrName>
                                        </p:attrNameLst>
                                      </p:cBhvr>
                                      <p:tavLst>
                                        <p:tav tm="0">
                                          <p:val>
                                            <p:strVal val="#ppt_x"/>
                                          </p:val>
                                        </p:tav>
                                        <p:tav tm="100000">
                                          <p:val>
                                            <p:strVal val="#ppt_x"/>
                                          </p:val>
                                        </p:tav>
                                      </p:tavLst>
                                    </p:anim>
                                    <p:anim calcmode="lin" valueType="num">
                                      <p:cBhvr>
                                        <p:cTn id="9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15"/>
                                        </p:tgtEl>
                                        <p:attrNameLst>
                                          <p:attrName>style.visibility</p:attrName>
                                        </p:attrNameLst>
                                      </p:cBhvr>
                                      <p:to>
                                        <p:strVal val="visible"/>
                                      </p:to>
                                    </p:set>
                                    <p:animEffect transition="in" filter="fade">
                                      <p:cBhvr>
                                        <p:cTn id="104" dur="1000"/>
                                        <p:tgtEl>
                                          <p:spTgt spid="15"/>
                                        </p:tgtEl>
                                      </p:cBhvr>
                                    </p:animEffect>
                                    <p:anim calcmode="lin" valueType="num">
                                      <p:cBhvr>
                                        <p:cTn id="105" dur="1000" fill="hold"/>
                                        <p:tgtEl>
                                          <p:spTgt spid="15"/>
                                        </p:tgtEl>
                                        <p:attrNameLst>
                                          <p:attrName>ppt_x</p:attrName>
                                        </p:attrNameLst>
                                      </p:cBhvr>
                                      <p:tavLst>
                                        <p:tav tm="0">
                                          <p:val>
                                            <p:strVal val="#ppt_x"/>
                                          </p:val>
                                        </p:tav>
                                        <p:tav tm="100000">
                                          <p:val>
                                            <p:strVal val="#ppt_x"/>
                                          </p:val>
                                        </p:tav>
                                      </p:tavLst>
                                    </p:anim>
                                    <p:anim calcmode="lin" valueType="num">
                                      <p:cBhvr>
                                        <p:cTn id="10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10"/>
                                        </p:tgtEl>
                                        <p:attrNameLst>
                                          <p:attrName>style.visibility</p:attrName>
                                        </p:attrNameLst>
                                      </p:cBhvr>
                                      <p:to>
                                        <p:strVal val="visible"/>
                                      </p:to>
                                    </p:set>
                                    <p:animEffect transition="in" filter="fade">
                                      <p:cBhvr>
                                        <p:cTn id="111" dur="1000"/>
                                        <p:tgtEl>
                                          <p:spTgt spid="10"/>
                                        </p:tgtEl>
                                      </p:cBhvr>
                                    </p:animEffect>
                                    <p:anim calcmode="lin" valueType="num">
                                      <p:cBhvr>
                                        <p:cTn id="112" dur="1000" fill="hold"/>
                                        <p:tgtEl>
                                          <p:spTgt spid="10"/>
                                        </p:tgtEl>
                                        <p:attrNameLst>
                                          <p:attrName>ppt_x</p:attrName>
                                        </p:attrNameLst>
                                      </p:cBhvr>
                                      <p:tavLst>
                                        <p:tav tm="0">
                                          <p:val>
                                            <p:strVal val="#ppt_x"/>
                                          </p:val>
                                        </p:tav>
                                        <p:tav tm="100000">
                                          <p:val>
                                            <p:strVal val="#ppt_x"/>
                                          </p:val>
                                        </p:tav>
                                      </p:tavLst>
                                    </p:anim>
                                    <p:anim calcmode="lin" valueType="num">
                                      <p:cBhvr>
                                        <p:cTn id="11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16"/>
                                        </p:tgtEl>
                                        <p:attrNameLst>
                                          <p:attrName>style.visibility</p:attrName>
                                        </p:attrNameLst>
                                      </p:cBhvr>
                                      <p:to>
                                        <p:strVal val="visible"/>
                                      </p:to>
                                    </p:set>
                                    <p:animEffect transition="in" filter="fade">
                                      <p:cBhvr>
                                        <p:cTn id="118" dur="1000"/>
                                        <p:tgtEl>
                                          <p:spTgt spid="16"/>
                                        </p:tgtEl>
                                      </p:cBhvr>
                                    </p:animEffect>
                                    <p:anim calcmode="lin" valueType="num">
                                      <p:cBhvr>
                                        <p:cTn id="119" dur="1000" fill="hold"/>
                                        <p:tgtEl>
                                          <p:spTgt spid="16"/>
                                        </p:tgtEl>
                                        <p:attrNameLst>
                                          <p:attrName>ppt_x</p:attrName>
                                        </p:attrNameLst>
                                      </p:cBhvr>
                                      <p:tavLst>
                                        <p:tav tm="0">
                                          <p:val>
                                            <p:strVal val="#ppt_x"/>
                                          </p:val>
                                        </p:tav>
                                        <p:tav tm="100000">
                                          <p:val>
                                            <p:strVal val="#ppt_x"/>
                                          </p:val>
                                        </p:tav>
                                      </p:tavLst>
                                    </p:anim>
                                    <p:anim calcmode="lin" valueType="num">
                                      <p:cBhvr>
                                        <p:cTn id="12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grpId="0" nodeType="clickEffect">
                                  <p:stCondLst>
                                    <p:cond delay="0"/>
                                  </p:stCondLst>
                                  <p:childTnLst>
                                    <p:set>
                                      <p:cBhvr>
                                        <p:cTn id="124" dur="1" fill="hold">
                                          <p:stCondLst>
                                            <p:cond delay="0"/>
                                          </p:stCondLst>
                                        </p:cTn>
                                        <p:tgtEl>
                                          <p:spTgt spid="17"/>
                                        </p:tgtEl>
                                        <p:attrNameLst>
                                          <p:attrName>style.visibility</p:attrName>
                                        </p:attrNameLst>
                                      </p:cBhvr>
                                      <p:to>
                                        <p:strVal val="visible"/>
                                      </p:to>
                                    </p:set>
                                    <p:animEffect transition="in" filter="fade">
                                      <p:cBhvr>
                                        <p:cTn id="125" dur="1000"/>
                                        <p:tgtEl>
                                          <p:spTgt spid="17"/>
                                        </p:tgtEl>
                                      </p:cBhvr>
                                    </p:animEffect>
                                    <p:anim calcmode="lin" valueType="num">
                                      <p:cBhvr>
                                        <p:cTn id="126" dur="1000" fill="hold"/>
                                        <p:tgtEl>
                                          <p:spTgt spid="17"/>
                                        </p:tgtEl>
                                        <p:attrNameLst>
                                          <p:attrName>ppt_x</p:attrName>
                                        </p:attrNameLst>
                                      </p:cBhvr>
                                      <p:tavLst>
                                        <p:tav tm="0">
                                          <p:val>
                                            <p:strVal val="#ppt_x"/>
                                          </p:val>
                                        </p:tav>
                                        <p:tav tm="100000">
                                          <p:val>
                                            <p:strVal val="#ppt_x"/>
                                          </p:val>
                                        </p:tav>
                                      </p:tavLst>
                                    </p:anim>
                                    <p:anim calcmode="lin" valueType="num">
                                      <p:cBhvr>
                                        <p:cTn id="12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1" grpId="0" animBg="1"/>
      <p:bldP spid="18" grpId="0" animBg="1"/>
      <p:bldP spid="20" grpId="0" animBg="1"/>
      <p:bldP spid="28" grpId="0" animBg="1"/>
      <p:bldP spid="4" grpId="0" animBg="1"/>
      <p:bldP spid="5" grpId="0" animBg="1"/>
      <p:bldP spid="7" grpId="0" animBg="1"/>
      <p:bldP spid="6" grpId="0" animBg="1"/>
      <p:bldP spid="9" grpId="0" animBg="1"/>
      <p:bldP spid="10" grpId="0" animBg="1"/>
      <p:bldP spid="12" grpId="0" animBg="1"/>
      <p:bldP spid="13" grpId="0" animBg="1"/>
      <p:bldP spid="14" grpId="0" animBg="1"/>
      <p:bldP spid="15" grpId="0" animBg="1"/>
      <p:bldP spid="16" grpId="0" animBg="1"/>
      <p:bldP spid="17"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1259</Words>
  <Application>Microsoft Office PowerPoint</Application>
  <PresentationFormat>Bildschirmpräsentation (4:3)</PresentationFormat>
  <Paragraphs>144</Paragraphs>
  <Slides>10</Slides>
  <Notes>10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10</vt:i4>
      </vt:variant>
    </vt:vector>
  </HeadingPairs>
  <TitlesOfParts>
    <vt:vector size="13" baseType="lpstr">
      <vt:lpstr>Arial</vt:lpstr>
      <vt:lpstr>Calibri</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Jürgen Hensel</dc:creator>
  <cp:lastModifiedBy>Jürgen Hensel</cp:lastModifiedBy>
  <cp:revision>492</cp:revision>
  <dcterms:created xsi:type="dcterms:W3CDTF">2011-03-24T10:15:25Z</dcterms:created>
  <dcterms:modified xsi:type="dcterms:W3CDTF">2026-03-13T06:11:34Z</dcterms:modified>
</cp:coreProperties>
</file>