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80" r:id="rId2"/>
    <p:sldId id="281" r:id="rId3"/>
    <p:sldId id="276" r:id="rId4"/>
    <p:sldId id="277" r:id="rId5"/>
    <p:sldId id="278" r:id="rId6"/>
    <p:sldId id="279" r:id="rId7"/>
    <p:sldId id="282" r:id="rId8"/>
    <p:sldId id="283" r:id="rId9"/>
    <p:sldId id="284" r:id="rId10"/>
    <p:sldId id="285" r:id="rId11"/>
    <p:sldId id="286" r:id="rId12"/>
  </p:sldIdLst>
  <p:sldSz cx="9144000" cy="6858000" type="screen4x3"/>
  <p:notesSz cx="7099300" cy="10234613"/>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34" d="100"/>
          <a:sy n="134" d="100"/>
        </p:scale>
        <p:origin x="2490" y="3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8" d="100"/>
          <a:sy n="68" d="100"/>
        </p:scale>
        <p:origin x="-2772" y="-96"/>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pPr>
              <a:defRPr/>
            </a:pPr>
            <a:endParaRPr lang="de-DE"/>
          </a:p>
        </p:txBody>
      </p:sp>
      <p:sp>
        <p:nvSpPr>
          <p:cNvPr id="3" name="Datumsplatzhalt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pPr>
              <a:defRPr/>
            </a:pPr>
            <a:fld id="{B0C46192-7FF4-4670-A111-ED727D42048A}" type="datetimeFigureOut">
              <a:rPr lang="de-DE"/>
              <a:pPr>
                <a:defRPr/>
              </a:pPr>
              <a:t>06.03.2026</a:t>
            </a:fld>
            <a:endParaRPr lang="de-DE"/>
          </a:p>
        </p:txBody>
      </p:sp>
      <p:sp>
        <p:nvSpPr>
          <p:cNvPr id="4" name="Folienbildplatzhalt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pPr lvl="0"/>
            <a:endParaRPr lang="de-DE" noProof="0"/>
          </a:p>
        </p:txBody>
      </p:sp>
      <p:sp>
        <p:nvSpPr>
          <p:cNvPr id="5" name="Notizenplatzhalter 4"/>
          <p:cNvSpPr>
            <a:spLocks noGrp="1"/>
          </p:cNvSpPr>
          <p:nvPr>
            <p:ph type="body" sz="quarter" idx="3"/>
          </p:nvPr>
        </p:nvSpPr>
        <p:spPr>
          <a:xfrm>
            <a:off x="709930" y="4861441"/>
            <a:ext cx="5679440" cy="4605576"/>
          </a:xfrm>
          <a:prstGeom prst="rect">
            <a:avLst/>
          </a:prstGeom>
        </p:spPr>
        <p:txBody>
          <a:bodyPr vert="horz" lIns="99048" tIns="49524" rIns="99048" bIns="49524"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 name="Fußzeilenplatzhalt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pPr>
              <a:defRPr/>
            </a:pPr>
            <a:endParaRPr lang="de-DE"/>
          </a:p>
        </p:txBody>
      </p:sp>
      <p:sp>
        <p:nvSpPr>
          <p:cNvPr id="7" name="Foliennummernplatzhalt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pPr>
              <a:defRPr/>
            </a:pPr>
            <a:fld id="{BA3FC7BF-4427-497C-AD8A-BAB9D7CE07C5}" type="slidenum">
              <a:rPr lang="de-DE"/>
              <a:pPr>
                <a:defRPr/>
              </a:pPr>
              <a:t>‹Nr.›</a:t>
            </a:fld>
            <a:endParaRPr lang="de-DE"/>
          </a:p>
        </p:txBody>
      </p:sp>
    </p:spTree>
    <p:extLst>
      <p:ext uri="{BB962C8B-B14F-4D97-AF65-F5344CB8AC3E}">
        <p14:creationId xmlns:p14="http://schemas.microsoft.com/office/powerpoint/2010/main" val="21732611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57B9C-C60E-F0D3-2A91-FFCA2A8731A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B048807-4BA1-C1D5-6AE6-EFFDA578D4F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298BF0F-608D-614F-0230-55188074BEEC}"/>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2B9A0649-7CEA-8ADD-07C7-1F0A8C5BD598}"/>
              </a:ext>
            </a:extLst>
          </p:cNvPr>
          <p:cNvSpPr>
            <a:spLocks noGrp="1"/>
          </p:cNvSpPr>
          <p:nvPr>
            <p:ph type="sldNum" sz="quarter" idx="10"/>
          </p:nvPr>
        </p:nvSpPr>
        <p:spPr/>
        <p:txBody>
          <a:bodyPr/>
          <a:lstStyle/>
          <a:p>
            <a:pPr>
              <a:defRPr/>
            </a:pPr>
            <a:fld id="{BA3FC7BF-4427-497C-AD8A-BAB9D7CE07C5}" type="slidenum">
              <a:rPr lang="de-DE" smtClean="0"/>
              <a:pPr>
                <a:defRPr/>
              </a:pPr>
              <a:t>1</a:t>
            </a:fld>
            <a:endParaRPr lang="de-DE"/>
          </a:p>
        </p:txBody>
      </p:sp>
    </p:spTree>
    <p:extLst>
      <p:ext uri="{BB962C8B-B14F-4D97-AF65-F5344CB8AC3E}">
        <p14:creationId xmlns:p14="http://schemas.microsoft.com/office/powerpoint/2010/main" val="35139706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5C2070-6D93-2FCE-42D4-2F9ACC325D8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70A42BF-7DF9-92A8-84D9-C22C8C992A0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26F65F21-5FA4-C5C9-8A32-7D614781F9DC}"/>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0E2A37BF-E7C7-1DAD-068B-EF9951BA1195}"/>
              </a:ext>
            </a:extLst>
          </p:cNvPr>
          <p:cNvSpPr>
            <a:spLocks noGrp="1"/>
          </p:cNvSpPr>
          <p:nvPr>
            <p:ph type="sldNum" sz="quarter" idx="10"/>
          </p:nvPr>
        </p:nvSpPr>
        <p:spPr/>
        <p:txBody>
          <a:bodyPr/>
          <a:lstStyle/>
          <a:p>
            <a:pPr>
              <a:defRPr/>
            </a:pPr>
            <a:fld id="{BA3FC7BF-4427-497C-AD8A-BAB9D7CE07C5}" type="slidenum">
              <a:rPr lang="de-DE" smtClean="0"/>
              <a:pPr>
                <a:defRPr/>
              </a:pPr>
              <a:t>10</a:t>
            </a:fld>
            <a:endParaRPr lang="de-DE"/>
          </a:p>
        </p:txBody>
      </p:sp>
    </p:spTree>
    <p:extLst>
      <p:ext uri="{BB962C8B-B14F-4D97-AF65-F5344CB8AC3E}">
        <p14:creationId xmlns:p14="http://schemas.microsoft.com/office/powerpoint/2010/main" val="19862346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B2D697-AEF1-1FAA-9E10-3695743BE18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E0FD965-867E-A099-F6B8-041C53AFA2D0}"/>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86765FC1-C250-9E53-9D23-6BB583444E33}"/>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9803032B-DAC2-A75E-FDC6-A6E532698D44}"/>
              </a:ext>
            </a:extLst>
          </p:cNvPr>
          <p:cNvSpPr>
            <a:spLocks noGrp="1"/>
          </p:cNvSpPr>
          <p:nvPr>
            <p:ph type="sldNum" sz="quarter" idx="10"/>
          </p:nvPr>
        </p:nvSpPr>
        <p:spPr/>
        <p:txBody>
          <a:bodyPr/>
          <a:lstStyle/>
          <a:p>
            <a:pPr>
              <a:defRPr/>
            </a:pPr>
            <a:fld id="{BA3FC7BF-4427-497C-AD8A-BAB9D7CE07C5}" type="slidenum">
              <a:rPr lang="de-DE" smtClean="0"/>
              <a:pPr>
                <a:defRPr/>
              </a:pPr>
              <a:t>11</a:t>
            </a:fld>
            <a:endParaRPr lang="de-DE"/>
          </a:p>
        </p:txBody>
      </p:sp>
    </p:spTree>
    <p:extLst>
      <p:ext uri="{BB962C8B-B14F-4D97-AF65-F5344CB8AC3E}">
        <p14:creationId xmlns:p14="http://schemas.microsoft.com/office/powerpoint/2010/main" val="2035520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1B710-814F-217A-3F6B-2F8864CF4C2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64A1DEB-AB18-746B-3626-68330B35989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A7D3F1F-B2BB-F2F6-3720-1F175D03467D}"/>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604A86BE-48E1-4DD2-2E31-034E0AE8A2F3}"/>
              </a:ext>
            </a:extLst>
          </p:cNvPr>
          <p:cNvSpPr>
            <a:spLocks noGrp="1"/>
          </p:cNvSpPr>
          <p:nvPr>
            <p:ph type="sldNum" sz="quarter" idx="10"/>
          </p:nvPr>
        </p:nvSpPr>
        <p:spPr/>
        <p:txBody>
          <a:bodyPr/>
          <a:lstStyle/>
          <a:p>
            <a:pPr>
              <a:defRPr/>
            </a:pPr>
            <a:fld id="{BA3FC7BF-4427-497C-AD8A-BAB9D7CE07C5}" type="slidenum">
              <a:rPr lang="de-DE" smtClean="0"/>
              <a:pPr>
                <a:defRPr/>
              </a:pPr>
              <a:t>2</a:t>
            </a:fld>
            <a:endParaRPr lang="de-DE"/>
          </a:p>
        </p:txBody>
      </p:sp>
    </p:spTree>
    <p:extLst>
      <p:ext uri="{BB962C8B-B14F-4D97-AF65-F5344CB8AC3E}">
        <p14:creationId xmlns:p14="http://schemas.microsoft.com/office/powerpoint/2010/main" val="1339729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FC6D9-3DCC-34A9-6F1C-B0229E2DDE9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0D96446-8655-27F7-A754-485CD8EB32A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BA4B6F5-7C44-A2F3-C6F9-E05ECD7862E1}"/>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B870576D-30CC-186E-7E92-1F09D2EBBE42}"/>
              </a:ext>
            </a:extLst>
          </p:cNvPr>
          <p:cNvSpPr>
            <a:spLocks noGrp="1"/>
          </p:cNvSpPr>
          <p:nvPr>
            <p:ph type="sldNum" sz="quarter" idx="10"/>
          </p:nvPr>
        </p:nvSpPr>
        <p:spPr/>
        <p:txBody>
          <a:bodyPr/>
          <a:lstStyle/>
          <a:p>
            <a:pPr>
              <a:defRPr/>
            </a:pPr>
            <a:fld id="{BA3FC7BF-4427-497C-AD8A-BAB9D7CE07C5}" type="slidenum">
              <a:rPr lang="de-DE" smtClean="0"/>
              <a:pPr>
                <a:defRPr/>
              </a:pPr>
              <a:t>3</a:t>
            </a:fld>
            <a:endParaRPr lang="de-DE"/>
          </a:p>
        </p:txBody>
      </p:sp>
    </p:spTree>
    <p:extLst>
      <p:ext uri="{BB962C8B-B14F-4D97-AF65-F5344CB8AC3E}">
        <p14:creationId xmlns:p14="http://schemas.microsoft.com/office/powerpoint/2010/main" val="7759988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59B37-329D-0553-ADCF-8DB029F4F0B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4D1A9D3-33A0-9680-DE0E-C9AA98ABC21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2A147266-2B67-71DE-616A-5967D497C782}"/>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CE276009-1D9B-A210-6F40-8BC1C8343AE0}"/>
              </a:ext>
            </a:extLst>
          </p:cNvPr>
          <p:cNvSpPr>
            <a:spLocks noGrp="1"/>
          </p:cNvSpPr>
          <p:nvPr>
            <p:ph type="sldNum" sz="quarter" idx="10"/>
          </p:nvPr>
        </p:nvSpPr>
        <p:spPr/>
        <p:txBody>
          <a:bodyPr/>
          <a:lstStyle/>
          <a:p>
            <a:pPr>
              <a:defRPr/>
            </a:pPr>
            <a:fld id="{BA3FC7BF-4427-497C-AD8A-BAB9D7CE07C5}" type="slidenum">
              <a:rPr lang="de-DE" smtClean="0"/>
              <a:pPr>
                <a:defRPr/>
              </a:pPr>
              <a:t>4</a:t>
            </a:fld>
            <a:endParaRPr lang="de-DE"/>
          </a:p>
        </p:txBody>
      </p:sp>
    </p:spTree>
    <p:extLst>
      <p:ext uri="{BB962C8B-B14F-4D97-AF65-F5344CB8AC3E}">
        <p14:creationId xmlns:p14="http://schemas.microsoft.com/office/powerpoint/2010/main" val="3875995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9305B7-E5E5-01E6-56F0-3F66F212665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39041AE-AA76-2678-ACCF-11C5280B10E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FEB1DEE-B683-CB20-438C-3A5F5A50CA44}"/>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8A06ADF9-5D7D-5542-CE9B-53EA75331F61}"/>
              </a:ext>
            </a:extLst>
          </p:cNvPr>
          <p:cNvSpPr>
            <a:spLocks noGrp="1"/>
          </p:cNvSpPr>
          <p:nvPr>
            <p:ph type="sldNum" sz="quarter" idx="10"/>
          </p:nvPr>
        </p:nvSpPr>
        <p:spPr/>
        <p:txBody>
          <a:bodyPr/>
          <a:lstStyle/>
          <a:p>
            <a:pPr>
              <a:defRPr/>
            </a:pPr>
            <a:fld id="{BA3FC7BF-4427-497C-AD8A-BAB9D7CE07C5}" type="slidenum">
              <a:rPr lang="de-DE" smtClean="0"/>
              <a:pPr>
                <a:defRPr/>
              </a:pPr>
              <a:t>5</a:t>
            </a:fld>
            <a:endParaRPr lang="de-DE"/>
          </a:p>
        </p:txBody>
      </p:sp>
    </p:spTree>
    <p:extLst>
      <p:ext uri="{BB962C8B-B14F-4D97-AF65-F5344CB8AC3E}">
        <p14:creationId xmlns:p14="http://schemas.microsoft.com/office/powerpoint/2010/main" val="10973003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C294FD-1D66-DE01-E063-8516E6F0E65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61D55E7-3353-D8DE-45C5-B6D85E5625B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0173BE6-B2FF-906E-1138-E07B1D92D3D9}"/>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283A82D4-D520-E560-A1B5-0AD61438DAAC}"/>
              </a:ext>
            </a:extLst>
          </p:cNvPr>
          <p:cNvSpPr>
            <a:spLocks noGrp="1"/>
          </p:cNvSpPr>
          <p:nvPr>
            <p:ph type="sldNum" sz="quarter" idx="10"/>
          </p:nvPr>
        </p:nvSpPr>
        <p:spPr/>
        <p:txBody>
          <a:bodyPr/>
          <a:lstStyle/>
          <a:p>
            <a:pPr>
              <a:defRPr/>
            </a:pPr>
            <a:fld id="{BA3FC7BF-4427-497C-AD8A-BAB9D7CE07C5}" type="slidenum">
              <a:rPr lang="de-DE" smtClean="0"/>
              <a:pPr>
                <a:defRPr/>
              </a:pPr>
              <a:t>6</a:t>
            </a:fld>
            <a:endParaRPr lang="de-DE"/>
          </a:p>
        </p:txBody>
      </p:sp>
    </p:spTree>
    <p:extLst>
      <p:ext uri="{BB962C8B-B14F-4D97-AF65-F5344CB8AC3E}">
        <p14:creationId xmlns:p14="http://schemas.microsoft.com/office/powerpoint/2010/main" val="21990815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36968-02AE-055B-42B9-AA591242174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83DD195-1652-67B9-7CF7-DAE99ABC3A5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32AED9F-7817-D15C-D72B-60787390EE76}"/>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324C74EE-1848-6D24-A559-59E249F65706}"/>
              </a:ext>
            </a:extLst>
          </p:cNvPr>
          <p:cNvSpPr>
            <a:spLocks noGrp="1"/>
          </p:cNvSpPr>
          <p:nvPr>
            <p:ph type="sldNum" sz="quarter" idx="10"/>
          </p:nvPr>
        </p:nvSpPr>
        <p:spPr/>
        <p:txBody>
          <a:bodyPr/>
          <a:lstStyle/>
          <a:p>
            <a:pPr>
              <a:defRPr/>
            </a:pPr>
            <a:fld id="{BA3FC7BF-4427-497C-AD8A-BAB9D7CE07C5}" type="slidenum">
              <a:rPr lang="de-DE" smtClean="0"/>
              <a:pPr>
                <a:defRPr/>
              </a:pPr>
              <a:t>7</a:t>
            </a:fld>
            <a:endParaRPr lang="de-DE"/>
          </a:p>
        </p:txBody>
      </p:sp>
    </p:spTree>
    <p:extLst>
      <p:ext uri="{BB962C8B-B14F-4D97-AF65-F5344CB8AC3E}">
        <p14:creationId xmlns:p14="http://schemas.microsoft.com/office/powerpoint/2010/main" val="21099445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181EA5-CD3B-60A4-9B65-348D95978F0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BC36B68-1545-DE9C-ED00-FB0CB684756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AB859C0-6011-F7F0-01DF-FFC400D8FC76}"/>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9C8CC085-DDE7-D2AE-A124-948E12AEBE46}"/>
              </a:ext>
            </a:extLst>
          </p:cNvPr>
          <p:cNvSpPr>
            <a:spLocks noGrp="1"/>
          </p:cNvSpPr>
          <p:nvPr>
            <p:ph type="sldNum" sz="quarter" idx="10"/>
          </p:nvPr>
        </p:nvSpPr>
        <p:spPr/>
        <p:txBody>
          <a:bodyPr/>
          <a:lstStyle/>
          <a:p>
            <a:pPr>
              <a:defRPr/>
            </a:pPr>
            <a:fld id="{BA3FC7BF-4427-497C-AD8A-BAB9D7CE07C5}" type="slidenum">
              <a:rPr lang="de-DE" smtClean="0"/>
              <a:pPr>
                <a:defRPr/>
              </a:pPr>
              <a:t>8</a:t>
            </a:fld>
            <a:endParaRPr lang="de-DE"/>
          </a:p>
        </p:txBody>
      </p:sp>
    </p:spTree>
    <p:extLst>
      <p:ext uri="{BB962C8B-B14F-4D97-AF65-F5344CB8AC3E}">
        <p14:creationId xmlns:p14="http://schemas.microsoft.com/office/powerpoint/2010/main" val="34562561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C1C3AB-5FC8-7A5F-9A1D-95516682339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0B1B04A-8CC6-CB38-BEAF-6E822FFDDF10}"/>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D37FF8C-04E5-877A-4597-D8BB7D6042DC}"/>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DD98C6AA-E99F-860C-5FF4-EE1957468F5F}"/>
              </a:ext>
            </a:extLst>
          </p:cNvPr>
          <p:cNvSpPr>
            <a:spLocks noGrp="1"/>
          </p:cNvSpPr>
          <p:nvPr>
            <p:ph type="sldNum" sz="quarter" idx="10"/>
          </p:nvPr>
        </p:nvSpPr>
        <p:spPr/>
        <p:txBody>
          <a:bodyPr/>
          <a:lstStyle/>
          <a:p>
            <a:pPr>
              <a:defRPr/>
            </a:pPr>
            <a:fld id="{BA3FC7BF-4427-497C-AD8A-BAB9D7CE07C5}" type="slidenum">
              <a:rPr lang="de-DE" smtClean="0"/>
              <a:pPr>
                <a:defRPr/>
              </a:pPr>
              <a:t>9</a:t>
            </a:fld>
            <a:endParaRPr lang="de-DE"/>
          </a:p>
        </p:txBody>
      </p:sp>
    </p:spTree>
    <p:extLst>
      <p:ext uri="{BB962C8B-B14F-4D97-AF65-F5344CB8AC3E}">
        <p14:creationId xmlns:p14="http://schemas.microsoft.com/office/powerpoint/2010/main" val="12199558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219259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742902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854213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3579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949804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584016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005736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2666392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9835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1795769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1601614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9"/>
          <p:cNvSpPr>
            <a:spLocks noChangeArrowheads="1"/>
          </p:cNvSpPr>
          <p:nvPr userDrawn="1"/>
        </p:nvSpPr>
        <p:spPr bwMode="auto">
          <a:xfrm>
            <a:off x="0" y="0"/>
            <a:ext cx="9144000" cy="6858000"/>
          </a:xfrm>
          <a:prstGeom prst="rect">
            <a:avLst/>
          </a:prstGeom>
          <a:gradFill rotWithShape="1">
            <a:gsLst>
              <a:gs pos="0">
                <a:schemeClr val="bg1"/>
              </a:gs>
              <a:gs pos="100000">
                <a:schemeClr val="accent2"/>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de-DE" altLang="de-DE"/>
          </a:p>
        </p:txBody>
      </p:sp>
      <p:sp>
        <p:nvSpPr>
          <p:cNvPr id="1028" name="Text Box 8"/>
          <p:cNvSpPr txBox="1">
            <a:spLocks noChangeArrowheads="1"/>
          </p:cNvSpPr>
          <p:nvPr userDrawn="1"/>
        </p:nvSpPr>
        <p:spPr bwMode="auto">
          <a:xfrm>
            <a:off x="0" y="0"/>
            <a:ext cx="91440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de-DE" altLang="de-DE" b="1" dirty="0"/>
              <a:t>1. Halbjahr 2026</a:t>
            </a:r>
            <a:endParaRPr lang="de-DE" altLang="de-DE" b="1" i="1" dirty="0"/>
          </a:p>
          <a:p>
            <a:pPr algn="ctr" eaLnBrk="1" hangingPunct="1">
              <a:defRPr/>
            </a:pPr>
            <a:r>
              <a:rPr lang="de-DE" altLang="de-DE" b="1" i="1" dirty="0"/>
              <a:t>Englisch </a:t>
            </a:r>
            <a:r>
              <a:rPr lang="de-DE" altLang="de-DE" b="1" i="1" baseline="0" dirty="0"/>
              <a:t>Grammar Refresher </a:t>
            </a:r>
            <a:r>
              <a:rPr lang="de-DE" altLang="de-DE" b="1" i="1" baseline="0" dirty="0" err="1"/>
              <a:t>for</a:t>
            </a:r>
            <a:r>
              <a:rPr lang="de-DE" altLang="de-DE" b="1" i="1" baseline="0" dirty="0"/>
              <a:t> </a:t>
            </a:r>
            <a:r>
              <a:rPr lang="de-DE" altLang="de-DE" b="1" i="1" baseline="0" dirty="0" err="1"/>
              <a:t>You</a:t>
            </a:r>
            <a:r>
              <a:rPr lang="de-DE" altLang="de-DE" b="1" i="1" baseline="0" dirty="0"/>
              <a:t> B1-B2</a:t>
            </a:r>
            <a:endParaRPr lang="de-DE" altLang="de-DE" b="1" dirty="0"/>
          </a:p>
          <a:p>
            <a:pPr algn="ctr" eaLnBrk="1" hangingPunct="1">
              <a:defRPr/>
            </a:pPr>
            <a:r>
              <a:rPr lang="en-GB" altLang="de-DE" b="1" dirty="0"/>
              <a:t>261-40660</a:t>
            </a:r>
            <a:r>
              <a:rPr lang="de-DE" altLang="de-DE" b="1" dirty="0"/>
              <a:t>, Do, 17.00 – 18.00 Uhr</a:t>
            </a:r>
          </a:p>
        </p:txBody>
      </p:sp>
      <p:sp>
        <p:nvSpPr>
          <p:cNvPr id="1029" name="Line 10"/>
          <p:cNvSpPr>
            <a:spLocks noChangeShapeType="1"/>
          </p:cNvSpPr>
          <p:nvPr userDrawn="1"/>
        </p:nvSpPr>
        <p:spPr bwMode="auto">
          <a:xfrm>
            <a:off x="0" y="908050"/>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pic>
        <p:nvPicPr>
          <p:cNvPr id="2" name="Picture 2">
            <a:extLst>
              <a:ext uri="{FF2B5EF4-FFF2-40B4-BE49-F238E27FC236}">
                <a16:creationId xmlns:a16="http://schemas.microsoft.com/office/drawing/2014/main" id="{B17DAE69-DAB6-E295-0164-5CC43C78AD14}"/>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020272" y="224739"/>
            <a:ext cx="2131339" cy="4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rtl="0" eaLnBrk="0" fontAlgn="base" hangingPunct="0">
        <a:spcBef>
          <a:spcPct val="0"/>
        </a:spcBef>
        <a:spcAft>
          <a:spcPct val="0"/>
        </a:spcAft>
        <a:defRPr sz="4400">
          <a:solidFill>
            <a:schemeClr val="tx2"/>
          </a:solidFill>
          <a:latin typeface="+mj-lt"/>
          <a:ea typeface="+mj-ea"/>
          <a:cs typeface="+mj-cs"/>
        </a:defRPr>
      </a:lvl1pPr>
      <a:lvl2pPr algn="r" rtl="0" eaLnBrk="0" fontAlgn="base" hangingPunct="0">
        <a:spcBef>
          <a:spcPct val="0"/>
        </a:spcBef>
        <a:spcAft>
          <a:spcPct val="0"/>
        </a:spcAft>
        <a:defRPr sz="4400">
          <a:solidFill>
            <a:schemeClr val="tx2"/>
          </a:solidFill>
          <a:latin typeface="Arial" charset="0"/>
        </a:defRPr>
      </a:lvl2pPr>
      <a:lvl3pPr algn="r" rtl="0" eaLnBrk="0" fontAlgn="base" hangingPunct="0">
        <a:spcBef>
          <a:spcPct val="0"/>
        </a:spcBef>
        <a:spcAft>
          <a:spcPct val="0"/>
        </a:spcAft>
        <a:defRPr sz="4400">
          <a:solidFill>
            <a:schemeClr val="tx2"/>
          </a:solidFill>
          <a:latin typeface="Arial" charset="0"/>
        </a:defRPr>
      </a:lvl3pPr>
      <a:lvl4pPr algn="r" rtl="0" eaLnBrk="0" fontAlgn="base" hangingPunct="0">
        <a:spcBef>
          <a:spcPct val="0"/>
        </a:spcBef>
        <a:spcAft>
          <a:spcPct val="0"/>
        </a:spcAft>
        <a:defRPr sz="4400">
          <a:solidFill>
            <a:schemeClr val="tx2"/>
          </a:solidFill>
          <a:latin typeface="Arial" charset="0"/>
        </a:defRPr>
      </a:lvl4pPr>
      <a:lvl5pPr algn="r" rtl="0" eaLnBrk="0" fontAlgn="base" hangingPunct="0">
        <a:spcBef>
          <a:spcPct val="0"/>
        </a:spcBef>
        <a:spcAft>
          <a:spcPct val="0"/>
        </a:spcAft>
        <a:defRPr sz="4400">
          <a:solidFill>
            <a:schemeClr val="tx2"/>
          </a:solidFill>
          <a:latin typeface="Arial" charset="0"/>
        </a:defRPr>
      </a:lvl5pPr>
      <a:lvl6pPr marL="457200" algn="r" rtl="0" fontAlgn="base">
        <a:spcBef>
          <a:spcPct val="0"/>
        </a:spcBef>
        <a:spcAft>
          <a:spcPct val="0"/>
        </a:spcAft>
        <a:defRPr sz="4400">
          <a:solidFill>
            <a:schemeClr val="tx2"/>
          </a:solidFill>
          <a:latin typeface="Arial" charset="0"/>
        </a:defRPr>
      </a:lvl6pPr>
      <a:lvl7pPr marL="914400" algn="r" rtl="0" fontAlgn="base">
        <a:spcBef>
          <a:spcPct val="0"/>
        </a:spcBef>
        <a:spcAft>
          <a:spcPct val="0"/>
        </a:spcAft>
        <a:defRPr sz="4400">
          <a:solidFill>
            <a:schemeClr val="tx2"/>
          </a:solidFill>
          <a:latin typeface="Arial" charset="0"/>
        </a:defRPr>
      </a:lvl7pPr>
      <a:lvl8pPr marL="1371600" algn="r" rtl="0" fontAlgn="base">
        <a:spcBef>
          <a:spcPct val="0"/>
        </a:spcBef>
        <a:spcAft>
          <a:spcPct val="0"/>
        </a:spcAft>
        <a:defRPr sz="4400">
          <a:solidFill>
            <a:schemeClr val="tx2"/>
          </a:solidFill>
          <a:latin typeface="Arial" charset="0"/>
        </a:defRPr>
      </a:lvl8pPr>
      <a:lvl9pPr marL="1828800" algn="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BC464-1401-00F2-0120-881D7AA90524}"/>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8567E4BD-7DEC-A40E-886A-AC03388539C6}"/>
              </a:ext>
            </a:extLst>
          </p:cNvPr>
          <p:cNvSpPr txBox="1"/>
          <p:nvPr/>
        </p:nvSpPr>
        <p:spPr>
          <a:xfrm>
            <a:off x="0" y="1218238"/>
            <a:ext cx="9144000" cy="338554"/>
          </a:xfrm>
          <a:prstGeom prst="rect">
            <a:avLst/>
          </a:prstGeom>
          <a:noFill/>
        </p:spPr>
        <p:txBody>
          <a:bodyPr wrap="square" rtlCol="0">
            <a:spAutoFit/>
          </a:bodyPr>
          <a:lstStyle/>
          <a:p>
            <a:pPr algn="ctr"/>
            <a:r>
              <a:rPr lang="de-DE" sz="1600" b="1" dirty="0" err="1">
                <a:solidFill>
                  <a:srgbClr val="C00000"/>
                </a:solidFill>
              </a:rPr>
              <a:t>Tenses</a:t>
            </a:r>
            <a:endParaRPr lang="en-GB" sz="1600" b="1" dirty="0">
              <a:solidFill>
                <a:srgbClr val="C00000"/>
              </a:solidFill>
            </a:endParaRPr>
          </a:p>
        </p:txBody>
      </p:sp>
      <p:sp>
        <p:nvSpPr>
          <p:cNvPr id="3" name="Textfeld 2">
            <a:extLst>
              <a:ext uri="{FF2B5EF4-FFF2-40B4-BE49-F238E27FC236}">
                <a16:creationId xmlns:a16="http://schemas.microsoft.com/office/drawing/2014/main" id="{67202606-D19D-C339-F62D-C18699448F7B}"/>
              </a:ext>
            </a:extLst>
          </p:cNvPr>
          <p:cNvSpPr txBox="1"/>
          <p:nvPr/>
        </p:nvSpPr>
        <p:spPr>
          <a:xfrm>
            <a:off x="107504" y="2852936"/>
            <a:ext cx="2348130" cy="338554"/>
          </a:xfrm>
          <a:prstGeom prst="rect">
            <a:avLst/>
          </a:prstGeom>
          <a:solidFill>
            <a:srgbClr val="FFFF00"/>
          </a:solidFill>
        </p:spPr>
        <p:txBody>
          <a:bodyPr wrap="square" rtlCol="0">
            <a:spAutoFit/>
          </a:bodyPr>
          <a:lstStyle/>
          <a:p>
            <a:r>
              <a:rPr lang="en-GB" sz="1600" dirty="0"/>
              <a:t>Present simple</a:t>
            </a:r>
          </a:p>
        </p:txBody>
      </p:sp>
      <p:sp>
        <p:nvSpPr>
          <p:cNvPr id="4" name="Textfeld 3">
            <a:extLst>
              <a:ext uri="{FF2B5EF4-FFF2-40B4-BE49-F238E27FC236}">
                <a16:creationId xmlns:a16="http://schemas.microsoft.com/office/drawing/2014/main" id="{6F681168-C7FC-6094-38D1-3DAA35BB2349}"/>
              </a:ext>
            </a:extLst>
          </p:cNvPr>
          <p:cNvSpPr txBox="1"/>
          <p:nvPr/>
        </p:nvSpPr>
        <p:spPr>
          <a:xfrm>
            <a:off x="3275856" y="2852936"/>
            <a:ext cx="5544616" cy="338554"/>
          </a:xfrm>
          <a:prstGeom prst="rect">
            <a:avLst/>
          </a:prstGeom>
          <a:solidFill>
            <a:srgbClr val="FFFF00"/>
          </a:solidFill>
        </p:spPr>
        <p:txBody>
          <a:bodyPr wrap="square" rtlCol="0">
            <a:spAutoFit/>
          </a:bodyPr>
          <a:lstStyle/>
          <a:p>
            <a:r>
              <a:rPr lang="en-GB" sz="1600" dirty="0"/>
              <a:t>Monkeys love bananas.</a:t>
            </a:r>
          </a:p>
        </p:txBody>
      </p:sp>
      <p:sp>
        <p:nvSpPr>
          <p:cNvPr id="5" name="Textfeld 4">
            <a:extLst>
              <a:ext uri="{FF2B5EF4-FFF2-40B4-BE49-F238E27FC236}">
                <a16:creationId xmlns:a16="http://schemas.microsoft.com/office/drawing/2014/main" id="{F46334E8-67AF-E52D-BD68-EC2EA6EEBF6E}"/>
              </a:ext>
            </a:extLst>
          </p:cNvPr>
          <p:cNvSpPr txBox="1"/>
          <p:nvPr/>
        </p:nvSpPr>
        <p:spPr>
          <a:xfrm>
            <a:off x="107504" y="3522494"/>
            <a:ext cx="2348130" cy="338554"/>
          </a:xfrm>
          <a:prstGeom prst="rect">
            <a:avLst/>
          </a:prstGeom>
          <a:solidFill>
            <a:srgbClr val="FFFF00"/>
          </a:solidFill>
        </p:spPr>
        <p:txBody>
          <a:bodyPr wrap="square" rtlCol="0">
            <a:spAutoFit/>
          </a:bodyPr>
          <a:lstStyle/>
          <a:p>
            <a:r>
              <a:rPr lang="en-GB" sz="1600" dirty="0"/>
              <a:t>Past simple</a:t>
            </a:r>
          </a:p>
        </p:txBody>
      </p:sp>
      <p:sp>
        <p:nvSpPr>
          <p:cNvPr id="6" name="Textfeld 5">
            <a:extLst>
              <a:ext uri="{FF2B5EF4-FFF2-40B4-BE49-F238E27FC236}">
                <a16:creationId xmlns:a16="http://schemas.microsoft.com/office/drawing/2014/main" id="{514F2240-F66B-A1C6-41B0-F772F84691DD}"/>
              </a:ext>
            </a:extLst>
          </p:cNvPr>
          <p:cNvSpPr txBox="1"/>
          <p:nvPr/>
        </p:nvSpPr>
        <p:spPr>
          <a:xfrm>
            <a:off x="3275856" y="3501008"/>
            <a:ext cx="5544616" cy="338554"/>
          </a:xfrm>
          <a:prstGeom prst="rect">
            <a:avLst/>
          </a:prstGeom>
          <a:solidFill>
            <a:srgbClr val="FFFF00"/>
          </a:solidFill>
        </p:spPr>
        <p:txBody>
          <a:bodyPr wrap="square" rtlCol="0">
            <a:spAutoFit/>
          </a:bodyPr>
          <a:lstStyle/>
          <a:p>
            <a:r>
              <a:rPr lang="en-GB" sz="1600" dirty="0"/>
              <a:t>He watched the football match yesterday.</a:t>
            </a:r>
          </a:p>
        </p:txBody>
      </p:sp>
    </p:spTree>
    <p:extLst>
      <p:ext uri="{BB962C8B-B14F-4D97-AF65-F5344CB8AC3E}">
        <p14:creationId xmlns:p14="http://schemas.microsoft.com/office/powerpoint/2010/main" val="1492393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02B60A-598F-839A-43F0-10DC4ACEB12A}"/>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F483940E-23BB-60FA-22C7-5970E0ABAEAC}"/>
              </a:ext>
            </a:extLst>
          </p:cNvPr>
          <p:cNvSpPr txBox="1"/>
          <p:nvPr/>
        </p:nvSpPr>
        <p:spPr>
          <a:xfrm>
            <a:off x="0" y="1002214"/>
            <a:ext cx="9144000" cy="338554"/>
          </a:xfrm>
          <a:prstGeom prst="rect">
            <a:avLst/>
          </a:prstGeom>
          <a:noFill/>
        </p:spPr>
        <p:txBody>
          <a:bodyPr wrap="square" rtlCol="0">
            <a:spAutoFit/>
          </a:bodyPr>
          <a:lstStyle/>
          <a:p>
            <a:pPr algn="ctr"/>
            <a:r>
              <a:rPr lang="de-DE" sz="1600" b="1" dirty="0">
                <a:solidFill>
                  <a:srgbClr val="C00000"/>
                </a:solidFill>
              </a:rPr>
              <a:t>Add </a:t>
            </a:r>
            <a:r>
              <a:rPr lang="de-DE" sz="1600" b="1" dirty="0" err="1">
                <a:solidFill>
                  <a:srgbClr val="C00000"/>
                </a:solidFill>
              </a:rPr>
              <a:t>the</a:t>
            </a:r>
            <a:r>
              <a:rPr lang="de-DE" sz="1600" b="1" dirty="0">
                <a:solidFill>
                  <a:srgbClr val="C00000"/>
                </a:solidFill>
              </a:rPr>
              <a:t> </a:t>
            </a:r>
            <a:r>
              <a:rPr lang="de-DE" sz="1600" b="1" dirty="0" err="1">
                <a:solidFill>
                  <a:srgbClr val="C00000"/>
                </a:solidFill>
              </a:rPr>
              <a:t>corresponding</a:t>
            </a:r>
            <a:r>
              <a:rPr lang="de-DE" sz="1600" b="1" dirty="0">
                <a:solidFill>
                  <a:srgbClr val="C00000"/>
                </a:solidFill>
              </a:rPr>
              <a:t> </a:t>
            </a:r>
            <a:r>
              <a:rPr lang="de-DE" sz="1600" b="1" dirty="0" err="1">
                <a:solidFill>
                  <a:srgbClr val="C00000"/>
                </a:solidFill>
              </a:rPr>
              <a:t>question</a:t>
            </a:r>
            <a:r>
              <a:rPr lang="de-DE" sz="1600" b="1" dirty="0">
                <a:solidFill>
                  <a:srgbClr val="C00000"/>
                </a:solidFill>
              </a:rPr>
              <a:t> tag:</a:t>
            </a:r>
            <a:endParaRPr lang="en-GB" sz="1600" b="1" dirty="0">
              <a:solidFill>
                <a:srgbClr val="C00000"/>
              </a:solidFill>
            </a:endParaRPr>
          </a:p>
        </p:txBody>
      </p:sp>
      <p:sp>
        <p:nvSpPr>
          <p:cNvPr id="14" name="Textfeld 13">
            <a:extLst>
              <a:ext uri="{FF2B5EF4-FFF2-40B4-BE49-F238E27FC236}">
                <a16:creationId xmlns:a16="http://schemas.microsoft.com/office/drawing/2014/main" id="{EBB0F901-5F69-79E8-9EFE-23FFEBD2982C}"/>
              </a:ext>
            </a:extLst>
          </p:cNvPr>
          <p:cNvSpPr txBox="1"/>
          <p:nvPr/>
        </p:nvSpPr>
        <p:spPr>
          <a:xfrm>
            <a:off x="7200000" y="3132257"/>
            <a:ext cx="1620000" cy="338554"/>
          </a:xfrm>
          <a:prstGeom prst="rect">
            <a:avLst/>
          </a:prstGeom>
          <a:solidFill>
            <a:schemeClr val="accent1"/>
          </a:solidFill>
        </p:spPr>
        <p:txBody>
          <a:bodyPr wrap="square" rtlCol="0">
            <a:spAutoFit/>
          </a:bodyPr>
          <a:lstStyle/>
          <a:p>
            <a:r>
              <a:rPr lang="en-GB" sz="1600" b="1" i="1" dirty="0"/>
              <a:t>isn’t it?</a:t>
            </a:r>
          </a:p>
        </p:txBody>
      </p:sp>
      <p:sp>
        <p:nvSpPr>
          <p:cNvPr id="9" name="Textfeld 8">
            <a:extLst>
              <a:ext uri="{FF2B5EF4-FFF2-40B4-BE49-F238E27FC236}">
                <a16:creationId xmlns:a16="http://schemas.microsoft.com/office/drawing/2014/main" id="{20503658-F852-E01F-7A25-B5CE4431DFCA}"/>
              </a:ext>
            </a:extLst>
          </p:cNvPr>
          <p:cNvSpPr txBox="1"/>
          <p:nvPr/>
        </p:nvSpPr>
        <p:spPr>
          <a:xfrm>
            <a:off x="7200000" y="2412000"/>
            <a:ext cx="1620000" cy="338554"/>
          </a:xfrm>
          <a:prstGeom prst="rect">
            <a:avLst/>
          </a:prstGeom>
          <a:solidFill>
            <a:schemeClr val="accent1"/>
          </a:solidFill>
        </p:spPr>
        <p:txBody>
          <a:bodyPr wrap="square" rtlCol="0">
            <a:spAutoFit/>
          </a:bodyPr>
          <a:lstStyle/>
          <a:p>
            <a:r>
              <a:rPr lang="en-US" sz="1600" b="1" i="1" dirty="0"/>
              <a:t>was it?</a:t>
            </a:r>
            <a:endParaRPr lang="en-GB" sz="1600" b="1" i="1" dirty="0"/>
          </a:p>
        </p:txBody>
      </p:sp>
      <p:sp>
        <p:nvSpPr>
          <p:cNvPr id="12" name="Textfeld 11">
            <a:extLst>
              <a:ext uri="{FF2B5EF4-FFF2-40B4-BE49-F238E27FC236}">
                <a16:creationId xmlns:a16="http://schemas.microsoft.com/office/drawing/2014/main" id="{165CE212-5AE4-41DE-4645-A18CCC7E0C3E}"/>
              </a:ext>
            </a:extLst>
          </p:cNvPr>
          <p:cNvSpPr txBox="1"/>
          <p:nvPr/>
        </p:nvSpPr>
        <p:spPr>
          <a:xfrm>
            <a:off x="7200000" y="3852000"/>
            <a:ext cx="1620000" cy="338554"/>
          </a:xfrm>
          <a:prstGeom prst="rect">
            <a:avLst/>
          </a:prstGeom>
          <a:solidFill>
            <a:schemeClr val="accent1"/>
          </a:solidFill>
        </p:spPr>
        <p:txBody>
          <a:bodyPr wrap="square" rtlCol="0">
            <a:spAutoFit/>
          </a:bodyPr>
          <a:lstStyle/>
          <a:p>
            <a:r>
              <a:rPr lang="en-GB" sz="1600" dirty="0"/>
              <a:t> </a:t>
            </a:r>
            <a:r>
              <a:rPr lang="en-GB" sz="1600" b="1" dirty="0"/>
              <a:t>did they?</a:t>
            </a:r>
            <a:endParaRPr lang="en-GB" sz="1600" b="1" i="1" dirty="0"/>
          </a:p>
        </p:txBody>
      </p:sp>
      <p:sp>
        <p:nvSpPr>
          <p:cNvPr id="17" name="Textfeld 16">
            <a:extLst>
              <a:ext uri="{FF2B5EF4-FFF2-40B4-BE49-F238E27FC236}">
                <a16:creationId xmlns:a16="http://schemas.microsoft.com/office/drawing/2014/main" id="{592356B7-2C02-9FA1-9CDA-3804B05E7D47}"/>
              </a:ext>
            </a:extLst>
          </p:cNvPr>
          <p:cNvSpPr txBox="1"/>
          <p:nvPr/>
        </p:nvSpPr>
        <p:spPr>
          <a:xfrm>
            <a:off x="7200000" y="4572000"/>
            <a:ext cx="1620000" cy="338400"/>
          </a:xfrm>
          <a:prstGeom prst="rect">
            <a:avLst/>
          </a:prstGeom>
          <a:solidFill>
            <a:schemeClr val="accent1"/>
          </a:solidFill>
        </p:spPr>
        <p:txBody>
          <a:bodyPr wrap="square" rtlCol="0">
            <a:spAutoFit/>
          </a:bodyPr>
          <a:lstStyle/>
          <a:p>
            <a:r>
              <a:rPr lang="en-GB" sz="1600" b="1" i="1" dirty="0" err="1"/>
              <a:t>couldn</a:t>
            </a:r>
            <a:r>
              <a:rPr lang="en-GB" sz="1600" b="1" i="1" dirty="0"/>
              <a:t>’ t we?</a:t>
            </a:r>
          </a:p>
        </p:txBody>
      </p:sp>
      <p:sp>
        <p:nvSpPr>
          <p:cNvPr id="19" name="Textfeld 18">
            <a:extLst>
              <a:ext uri="{FF2B5EF4-FFF2-40B4-BE49-F238E27FC236}">
                <a16:creationId xmlns:a16="http://schemas.microsoft.com/office/drawing/2014/main" id="{8E6B4C31-62F7-8510-5DF6-51935AF07D66}"/>
              </a:ext>
            </a:extLst>
          </p:cNvPr>
          <p:cNvSpPr txBox="1"/>
          <p:nvPr/>
        </p:nvSpPr>
        <p:spPr>
          <a:xfrm>
            <a:off x="7200000" y="5328000"/>
            <a:ext cx="1620000" cy="338554"/>
          </a:xfrm>
          <a:prstGeom prst="rect">
            <a:avLst/>
          </a:prstGeom>
          <a:solidFill>
            <a:schemeClr val="accent1"/>
          </a:solidFill>
        </p:spPr>
        <p:txBody>
          <a:bodyPr wrap="square" rtlCol="0">
            <a:spAutoFit/>
          </a:bodyPr>
          <a:lstStyle/>
          <a:p>
            <a:r>
              <a:rPr lang="en-GB" sz="1600" b="1" i="1" dirty="0"/>
              <a:t>don’t you?</a:t>
            </a:r>
          </a:p>
        </p:txBody>
      </p:sp>
      <p:sp>
        <p:nvSpPr>
          <p:cNvPr id="21" name="Textfeld 20">
            <a:extLst>
              <a:ext uri="{FF2B5EF4-FFF2-40B4-BE49-F238E27FC236}">
                <a16:creationId xmlns:a16="http://schemas.microsoft.com/office/drawing/2014/main" id="{C9576AE1-4107-6982-E479-7D046F99828D}"/>
              </a:ext>
            </a:extLst>
          </p:cNvPr>
          <p:cNvSpPr txBox="1"/>
          <p:nvPr/>
        </p:nvSpPr>
        <p:spPr>
          <a:xfrm>
            <a:off x="7200000" y="6012000"/>
            <a:ext cx="1620000" cy="338554"/>
          </a:xfrm>
          <a:prstGeom prst="rect">
            <a:avLst/>
          </a:prstGeom>
          <a:solidFill>
            <a:schemeClr val="accent1"/>
          </a:solidFill>
        </p:spPr>
        <p:txBody>
          <a:bodyPr wrap="square" rtlCol="0">
            <a:spAutoFit/>
          </a:bodyPr>
          <a:lstStyle/>
          <a:p>
            <a:r>
              <a:rPr lang="en-GB" sz="1600" b="1" i="1" dirty="0"/>
              <a:t>have you?</a:t>
            </a:r>
          </a:p>
        </p:txBody>
      </p:sp>
      <p:sp>
        <p:nvSpPr>
          <p:cNvPr id="6" name="Textfeld 5">
            <a:extLst>
              <a:ext uri="{FF2B5EF4-FFF2-40B4-BE49-F238E27FC236}">
                <a16:creationId xmlns:a16="http://schemas.microsoft.com/office/drawing/2014/main" id="{7DA9F120-165B-0938-16F4-BA097A98A98B}"/>
              </a:ext>
            </a:extLst>
          </p:cNvPr>
          <p:cNvSpPr txBox="1"/>
          <p:nvPr/>
        </p:nvSpPr>
        <p:spPr>
          <a:xfrm>
            <a:off x="63630" y="2412000"/>
            <a:ext cx="6480000" cy="338554"/>
          </a:xfrm>
          <a:prstGeom prst="rect">
            <a:avLst/>
          </a:prstGeom>
          <a:solidFill>
            <a:srgbClr val="FFFF00"/>
          </a:solidFill>
        </p:spPr>
        <p:txBody>
          <a:bodyPr wrap="square" rtlCol="0">
            <a:spAutoFit/>
          </a:bodyPr>
          <a:lstStyle/>
          <a:p>
            <a:pPr algn="r"/>
            <a:r>
              <a:rPr lang="en-GB" sz="1600" dirty="0"/>
              <a:t>The sofa wasn’t too expensive,</a:t>
            </a:r>
          </a:p>
        </p:txBody>
      </p:sp>
      <p:sp>
        <p:nvSpPr>
          <p:cNvPr id="11" name="Textfeld 10">
            <a:extLst>
              <a:ext uri="{FF2B5EF4-FFF2-40B4-BE49-F238E27FC236}">
                <a16:creationId xmlns:a16="http://schemas.microsoft.com/office/drawing/2014/main" id="{C4767CAD-E5CD-FBD9-B901-87A89CC59C57}"/>
              </a:ext>
            </a:extLst>
          </p:cNvPr>
          <p:cNvSpPr txBox="1"/>
          <p:nvPr/>
        </p:nvSpPr>
        <p:spPr>
          <a:xfrm>
            <a:off x="63630" y="3132000"/>
            <a:ext cx="6480000" cy="338554"/>
          </a:xfrm>
          <a:prstGeom prst="rect">
            <a:avLst/>
          </a:prstGeom>
          <a:solidFill>
            <a:srgbClr val="FFFF00"/>
          </a:solidFill>
        </p:spPr>
        <p:txBody>
          <a:bodyPr wrap="square" rtlCol="0">
            <a:spAutoFit/>
          </a:bodyPr>
          <a:lstStyle/>
          <a:p>
            <a:pPr algn="r"/>
            <a:r>
              <a:rPr lang="en-GB" sz="1600" dirty="0"/>
              <a:t>Lisa’s new flat is lovely,</a:t>
            </a:r>
          </a:p>
        </p:txBody>
      </p:sp>
      <p:sp>
        <p:nvSpPr>
          <p:cNvPr id="22" name="Textfeld 21">
            <a:extLst>
              <a:ext uri="{FF2B5EF4-FFF2-40B4-BE49-F238E27FC236}">
                <a16:creationId xmlns:a16="http://schemas.microsoft.com/office/drawing/2014/main" id="{45682375-DBF1-F107-2F27-4843CE74905F}"/>
              </a:ext>
            </a:extLst>
          </p:cNvPr>
          <p:cNvSpPr txBox="1"/>
          <p:nvPr/>
        </p:nvSpPr>
        <p:spPr>
          <a:xfrm>
            <a:off x="63630" y="3852000"/>
            <a:ext cx="6480000" cy="338554"/>
          </a:xfrm>
          <a:prstGeom prst="rect">
            <a:avLst/>
          </a:prstGeom>
          <a:solidFill>
            <a:srgbClr val="FFFF00"/>
          </a:solidFill>
        </p:spPr>
        <p:txBody>
          <a:bodyPr wrap="square" rtlCol="0">
            <a:spAutoFit/>
          </a:bodyPr>
          <a:lstStyle/>
          <a:p>
            <a:pPr algn="r"/>
            <a:r>
              <a:rPr lang="en-GB" sz="1600" dirty="0"/>
              <a:t>They didn’t spend a lot of time looking for a new car,</a:t>
            </a:r>
          </a:p>
        </p:txBody>
      </p:sp>
      <p:sp>
        <p:nvSpPr>
          <p:cNvPr id="24" name="Textfeld 23">
            <a:extLst>
              <a:ext uri="{FF2B5EF4-FFF2-40B4-BE49-F238E27FC236}">
                <a16:creationId xmlns:a16="http://schemas.microsoft.com/office/drawing/2014/main" id="{06A843CC-DE26-0432-36B5-A0A1F7FDE70A}"/>
              </a:ext>
            </a:extLst>
          </p:cNvPr>
          <p:cNvSpPr txBox="1"/>
          <p:nvPr/>
        </p:nvSpPr>
        <p:spPr>
          <a:xfrm>
            <a:off x="63630" y="4572000"/>
            <a:ext cx="6480000" cy="338554"/>
          </a:xfrm>
          <a:prstGeom prst="rect">
            <a:avLst/>
          </a:prstGeom>
          <a:solidFill>
            <a:srgbClr val="FFFF00"/>
          </a:solidFill>
        </p:spPr>
        <p:txBody>
          <a:bodyPr wrap="square" rtlCol="0">
            <a:spAutoFit/>
          </a:bodyPr>
          <a:lstStyle/>
          <a:p>
            <a:pPr algn="r"/>
            <a:r>
              <a:rPr lang="en-GB" sz="1600" dirty="0"/>
              <a:t>We could visit my mother tomorrow,</a:t>
            </a:r>
          </a:p>
        </p:txBody>
      </p:sp>
      <p:sp>
        <p:nvSpPr>
          <p:cNvPr id="25" name="Textfeld 24">
            <a:extLst>
              <a:ext uri="{FF2B5EF4-FFF2-40B4-BE49-F238E27FC236}">
                <a16:creationId xmlns:a16="http://schemas.microsoft.com/office/drawing/2014/main" id="{D6937368-8CAB-2CA8-200D-9C8AA1F6418D}"/>
              </a:ext>
            </a:extLst>
          </p:cNvPr>
          <p:cNvSpPr txBox="1"/>
          <p:nvPr/>
        </p:nvSpPr>
        <p:spPr>
          <a:xfrm>
            <a:off x="63630" y="5292000"/>
            <a:ext cx="6480000" cy="338554"/>
          </a:xfrm>
          <a:prstGeom prst="rect">
            <a:avLst/>
          </a:prstGeom>
          <a:solidFill>
            <a:srgbClr val="FFFF00"/>
          </a:solidFill>
        </p:spPr>
        <p:txBody>
          <a:bodyPr wrap="square" rtlCol="0">
            <a:spAutoFit/>
          </a:bodyPr>
          <a:lstStyle/>
          <a:p>
            <a:pPr algn="r"/>
            <a:r>
              <a:rPr lang="en-GB" sz="1600" dirty="0"/>
              <a:t>You like </a:t>
            </a:r>
            <a:r>
              <a:rPr lang="en-GB" sz="1600" dirty="0" err="1"/>
              <a:t>icecream</a:t>
            </a:r>
            <a:r>
              <a:rPr lang="en-GB" sz="1600" dirty="0"/>
              <a:t>,</a:t>
            </a:r>
          </a:p>
        </p:txBody>
      </p:sp>
      <p:sp>
        <p:nvSpPr>
          <p:cNvPr id="26" name="Textfeld 25">
            <a:extLst>
              <a:ext uri="{FF2B5EF4-FFF2-40B4-BE49-F238E27FC236}">
                <a16:creationId xmlns:a16="http://schemas.microsoft.com/office/drawing/2014/main" id="{339262DE-E8AA-5297-3E1A-01F216A6F713}"/>
              </a:ext>
            </a:extLst>
          </p:cNvPr>
          <p:cNvSpPr txBox="1"/>
          <p:nvPr/>
        </p:nvSpPr>
        <p:spPr>
          <a:xfrm>
            <a:off x="63630" y="6012000"/>
            <a:ext cx="6480000" cy="338554"/>
          </a:xfrm>
          <a:prstGeom prst="rect">
            <a:avLst/>
          </a:prstGeom>
          <a:solidFill>
            <a:srgbClr val="FFFF00"/>
          </a:solidFill>
        </p:spPr>
        <p:txBody>
          <a:bodyPr wrap="square" rtlCol="0">
            <a:spAutoFit/>
          </a:bodyPr>
          <a:lstStyle/>
          <a:p>
            <a:pPr algn="r"/>
            <a:r>
              <a:rPr lang="en-GB" sz="1600" dirty="0"/>
              <a:t>You haven’t waited very long,</a:t>
            </a:r>
          </a:p>
        </p:txBody>
      </p:sp>
    </p:spTree>
    <p:extLst>
      <p:ext uri="{BB962C8B-B14F-4D97-AF65-F5344CB8AC3E}">
        <p14:creationId xmlns:p14="http://schemas.microsoft.com/office/powerpoint/2010/main" val="1563721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1000"/>
                                        <p:tgtEl>
                                          <p:spTgt spid="14"/>
                                        </p:tgtEl>
                                      </p:cBhvr>
                                    </p:animEffect>
                                    <p:anim calcmode="lin" valueType="num">
                                      <p:cBhvr>
                                        <p:cTn id="15" dur="1000" fill="hold"/>
                                        <p:tgtEl>
                                          <p:spTgt spid="14"/>
                                        </p:tgtEl>
                                        <p:attrNameLst>
                                          <p:attrName>ppt_x</p:attrName>
                                        </p:attrNameLst>
                                      </p:cBhvr>
                                      <p:tavLst>
                                        <p:tav tm="0">
                                          <p:val>
                                            <p:strVal val="#ppt_x"/>
                                          </p:val>
                                        </p:tav>
                                        <p:tav tm="100000">
                                          <p:val>
                                            <p:strVal val="#ppt_x"/>
                                          </p:val>
                                        </p:tav>
                                      </p:tavLst>
                                    </p:anim>
                                    <p:anim calcmode="lin" valueType="num">
                                      <p:cBhvr>
                                        <p:cTn id="1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1000"/>
                                        <p:tgtEl>
                                          <p:spTgt spid="12"/>
                                        </p:tgtEl>
                                      </p:cBhvr>
                                    </p:animEffect>
                                    <p:anim calcmode="lin" valueType="num">
                                      <p:cBhvr>
                                        <p:cTn id="22" dur="1000" fill="hold"/>
                                        <p:tgtEl>
                                          <p:spTgt spid="12"/>
                                        </p:tgtEl>
                                        <p:attrNameLst>
                                          <p:attrName>ppt_x</p:attrName>
                                        </p:attrNameLst>
                                      </p:cBhvr>
                                      <p:tavLst>
                                        <p:tav tm="0">
                                          <p:val>
                                            <p:strVal val="#ppt_x"/>
                                          </p:val>
                                        </p:tav>
                                        <p:tav tm="100000">
                                          <p:val>
                                            <p:strVal val="#ppt_x"/>
                                          </p:val>
                                        </p:tav>
                                      </p:tavLst>
                                    </p:anim>
                                    <p:anim calcmode="lin" valueType="num">
                                      <p:cBhvr>
                                        <p:cTn id="23"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fade">
                                      <p:cBhvr>
                                        <p:cTn id="28" dur="1000"/>
                                        <p:tgtEl>
                                          <p:spTgt spid="17"/>
                                        </p:tgtEl>
                                      </p:cBhvr>
                                    </p:animEffect>
                                    <p:anim calcmode="lin" valueType="num">
                                      <p:cBhvr>
                                        <p:cTn id="29" dur="1000" fill="hold"/>
                                        <p:tgtEl>
                                          <p:spTgt spid="17"/>
                                        </p:tgtEl>
                                        <p:attrNameLst>
                                          <p:attrName>ppt_x</p:attrName>
                                        </p:attrNameLst>
                                      </p:cBhvr>
                                      <p:tavLst>
                                        <p:tav tm="0">
                                          <p:val>
                                            <p:strVal val="#ppt_x"/>
                                          </p:val>
                                        </p:tav>
                                        <p:tav tm="100000">
                                          <p:val>
                                            <p:strVal val="#ppt_x"/>
                                          </p:val>
                                        </p:tav>
                                      </p:tavLst>
                                    </p:anim>
                                    <p:anim calcmode="lin" valueType="num">
                                      <p:cBhvr>
                                        <p:cTn id="30"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fade">
                                      <p:cBhvr>
                                        <p:cTn id="35" dur="1000"/>
                                        <p:tgtEl>
                                          <p:spTgt spid="19"/>
                                        </p:tgtEl>
                                      </p:cBhvr>
                                    </p:animEffect>
                                    <p:anim calcmode="lin" valueType="num">
                                      <p:cBhvr>
                                        <p:cTn id="36" dur="1000" fill="hold"/>
                                        <p:tgtEl>
                                          <p:spTgt spid="19"/>
                                        </p:tgtEl>
                                        <p:attrNameLst>
                                          <p:attrName>ppt_x</p:attrName>
                                        </p:attrNameLst>
                                      </p:cBhvr>
                                      <p:tavLst>
                                        <p:tav tm="0">
                                          <p:val>
                                            <p:strVal val="#ppt_x"/>
                                          </p:val>
                                        </p:tav>
                                        <p:tav tm="100000">
                                          <p:val>
                                            <p:strVal val="#ppt_x"/>
                                          </p:val>
                                        </p:tav>
                                      </p:tavLst>
                                    </p:anim>
                                    <p:anim calcmode="lin" valueType="num">
                                      <p:cBhvr>
                                        <p:cTn id="37"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fade">
                                      <p:cBhvr>
                                        <p:cTn id="42" dur="1000"/>
                                        <p:tgtEl>
                                          <p:spTgt spid="21"/>
                                        </p:tgtEl>
                                      </p:cBhvr>
                                    </p:animEffect>
                                    <p:anim calcmode="lin" valueType="num">
                                      <p:cBhvr>
                                        <p:cTn id="43" dur="1000" fill="hold"/>
                                        <p:tgtEl>
                                          <p:spTgt spid="21"/>
                                        </p:tgtEl>
                                        <p:attrNameLst>
                                          <p:attrName>ppt_x</p:attrName>
                                        </p:attrNameLst>
                                      </p:cBhvr>
                                      <p:tavLst>
                                        <p:tav tm="0">
                                          <p:val>
                                            <p:strVal val="#ppt_x"/>
                                          </p:val>
                                        </p:tav>
                                        <p:tav tm="100000">
                                          <p:val>
                                            <p:strVal val="#ppt_x"/>
                                          </p:val>
                                        </p:tav>
                                      </p:tavLst>
                                    </p:anim>
                                    <p:anim calcmode="lin" valueType="num">
                                      <p:cBhvr>
                                        <p:cTn id="44"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9" grpId="0" animBg="1"/>
      <p:bldP spid="12" grpId="0" animBg="1"/>
      <p:bldP spid="17" grpId="0" animBg="1"/>
      <p:bldP spid="19" grpId="0" animBg="1"/>
      <p:bldP spid="2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70062D-298B-B374-F576-963CDA73D113}"/>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5AC33767-C7AF-A060-62B7-81971677AC09}"/>
              </a:ext>
            </a:extLst>
          </p:cNvPr>
          <p:cNvSpPr txBox="1"/>
          <p:nvPr/>
        </p:nvSpPr>
        <p:spPr>
          <a:xfrm>
            <a:off x="0" y="1218238"/>
            <a:ext cx="9144000" cy="338554"/>
          </a:xfrm>
          <a:prstGeom prst="rect">
            <a:avLst/>
          </a:prstGeom>
          <a:noFill/>
        </p:spPr>
        <p:txBody>
          <a:bodyPr wrap="square" rtlCol="0">
            <a:spAutoFit/>
          </a:bodyPr>
          <a:lstStyle/>
          <a:p>
            <a:pPr algn="ctr"/>
            <a:r>
              <a:rPr lang="de-DE" sz="1600" b="1" dirty="0">
                <a:solidFill>
                  <a:srgbClr val="C00000"/>
                </a:solidFill>
              </a:rPr>
              <a:t>Question tags</a:t>
            </a:r>
            <a:endParaRPr lang="en-GB" sz="1600" b="1" dirty="0">
              <a:solidFill>
                <a:srgbClr val="C00000"/>
              </a:solidFill>
            </a:endParaRPr>
          </a:p>
        </p:txBody>
      </p:sp>
      <p:sp>
        <p:nvSpPr>
          <p:cNvPr id="3" name="Textfeld 2">
            <a:extLst>
              <a:ext uri="{FF2B5EF4-FFF2-40B4-BE49-F238E27FC236}">
                <a16:creationId xmlns:a16="http://schemas.microsoft.com/office/drawing/2014/main" id="{785FB74A-4F6C-BA86-099D-EC167FE97543}"/>
              </a:ext>
            </a:extLst>
          </p:cNvPr>
          <p:cNvSpPr txBox="1"/>
          <p:nvPr/>
        </p:nvSpPr>
        <p:spPr>
          <a:xfrm>
            <a:off x="107504" y="2276872"/>
            <a:ext cx="2348130" cy="338554"/>
          </a:xfrm>
          <a:prstGeom prst="rect">
            <a:avLst/>
          </a:prstGeom>
          <a:solidFill>
            <a:srgbClr val="FFFF00"/>
          </a:solidFill>
        </p:spPr>
        <p:txBody>
          <a:bodyPr wrap="square" rtlCol="0">
            <a:spAutoFit/>
          </a:bodyPr>
          <a:lstStyle/>
          <a:p>
            <a:r>
              <a:rPr lang="en-GB" sz="1600" dirty="0"/>
              <a:t>Imperatives</a:t>
            </a:r>
          </a:p>
        </p:txBody>
      </p:sp>
      <p:sp>
        <p:nvSpPr>
          <p:cNvPr id="7" name="Textfeld 6">
            <a:extLst>
              <a:ext uri="{FF2B5EF4-FFF2-40B4-BE49-F238E27FC236}">
                <a16:creationId xmlns:a16="http://schemas.microsoft.com/office/drawing/2014/main" id="{4395BC1D-5A94-2608-BD36-1CEDD14AE8CB}"/>
              </a:ext>
            </a:extLst>
          </p:cNvPr>
          <p:cNvSpPr txBox="1"/>
          <p:nvPr/>
        </p:nvSpPr>
        <p:spPr>
          <a:xfrm>
            <a:off x="2771800" y="2276872"/>
            <a:ext cx="6372200" cy="584775"/>
          </a:xfrm>
          <a:prstGeom prst="rect">
            <a:avLst/>
          </a:prstGeom>
          <a:solidFill>
            <a:schemeClr val="bg1"/>
          </a:solidFill>
        </p:spPr>
        <p:txBody>
          <a:bodyPr wrap="square" rtlCol="0">
            <a:spAutoFit/>
          </a:bodyPr>
          <a:lstStyle/>
          <a:p>
            <a:r>
              <a:rPr lang="en-US" sz="1600" dirty="0"/>
              <a:t>When combined with the imperative form of a verb, question tags serve a specific purpose in communication.</a:t>
            </a:r>
          </a:p>
        </p:txBody>
      </p:sp>
      <p:sp>
        <p:nvSpPr>
          <p:cNvPr id="5" name="Textfeld 4">
            <a:extLst>
              <a:ext uri="{FF2B5EF4-FFF2-40B4-BE49-F238E27FC236}">
                <a16:creationId xmlns:a16="http://schemas.microsoft.com/office/drawing/2014/main" id="{5BB7E35B-3C73-A74F-7AA3-CBAE7175200D}"/>
              </a:ext>
            </a:extLst>
          </p:cNvPr>
          <p:cNvSpPr txBox="1"/>
          <p:nvPr/>
        </p:nvSpPr>
        <p:spPr>
          <a:xfrm>
            <a:off x="2771800" y="2852936"/>
            <a:ext cx="6372200" cy="830997"/>
          </a:xfrm>
          <a:prstGeom prst="rect">
            <a:avLst/>
          </a:prstGeom>
          <a:solidFill>
            <a:schemeClr val="bg1"/>
          </a:solidFill>
        </p:spPr>
        <p:txBody>
          <a:bodyPr wrap="square" rtlCol="0">
            <a:spAutoFit/>
          </a:bodyPr>
          <a:lstStyle/>
          <a:p>
            <a:r>
              <a:rPr lang="en-US" sz="1600" dirty="0"/>
              <a:t>When a question tag is added to the end of an imperative sentence, it can soften the command or request, make it sound more polite, or seek confirmation or compliance from the listener.</a:t>
            </a:r>
            <a:endParaRPr lang="de-DE" sz="1600" dirty="0"/>
          </a:p>
        </p:txBody>
      </p:sp>
      <p:sp>
        <p:nvSpPr>
          <p:cNvPr id="18" name="Textfeld 17">
            <a:extLst>
              <a:ext uri="{FF2B5EF4-FFF2-40B4-BE49-F238E27FC236}">
                <a16:creationId xmlns:a16="http://schemas.microsoft.com/office/drawing/2014/main" id="{9E6F7634-B983-24D4-945D-2E7CCE89FA78}"/>
              </a:ext>
            </a:extLst>
          </p:cNvPr>
          <p:cNvSpPr txBox="1"/>
          <p:nvPr/>
        </p:nvSpPr>
        <p:spPr>
          <a:xfrm>
            <a:off x="2771800" y="3645024"/>
            <a:ext cx="6372200" cy="338554"/>
          </a:xfrm>
          <a:prstGeom prst="rect">
            <a:avLst/>
          </a:prstGeom>
          <a:solidFill>
            <a:schemeClr val="bg1"/>
          </a:solidFill>
        </p:spPr>
        <p:txBody>
          <a:bodyPr wrap="square" rtlCol="0">
            <a:spAutoFit/>
          </a:bodyPr>
          <a:lstStyle/>
          <a:p>
            <a:pPr algn="ctr"/>
            <a:r>
              <a:rPr lang="en-GB" sz="1600" i="1" dirty="0"/>
              <a:t>Close the door, will you?</a:t>
            </a:r>
          </a:p>
        </p:txBody>
      </p:sp>
      <p:sp>
        <p:nvSpPr>
          <p:cNvPr id="4" name="Textfeld 3">
            <a:extLst>
              <a:ext uri="{FF2B5EF4-FFF2-40B4-BE49-F238E27FC236}">
                <a16:creationId xmlns:a16="http://schemas.microsoft.com/office/drawing/2014/main" id="{139498F4-AC6E-F8F1-6B76-381BE8DF2C89}"/>
              </a:ext>
            </a:extLst>
          </p:cNvPr>
          <p:cNvSpPr txBox="1"/>
          <p:nvPr/>
        </p:nvSpPr>
        <p:spPr>
          <a:xfrm>
            <a:off x="2771800" y="3954542"/>
            <a:ext cx="6372200" cy="338554"/>
          </a:xfrm>
          <a:prstGeom prst="rect">
            <a:avLst/>
          </a:prstGeom>
          <a:solidFill>
            <a:schemeClr val="bg1"/>
          </a:solidFill>
        </p:spPr>
        <p:txBody>
          <a:bodyPr wrap="square" rtlCol="0">
            <a:spAutoFit/>
          </a:bodyPr>
          <a:lstStyle/>
          <a:p>
            <a:pPr algn="ctr"/>
            <a:r>
              <a:rPr lang="en-GB" sz="1600" i="1" dirty="0"/>
              <a:t>Please pass me the salt, would you?</a:t>
            </a:r>
          </a:p>
        </p:txBody>
      </p:sp>
      <p:sp>
        <p:nvSpPr>
          <p:cNvPr id="8" name="Textfeld 7">
            <a:extLst>
              <a:ext uri="{FF2B5EF4-FFF2-40B4-BE49-F238E27FC236}">
                <a16:creationId xmlns:a16="http://schemas.microsoft.com/office/drawing/2014/main" id="{586A166C-2A2B-8454-2F99-FFBE86523C5A}"/>
              </a:ext>
            </a:extLst>
          </p:cNvPr>
          <p:cNvSpPr txBox="1"/>
          <p:nvPr/>
        </p:nvSpPr>
        <p:spPr>
          <a:xfrm>
            <a:off x="2771800" y="4293096"/>
            <a:ext cx="6372200" cy="338554"/>
          </a:xfrm>
          <a:prstGeom prst="rect">
            <a:avLst/>
          </a:prstGeom>
          <a:solidFill>
            <a:schemeClr val="bg1"/>
          </a:solidFill>
        </p:spPr>
        <p:txBody>
          <a:bodyPr wrap="square" rtlCol="0">
            <a:spAutoFit/>
          </a:bodyPr>
          <a:lstStyle/>
          <a:p>
            <a:pPr algn="ctr"/>
            <a:r>
              <a:rPr lang="en-GB" sz="1600" i="1" dirty="0"/>
              <a:t>Don’t forget to call me, okay?</a:t>
            </a:r>
          </a:p>
        </p:txBody>
      </p:sp>
      <p:sp>
        <p:nvSpPr>
          <p:cNvPr id="9" name="Textfeld 8">
            <a:extLst>
              <a:ext uri="{FF2B5EF4-FFF2-40B4-BE49-F238E27FC236}">
                <a16:creationId xmlns:a16="http://schemas.microsoft.com/office/drawing/2014/main" id="{907B1DD9-6B86-ABD1-8D65-6CDAF9867A44}"/>
              </a:ext>
            </a:extLst>
          </p:cNvPr>
          <p:cNvSpPr txBox="1"/>
          <p:nvPr/>
        </p:nvSpPr>
        <p:spPr>
          <a:xfrm>
            <a:off x="2771800" y="5004465"/>
            <a:ext cx="6372200" cy="584775"/>
          </a:xfrm>
          <a:prstGeom prst="rect">
            <a:avLst/>
          </a:prstGeom>
          <a:solidFill>
            <a:schemeClr val="bg1"/>
          </a:solidFill>
        </p:spPr>
        <p:txBody>
          <a:bodyPr wrap="square" rtlCol="0">
            <a:spAutoFit/>
          </a:bodyPr>
          <a:lstStyle/>
          <a:p>
            <a:r>
              <a:rPr lang="en-US" sz="1600" dirty="0"/>
              <a:t>When combined with the imperative form of a verb, question tags have the positive format.</a:t>
            </a:r>
          </a:p>
        </p:txBody>
      </p:sp>
    </p:spTree>
    <p:extLst>
      <p:ext uri="{BB962C8B-B14F-4D97-AF65-F5344CB8AC3E}">
        <p14:creationId xmlns:p14="http://schemas.microsoft.com/office/powerpoint/2010/main" val="1182653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fill="hold"/>
                                        <p:tgtEl>
                                          <p:spTgt spid="18"/>
                                        </p:tgtEl>
                                        <p:attrNameLst>
                                          <p:attrName>ppt_x</p:attrName>
                                        </p:attrNameLst>
                                      </p:cBhvr>
                                      <p:tavLst>
                                        <p:tav tm="0">
                                          <p:val>
                                            <p:strVal val="#ppt_x"/>
                                          </p:val>
                                        </p:tav>
                                        <p:tav tm="100000">
                                          <p:val>
                                            <p:strVal val="#ppt_x"/>
                                          </p:val>
                                        </p:tav>
                                      </p:tavLst>
                                    </p:anim>
                                    <p:anim calcmode="lin" valueType="num">
                                      <p:cBhvr additive="base">
                                        <p:cTn id="3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 fill="hold"/>
                                        <p:tgtEl>
                                          <p:spTgt spid="9"/>
                                        </p:tgtEl>
                                        <p:attrNameLst>
                                          <p:attrName>ppt_x</p:attrName>
                                        </p:attrNameLst>
                                      </p:cBhvr>
                                      <p:tavLst>
                                        <p:tav tm="0">
                                          <p:val>
                                            <p:strVal val="#ppt_x"/>
                                          </p:val>
                                        </p:tav>
                                        <p:tav tm="100000">
                                          <p:val>
                                            <p:strVal val="#ppt_x"/>
                                          </p:val>
                                        </p:tav>
                                      </p:tavLst>
                                    </p:anim>
                                    <p:anim calcmode="lin" valueType="num">
                                      <p:cBhvr additive="base">
                                        <p:cTn id="5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7" grpId="0" animBg="1"/>
      <p:bldP spid="5" grpId="0" animBg="1"/>
      <p:bldP spid="18" grpId="0" animBg="1"/>
      <p:bldP spid="4" grpId="0" animBg="1"/>
      <p:bldP spid="8" grpId="0" animBg="1"/>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DCE95-4EB5-E914-CBB1-5DF6BDF9B8C8}"/>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15FB52B2-0468-F371-81C4-20404FF53975}"/>
              </a:ext>
            </a:extLst>
          </p:cNvPr>
          <p:cNvSpPr txBox="1"/>
          <p:nvPr/>
        </p:nvSpPr>
        <p:spPr>
          <a:xfrm>
            <a:off x="0" y="1218238"/>
            <a:ext cx="9144000" cy="338554"/>
          </a:xfrm>
          <a:prstGeom prst="rect">
            <a:avLst/>
          </a:prstGeom>
          <a:noFill/>
        </p:spPr>
        <p:txBody>
          <a:bodyPr wrap="square" rtlCol="0">
            <a:spAutoFit/>
          </a:bodyPr>
          <a:lstStyle/>
          <a:p>
            <a:pPr algn="ctr"/>
            <a:r>
              <a:rPr lang="de-DE" sz="1600" b="1" dirty="0" err="1">
                <a:solidFill>
                  <a:srgbClr val="C00000"/>
                </a:solidFill>
              </a:rPr>
              <a:t>Tenses</a:t>
            </a:r>
            <a:endParaRPr lang="en-GB" sz="1600" b="1" dirty="0">
              <a:solidFill>
                <a:srgbClr val="C00000"/>
              </a:solidFill>
            </a:endParaRPr>
          </a:p>
        </p:txBody>
      </p:sp>
      <p:sp>
        <p:nvSpPr>
          <p:cNvPr id="3" name="Textfeld 2">
            <a:extLst>
              <a:ext uri="{FF2B5EF4-FFF2-40B4-BE49-F238E27FC236}">
                <a16:creationId xmlns:a16="http://schemas.microsoft.com/office/drawing/2014/main" id="{BFDB729F-5AB8-B056-7DEC-954B50EDA18C}"/>
              </a:ext>
            </a:extLst>
          </p:cNvPr>
          <p:cNvSpPr txBox="1"/>
          <p:nvPr/>
        </p:nvSpPr>
        <p:spPr>
          <a:xfrm>
            <a:off x="107504" y="1628800"/>
            <a:ext cx="2348130" cy="584775"/>
          </a:xfrm>
          <a:prstGeom prst="rect">
            <a:avLst/>
          </a:prstGeom>
          <a:solidFill>
            <a:srgbClr val="FFFF00"/>
          </a:solidFill>
        </p:spPr>
        <p:txBody>
          <a:bodyPr wrap="square" rtlCol="0">
            <a:spAutoFit/>
          </a:bodyPr>
          <a:lstStyle/>
          <a:p>
            <a:r>
              <a:rPr lang="en-GB" sz="1600" dirty="0"/>
              <a:t>Simple form (present and past)</a:t>
            </a:r>
          </a:p>
        </p:txBody>
      </p:sp>
      <p:sp>
        <p:nvSpPr>
          <p:cNvPr id="7" name="Textfeld 6">
            <a:extLst>
              <a:ext uri="{FF2B5EF4-FFF2-40B4-BE49-F238E27FC236}">
                <a16:creationId xmlns:a16="http://schemas.microsoft.com/office/drawing/2014/main" id="{A877F0D6-7642-7A60-66DD-69F2F1DBFE76}"/>
              </a:ext>
            </a:extLst>
          </p:cNvPr>
          <p:cNvSpPr txBox="1"/>
          <p:nvPr/>
        </p:nvSpPr>
        <p:spPr>
          <a:xfrm>
            <a:off x="2771800" y="1628800"/>
            <a:ext cx="6372200" cy="338554"/>
          </a:xfrm>
          <a:prstGeom prst="rect">
            <a:avLst/>
          </a:prstGeom>
          <a:solidFill>
            <a:schemeClr val="bg1"/>
          </a:solidFill>
        </p:spPr>
        <p:txBody>
          <a:bodyPr wrap="square" rtlCol="0">
            <a:spAutoFit/>
          </a:bodyPr>
          <a:lstStyle/>
          <a:p>
            <a:r>
              <a:rPr lang="en-GB" sz="1600" dirty="0"/>
              <a:t>a) is used to describe habitual actions or facts:</a:t>
            </a:r>
          </a:p>
        </p:txBody>
      </p:sp>
      <p:sp>
        <p:nvSpPr>
          <p:cNvPr id="8" name="Textfeld 7">
            <a:extLst>
              <a:ext uri="{FF2B5EF4-FFF2-40B4-BE49-F238E27FC236}">
                <a16:creationId xmlns:a16="http://schemas.microsoft.com/office/drawing/2014/main" id="{26DBFE18-26C0-BB2A-D808-F2A634326D24}"/>
              </a:ext>
            </a:extLst>
          </p:cNvPr>
          <p:cNvSpPr txBox="1"/>
          <p:nvPr/>
        </p:nvSpPr>
        <p:spPr>
          <a:xfrm>
            <a:off x="2771800" y="1925543"/>
            <a:ext cx="6372200" cy="338554"/>
          </a:xfrm>
          <a:prstGeom prst="rect">
            <a:avLst/>
          </a:prstGeom>
          <a:solidFill>
            <a:schemeClr val="bg1"/>
          </a:solidFill>
        </p:spPr>
        <p:txBody>
          <a:bodyPr wrap="square" rtlCol="0">
            <a:spAutoFit/>
          </a:bodyPr>
          <a:lstStyle/>
          <a:p>
            <a:pPr algn="ctr"/>
            <a:r>
              <a:rPr lang="en-GB" sz="1600" i="1" dirty="0"/>
              <a:t>She </a:t>
            </a:r>
            <a:r>
              <a:rPr lang="en-GB" sz="1600" b="1" i="1" dirty="0"/>
              <a:t>swims</a:t>
            </a:r>
            <a:r>
              <a:rPr lang="en-GB" sz="1600" i="1" dirty="0"/>
              <a:t> every morning.</a:t>
            </a:r>
          </a:p>
        </p:txBody>
      </p:sp>
      <p:sp>
        <p:nvSpPr>
          <p:cNvPr id="10" name="Textfeld 9">
            <a:extLst>
              <a:ext uri="{FF2B5EF4-FFF2-40B4-BE49-F238E27FC236}">
                <a16:creationId xmlns:a16="http://schemas.microsoft.com/office/drawing/2014/main" id="{8599D9B5-4071-DA80-364F-A08FD8373B76}"/>
              </a:ext>
            </a:extLst>
          </p:cNvPr>
          <p:cNvSpPr txBox="1"/>
          <p:nvPr/>
        </p:nvSpPr>
        <p:spPr>
          <a:xfrm>
            <a:off x="2771800" y="2564904"/>
            <a:ext cx="6372200" cy="338554"/>
          </a:xfrm>
          <a:prstGeom prst="rect">
            <a:avLst/>
          </a:prstGeom>
          <a:solidFill>
            <a:schemeClr val="bg1"/>
          </a:solidFill>
        </p:spPr>
        <p:txBody>
          <a:bodyPr wrap="square" rtlCol="0">
            <a:spAutoFit/>
          </a:bodyPr>
          <a:lstStyle/>
          <a:p>
            <a:r>
              <a:rPr lang="en-GB" sz="1600" dirty="0"/>
              <a:t>b) is used for general truths:</a:t>
            </a:r>
          </a:p>
        </p:txBody>
      </p:sp>
      <p:sp>
        <p:nvSpPr>
          <p:cNvPr id="11" name="Textfeld 10">
            <a:extLst>
              <a:ext uri="{FF2B5EF4-FFF2-40B4-BE49-F238E27FC236}">
                <a16:creationId xmlns:a16="http://schemas.microsoft.com/office/drawing/2014/main" id="{E8E72E8A-B0E7-3930-8EF2-68BF22C0209C}"/>
              </a:ext>
            </a:extLst>
          </p:cNvPr>
          <p:cNvSpPr txBox="1"/>
          <p:nvPr/>
        </p:nvSpPr>
        <p:spPr>
          <a:xfrm>
            <a:off x="2771800" y="2874422"/>
            <a:ext cx="6372200" cy="338554"/>
          </a:xfrm>
          <a:prstGeom prst="rect">
            <a:avLst/>
          </a:prstGeom>
          <a:solidFill>
            <a:schemeClr val="bg1"/>
          </a:solidFill>
        </p:spPr>
        <p:txBody>
          <a:bodyPr wrap="square" rtlCol="0">
            <a:spAutoFit/>
          </a:bodyPr>
          <a:lstStyle/>
          <a:p>
            <a:pPr algn="ctr"/>
            <a:r>
              <a:rPr lang="en-GB" sz="1600" i="1" dirty="0"/>
              <a:t>The sun </a:t>
            </a:r>
            <a:r>
              <a:rPr lang="en-GB" sz="1600" b="1" i="1" dirty="0"/>
              <a:t>rises</a:t>
            </a:r>
            <a:r>
              <a:rPr lang="en-GB" sz="1600" i="1" dirty="0"/>
              <a:t> in the East.</a:t>
            </a:r>
          </a:p>
        </p:txBody>
      </p:sp>
      <p:sp>
        <p:nvSpPr>
          <p:cNvPr id="12" name="Textfeld 11">
            <a:extLst>
              <a:ext uri="{FF2B5EF4-FFF2-40B4-BE49-F238E27FC236}">
                <a16:creationId xmlns:a16="http://schemas.microsoft.com/office/drawing/2014/main" id="{8AA329A8-27E2-AAF7-10C5-98565B2B49D3}"/>
              </a:ext>
            </a:extLst>
          </p:cNvPr>
          <p:cNvSpPr txBox="1"/>
          <p:nvPr/>
        </p:nvSpPr>
        <p:spPr>
          <a:xfrm>
            <a:off x="2771800" y="3522494"/>
            <a:ext cx="6372200" cy="338554"/>
          </a:xfrm>
          <a:prstGeom prst="rect">
            <a:avLst/>
          </a:prstGeom>
          <a:solidFill>
            <a:schemeClr val="bg1"/>
          </a:solidFill>
        </p:spPr>
        <p:txBody>
          <a:bodyPr wrap="square" rtlCol="0">
            <a:spAutoFit/>
          </a:bodyPr>
          <a:lstStyle/>
          <a:p>
            <a:r>
              <a:rPr lang="en-GB" sz="1600" dirty="0"/>
              <a:t>c) is used for permanent situations:</a:t>
            </a:r>
          </a:p>
        </p:txBody>
      </p:sp>
      <p:sp>
        <p:nvSpPr>
          <p:cNvPr id="13" name="Textfeld 12">
            <a:extLst>
              <a:ext uri="{FF2B5EF4-FFF2-40B4-BE49-F238E27FC236}">
                <a16:creationId xmlns:a16="http://schemas.microsoft.com/office/drawing/2014/main" id="{5BD9606D-3BFC-B3BB-3880-528CBB604CF6}"/>
              </a:ext>
            </a:extLst>
          </p:cNvPr>
          <p:cNvSpPr txBox="1"/>
          <p:nvPr/>
        </p:nvSpPr>
        <p:spPr>
          <a:xfrm>
            <a:off x="2771800" y="3861048"/>
            <a:ext cx="6372200" cy="338554"/>
          </a:xfrm>
          <a:prstGeom prst="rect">
            <a:avLst/>
          </a:prstGeom>
          <a:solidFill>
            <a:schemeClr val="bg1"/>
          </a:solidFill>
        </p:spPr>
        <p:txBody>
          <a:bodyPr wrap="square" rtlCol="0">
            <a:spAutoFit/>
          </a:bodyPr>
          <a:lstStyle/>
          <a:p>
            <a:pPr algn="ctr"/>
            <a:r>
              <a:rPr lang="en-GB" sz="1600" i="1" dirty="0"/>
              <a:t>He </a:t>
            </a:r>
            <a:r>
              <a:rPr lang="en-GB" sz="1600" b="1" i="1" dirty="0"/>
              <a:t>lives</a:t>
            </a:r>
            <a:r>
              <a:rPr lang="en-GB" sz="1600" i="1" dirty="0"/>
              <a:t> in New York.</a:t>
            </a:r>
          </a:p>
        </p:txBody>
      </p:sp>
      <p:sp>
        <p:nvSpPr>
          <p:cNvPr id="14" name="Textfeld 13">
            <a:extLst>
              <a:ext uri="{FF2B5EF4-FFF2-40B4-BE49-F238E27FC236}">
                <a16:creationId xmlns:a16="http://schemas.microsoft.com/office/drawing/2014/main" id="{9527DBCF-24DD-E355-E4C9-8C32CFD12F3A}"/>
              </a:ext>
            </a:extLst>
          </p:cNvPr>
          <p:cNvSpPr txBox="1"/>
          <p:nvPr/>
        </p:nvSpPr>
        <p:spPr>
          <a:xfrm>
            <a:off x="2771800" y="4170566"/>
            <a:ext cx="6372200" cy="338554"/>
          </a:xfrm>
          <a:prstGeom prst="rect">
            <a:avLst/>
          </a:prstGeom>
          <a:solidFill>
            <a:schemeClr val="bg1"/>
          </a:solidFill>
        </p:spPr>
        <p:txBody>
          <a:bodyPr wrap="square" rtlCol="0">
            <a:spAutoFit/>
          </a:bodyPr>
          <a:lstStyle/>
          <a:p>
            <a:pPr algn="ctr"/>
            <a:r>
              <a:rPr lang="en-GB" sz="1600" i="1" dirty="0"/>
              <a:t>He </a:t>
            </a:r>
            <a:r>
              <a:rPr lang="en-GB" sz="1600" b="1" i="1" dirty="0"/>
              <a:t>lived</a:t>
            </a:r>
            <a:r>
              <a:rPr lang="en-GB" sz="1600" i="1" dirty="0"/>
              <a:t> in New York when he was 20 years </a:t>
            </a:r>
            <a:r>
              <a:rPr lang="en-GB" sz="1600" i="1"/>
              <a:t>old.</a:t>
            </a:r>
            <a:endParaRPr lang="en-GB" sz="1600" i="1" dirty="0"/>
          </a:p>
        </p:txBody>
      </p:sp>
      <p:sp>
        <p:nvSpPr>
          <p:cNvPr id="15" name="Textfeld 14">
            <a:extLst>
              <a:ext uri="{FF2B5EF4-FFF2-40B4-BE49-F238E27FC236}">
                <a16:creationId xmlns:a16="http://schemas.microsoft.com/office/drawing/2014/main" id="{37034239-BD93-B7E9-8066-CF1F31D1A1E5}"/>
              </a:ext>
            </a:extLst>
          </p:cNvPr>
          <p:cNvSpPr txBox="1"/>
          <p:nvPr/>
        </p:nvSpPr>
        <p:spPr>
          <a:xfrm>
            <a:off x="0" y="5970766"/>
            <a:ext cx="9144000" cy="338554"/>
          </a:xfrm>
          <a:prstGeom prst="rect">
            <a:avLst/>
          </a:prstGeom>
          <a:solidFill>
            <a:srgbClr val="FFFF00"/>
          </a:solidFill>
        </p:spPr>
        <p:txBody>
          <a:bodyPr wrap="square" rtlCol="0">
            <a:spAutoFit/>
          </a:bodyPr>
          <a:lstStyle/>
          <a:p>
            <a:pPr algn="ctr"/>
            <a:r>
              <a:rPr lang="en-GB" sz="1600" b="1" dirty="0">
                <a:solidFill>
                  <a:srgbClr val="FF0000"/>
                </a:solidFill>
              </a:rPr>
              <a:t>Write your own examples, one each for a), b), c) and d).</a:t>
            </a:r>
          </a:p>
        </p:txBody>
      </p:sp>
      <p:sp>
        <p:nvSpPr>
          <p:cNvPr id="4" name="Textfeld 3">
            <a:extLst>
              <a:ext uri="{FF2B5EF4-FFF2-40B4-BE49-F238E27FC236}">
                <a16:creationId xmlns:a16="http://schemas.microsoft.com/office/drawing/2014/main" id="{EDC259B9-1B2E-270F-3877-3CC84B9E6628}"/>
              </a:ext>
            </a:extLst>
          </p:cNvPr>
          <p:cNvSpPr txBox="1"/>
          <p:nvPr/>
        </p:nvSpPr>
        <p:spPr>
          <a:xfrm>
            <a:off x="2771800" y="2276872"/>
            <a:ext cx="6372200" cy="338554"/>
          </a:xfrm>
          <a:prstGeom prst="rect">
            <a:avLst/>
          </a:prstGeom>
          <a:solidFill>
            <a:schemeClr val="bg1"/>
          </a:solidFill>
        </p:spPr>
        <p:txBody>
          <a:bodyPr wrap="square" rtlCol="0">
            <a:spAutoFit/>
          </a:bodyPr>
          <a:lstStyle/>
          <a:p>
            <a:pPr algn="ctr"/>
            <a:r>
              <a:rPr lang="en-GB" sz="1600" i="1" dirty="0"/>
              <a:t>We </a:t>
            </a:r>
            <a:r>
              <a:rPr lang="en-GB" sz="1600" b="1" i="1" dirty="0"/>
              <a:t>used to </a:t>
            </a:r>
            <a:r>
              <a:rPr lang="en-GB" sz="1600" i="1" dirty="0"/>
              <a:t>swim every morning.</a:t>
            </a:r>
          </a:p>
        </p:txBody>
      </p:sp>
      <p:sp>
        <p:nvSpPr>
          <p:cNvPr id="5" name="Textfeld 4">
            <a:extLst>
              <a:ext uri="{FF2B5EF4-FFF2-40B4-BE49-F238E27FC236}">
                <a16:creationId xmlns:a16="http://schemas.microsoft.com/office/drawing/2014/main" id="{7646D7B0-91DB-5409-1582-CF92F5191716}"/>
              </a:ext>
            </a:extLst>
          </p:cNvPr>
          <p:cNvSpPr txBox="1"/>
          <p:nvPr/>
        </p:nvSpPr>
        <p:spPr>
          <a:xfrm>
            <a:off x="2771800" y="3212976"/>
            <a:ext cx="6372200" cy="338554"/>
          </a:xfrm>
          <a:prstGeom prst="rect">
            <a:avLst/>
          </a:prstGeom>
          <a:solidFill>
            <a:schemeClr val="bg1"/>
          </a:solidFill>
        </p:spPr>
        <p:txBody>
          <a:bodyPr wrap="square" rtlCol="0">
            <a:spAutoFit/>
          </a:bodyPr>
          <a:lstStyle/>
          <a:p>
            <a:pPr algn="ctr"/>
            <a:r>
              <a:rPr lang="en-GB" sz="1600" i="1" dirty="0"/>
              <a:t>Yesterday </a:t>
            </a:r>
            <a:r>
              <a:rPr lang="en-GB" sz="1600" b="1" i="1" dirty="0"/>
              <a:t>was</a:t>
            </a:r>
            <a:r>
              <a:rPr lang="en-GB" sz="1600" i="1" dirty="0"/>
              <a:t> Wednesday.</a:t>
            </a:r>
          </a:p>
        </p:txBody>
      </p:sp>
      <p:sp>
        <p:nvSpPr>
          <p:cNvPr id="6" name="Textfeld 5">
            <a:extLst>
              <a:ext uri="{FF2B5EF4-FFF2-40B4-BE49-F238E27FC236}">
                <a16:creationId xmlns:a16="http://schemas.microsoft.com/office/drawing/2014/main" id="{36F9177B-9D59-5626-60B9-4BA81FAE7AD1}"/>
              </a:ext>
            </a:extLst>
          </p:cNvPr>
          <p:cNvSpPr txBox="1"/>
          <p:nvPr/>
        </p:nvSpPr>
        <p:spPr>
          <a:xfrm>
            <a:off x="2771800" y="4509120"/>
            <a:ext cx="6372200" cy="584775"/>
          </a:xfrm>
          <a:prstGeom prst="rect">
            <a:avLst/>
          </a:prstGeom>
          <a:solidFill>
            <a:schemeClr val="bg1"/>
          </a:solidFill>
        </p:spPr>
        <p:txBody>
          <a:bodyPr wrap="square" rtlCol="0">
            <a:spAutoFit/>
          </a:bodyPr>
          <a:lstStyle/>
          <a:p>
            <a:r>
              <a:rPr lang="en-GB" sz="1600" dirty="0"/>
              <a:t>d) is used for scheduled events in the future, both from the present and past perspective:</a:t>
            </a:r>
          </a:p>
        </p:txBody>
      </p:sp>
      <p:sp>
        <p:nvSpPr>
          <p:cNvPr id="16" name="Textfeld 15">
            <a:extLst>
              <a:ext uri="{FF2B5EF4-FFF2-40B4-BE49-F238E27FC236}">
                <a16:creationId xmlns:a16="http://schemas.microsoft.com/office/drawing/2014/main" id="{C04FD47F-6BE4-328B-5ACF-D8D4ADD3A95E}"/>
              </a:ext>
            </a:extLst>
          </p:cNvPr>
          <p:cNvSpPr txBox="1"/>
          <p:nvPr/>
        </p:nvSpPr>
        <p:spPr>
          <a:xfrm>
            <a:off x="2771800" y="5085184"/>
            <a:ext cx="6372200" cy="338554"/>
          </a:xfrm>
          <a:prstGeom prst="rect">
            <a:avLst/>
          </a:prstGeom>
          <a:solidFill>
            <a:schemeClr val="bg1"/>
          </a:solidFill>
        </p:spPr>
        <p:txBody>
          <a:bodyPr wrap="square" rtlCol="0">
            <a:spAutoFit/>
          </a:bodyPr>
          <a:lstStyle/>
          <a:p>
            <a:pPr algn="ctr"/>
            <a:r>
              <a:rPr lang="en-GB" sz="1600" i="1" dirty="0"/>
              <a:t>The </a:t>
            </a:r>
            <a:r>
              <a:rPr lang="en-GB" sz="1600" b="1" i="1" dirty="0"/>
              <a:t>train</a:t>
            </a:r>
            <a:r>
              <a:rPr lang="en-GB" sz="1600" i="1" dirty="0"/>
              <a:t> leaves at 9 o’clock tomorrow..</a:t>
            </a:r>
          </a:p>
        </p:txBody>
      </p:sp>
      <p:sp>
        <p:nvSpPr>
          <p:cNvPr id="17" name="Textfeld 16">
            <a:extLst>
              <a:ext uri="{FF2B5EF4-FFF2-40B4-BE49-F238E27FC236}">
                <a16:creationId xmlns:a16="http://schemas.microsoft.com/office/drawing/2014/main" id="{D73A48F3-3039-62EB-67B4-D100EAD91100}"/>
              </a:ext>
            </a:extLst>
          </p:cNvPr>
          <p:cNvSpPr txBox="1"/>
          <p:nvPr/>
        </p:nvSpPr>
        <p:spPr>
          <a:xfrm>
            <a:off x="2771800" y="5394702"/>
            <a:ext cx="6372200" cy="338554"/>
          </a:xfrm>
          <a:prstGeom prst="rect">
            <a:avLst/>
          </a:prstGeom>
          <a:solidFill>
            <a:schemeClr val="bg1"/>
          </a:solidFill>
        </p:spPr>
        <p:txBody>
          <a:bodyPr wrap="square" rtlCol="0">
            <a:spAutoFit/>
          </a:bodyPr>
          <a:lstStyle/>
          <a:p>
            <a:pPr algn="ctr"/>
            <a:r>
              <a:rPr lang="en-GB" sz="1600" i="1" dirty="0"/>
              <a:t>The bus for the beach </a:t>
            </a:r>
            <a:r>
              <a:rPr lang="en-GB" sz="1600" b="1" i="1" dirty="0"/>
              <a:t>left</a:t>
            </a:r>
            <a:r>
              <a:rPr lang="en-GB" sz="1600" i="1" dirty="0"/>
              <a:t> at 10 o’clock every day.</a:t>
            </a:r>
          </a:p>
        </p:txBody>
      </p:sp>
    </p:spTree>
    <p:extLst>
      <p:ext uri="{BB962C8B-B14F-4D97-AF65-F5344CB8AC3E}">
        <p14:creationId xmlns:p14="http://schemas.microsoft.com/office/powerpoint/2010/main" val="4088294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0"/>
                                        <p:tgtEl>
                                          <p:spTgt spid="4"/>
                                        </p:tgtEl>
                                      </p:cBhvr>
                                    </p:animEffect>
                                    <p:anim calcmode="lin" valueType="num">
                                      <p:cBhvr>
                                        <p:cTn id="29" dur="1000" fill="hold"/>
                                        <p:tgtEl>
                                          <p:spTgt spid="4"/>
                                        </p:tgtEl>
                                        <p:attrNameLst>
                                          <p:attrName>ppt_x</p:attrName>
                                        </p:attrNameLst>
                                      </p:cBhvr>
                                      <p:tavLst>
                                        <p:tav tm="0">
                                          <p:val>
                                            <p:strVal val="#ppt_x"/>
                                          </p:val>
                                        </p:tav>
                                        <p:tav tm="100000">
                                          <p:val>
                                            <p:strVal val="#ppt_x"/>
                                          </p:val>
                                        </p:tav>
                                      </p:tavLst>
                                    </p:anim>
                                    <p:anim calcmode="lin" valueType="num">
                                      <p:cBhvr>
                                        <p:cTn id="3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fade">
                                      <p:cBhvr>
                                        <p:cTn id="35" dur="1000"/>
                                        <p:tgtEl>
                                          <p:spTgt spid="10"/>
                                        </p:tgtEl>
                                      </p:cBhvr>
                                    </p:animEffect>
                                    <p:anim calcmode="lin" valueType="num">
                                      <p:cBhvr>
                                        <p:cTn id="36" dur="1000" fill="hold"/>
                                        <p:tgtEl>
                                          <p:spTgt spid="10"/>
                                        </p:tgtEl>
                                        <p:attrNameLst>
                                          <p:attrName>ppt_x</p:attrName>
                                        </p:attrNameLst>
                                      </p:cBhvr>
                                      <p:tavLst>
                                        <p:tav tm="0">
                                          <p:val>
                                            <p:strVal val="#ppt_x"/>
                                          </p:val>
                                        </p:tav>
                                        <p:tav tm="100000">
                                          <p:val>
                                            <p:strVal val="#ppt_x"/>
                                          </p:val>
                                        </p:tav>
                                      </p:tavLst>
                                    </p:anim>
                                    <p:anim calcmode="lin" valueType="num">
                                      <p:cBhvr>
                                        <p:cTn id="3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1000"/>
                                        <p:tgtEl>
                                          <p:spTgt spid="11"/>
                                        </p:tgtEl>
                                      </p:cBhvr>
                                    </p:animEffect>
                                    <p:anim calcmode="lin" valueType="num">
                                      <p:cBhvr>
                                        <p:cTn id="43" dur="1000" fill="hold"/>
                                        <p:tgtEl>
                                          <p:spTgt spid="11"/>
                                        </p:tgtEl>
                                        <p:attrNameLst>
                                          <p:attrName>ppt_x</p:attrName>
                                        </p:attrNameLst>
                                      </p:cBhvr>
                                      <p:tavLst>
                                        <p:tav tm="0">
                                          <p:val>
                                            <p:strVal val="#ppt_x"/>
                                          </p:val>
                                        </p:tav>
                                        <p:tav tm="100000">
                                          <p:val>
                                            <p:strVal val="#ppt_x"/>
                                          </p:val>
                                        </p:tav>
                                      </p:tavLst>
                                    </p:anim>
                                    <p:anim calcmode="lin" valueType="num">
                                      <p:cBhvr>
                                        <p:cTn id="4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5"/>
                                        </p:tgtEl>
                                        <p:attrNameLst>
                                          <p:attrName>style.visibility</p:attrName>
                                        </p:attrNameLst>
                                      </p:cBhvr>
                                      <p:to>
                                        <p:strVal val="visible"/>
                                      </p:to>
                                    </p:set>
                                    <p:animEffect transition="in" filter="fade">
                                      <p:cBhvr>
                                        <p:cTn id="49" dur="1000"/>
                                        <p:tgtEl>
                                          <p:spTgt spid="5"/>
                                        </p:tgtEl>
                                      </p:cBhvr>
                                    </p:animEffect>
                                    <p:anim calcmode="lin" valueType="num">
                                      <p:cBhvr>
                                        <p:cTn id="50" dur="1000" fill="hold"/>
                                        <p:tgtEl>
                                          <p:spTgt spid="5"/>
                                        </p:tgtEl>
                                        <p:attrNameLst>
                                          <p:attrName>ppt_x</p:attrName>
                                        </p:attrNameLst>
                                      </p:cBhvr>
                                      <p:tavLst>
                                        <p:tav tm="0">
                                          <p:val>
                                            <p:strVal val="#ppt_x"/>
                                          </p:val>
                                        </p:tav>
                                        <p:tav tm="100000">
                                          <p:val>
                                            <p:strVal val="#ppt_x"/>
                                          </p:val>
                                        </p:tav>
                                      </p:tavLst>
                                    </p:anim>
                                    <p:anim calcmode="lin" valueType="num">
                                      <p:cBhvr>
                                        <p:cTn id="5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2"/>
                                        </p:tgtEl>
                                        <p:attrNameLst>
                                          <p:attrName>style.visibility</p:attrName>
                                        </p:attrNameLst>
                                      </p:cBhvr>
                                      <p:to>
                                        <p:strVal val="visible"/>
                                      </p:to>
                                    </p:set>
                                    <p:animEffect transition="in" filter="fade">
                                      <p:cBhvr>
                                        <p:cTn id="56" dur="1000"/>
                                        <p:tgtEl>
                                          <p:spTgt spid="12"/>
                                        </p:tgtEl>
                                      </p:cBhvr>
                                    </p:animEffect>
                                    <p:anim calcmode="lin" valueType="num">
                                      <p:cBhvr>
                                        <p:cTn id="57" dur="1000" fill="hold"/>
                                        <p:tgtEl>
                                          <p:spTgt spid="12"/>
                                        </p:tgtEl>
                                        <p:attrNameLst>
                                          <p:attrName>ppt_x</p:attrName>
                                        </p:attrNameLst>
                                      </p:cBhvr>
                                      <p:tavLst>
                                        <p:tav tm="0">
                                          <p:val>
                                            <p:strVal val="#ppt_x"/>
                                          </p:val>
                                        </p:tav>
                                        <p:tav tm="100000">
                                          <p:val>
                                            <p:strVal val="#ppt_x"/>
                                          </p:val>
                                        </p:tav>
                                      </p:tavLst>
                                    </p:anim>
                                    <p:anim calcmode="lin" valueType="num">
                                      <p:cBhvr>
                                        <p:cTn id="58"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animEffect transition="in" filter="fade">
                                      <p:cBhvr>
                                        <p:cTn id="63" dur="1000"/>
                                        <p:tgtEl>
                                          <p:spTgt spid="13"/>
                                        </p:tgtEl>
                                      </p:cBhvr>
                                    </p:animEffect>
                                    <p:anim calcmode="lin" valueType="num">
                                      <p:cBhvr>
                                        <p:cTn id="64" dur="1000" fill="hold"/>
                                        <p:tgtEl>
                                          <p:spTgt spid="13"/>
                                        </p:tgtEl>
                                        <p:attrNameLst>
                                          <p:attrName>ppt_x</p:attrName>
                                        </p:attrNameLst>
                                      </p:cBhvr>
                                      <p:tavLst>
                                        <p:tav tm="0">
                                          <p:val>
                                            <p:strVal val="#ppt_x"/>
                                          </p:val>
                                        </p:tav>
                                        <p:tav tm="100000">
                                          <p:val>
                                            <p:strVal val="#ppt_x"/>
                                          </p:val>
                                        </p:tav>
                                      </p:tavLst>
                                    </p:anim>
                                    <p:anim calcmode="lin" valueType="num">
                                      <p:cBhvr>
                                        <p:cTn id="65"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4"/>
                                        </p:tgtEl>
                                        <p:attrNameLst>
                                          <p:attrName>style.visibility</p:attrName>
                                        </p:attrNameLst>
                                      </p:cBhvr>
                                      <p:to>
                                        <p:strVal val="visible"/>
                                      </p:to>
                                    </p:set>
                                    <p:animEffect transition="in" filter="fade">
                                      <p:cBhvr>
                                        <p:cTn id="70" dur="1000"/>
                                        <p:tgtEl>
                                          <p:spTgt spid="14"/>
                                        </p:tgtEl>
                                      </p:cBhvr>
                                    </p:animEffect>
                                    <p:anim calcmode="lin" valueType="num">
                                      <p:cBhvr>
                                        <p:cTn id="71" dur="1000" fill="hold"/>
                                        <p:tgtEl>
                                          <p:spTgt spid="14"/>
                                        </p:tgtEl>
                                        <p:attrNameLst>
                                          <p:attrName>ppt_x</p:attrName>
                                        </p:attrNameLst>
                                      </p:cBhvr>
                                      <p:tavLst>
                                        <p:tav tm="0">
                                          <p:val>
                                            <p:strVal val="#ppt_x"/>
                                          </p:val>
                                        </p:tav>
                                        <p:tav tm="100000">
                                          <p:val>
                                            <p:strVal val="#ppt_x"/>
                                          </p:val>
                                        </p:tav>
                                      </p:tavLst>
                                    </p:anim>
                                    <p:anim calcmode="lin" valueType="num">
                                      <p:cBhvr>
                                        <p:cTn id="72"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6"/>
                                        </p:tgtEl>
                                        <p:attrNameLst>
                                          <p:attrName>style.visibility</p:attrName>
                                        </p:attrNameLst>
                                      </p:cBhvr>
                                      <p:to>
                                        <p:strVal val="visible"/>
                                      </p:to>
                                    </p:set>
                                    <p:animEffect transition="in" filter="fade">
                                      <p:cBhvr>
                                        <p:cTn id="77" dur="1000"/>
                                        <p:tgtEl>
                                          <p:spTgt spid="6"/>
                                        </p:tgtEl>
                                      </p:cBhvr>
                                    </p:animEffect>
                                    <p:anim calcmode="lin" valueType="num">
                                      <p:cBhvr>
                                        <p:cTn id="78" dur="1000" fill="hold"/>
                                        <p:tgtEl>
                                          <p:spTgt spid="6"/>
                                        </p:tgtEl>
                                        <p:attrNameLst>
                                          <p:attrName>ppt_x</p:attrName>
                                        </p:attrNameLst>
                                      </p:cBhvr>
                                      <p:tavLst>
                                        <p:tav tm="0">
                                          <p:val>
                                            <p:strVal val="#ppt_x"/>
                                          </p:val>
                                        </p:tav>
                                        <p:tav tm="100000">
                                          <p:val>
                                            <p:strVal val="#ppt_x"/>
                                          </p:val>
                                        </p:tav>
                                      </p:tavLst>
                                    </p:anim>
                                    <p:anim calcmode="lin" valueType="num">
                                      <p:cBhvr>
                                        <p:cTn id="7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16"/>
                                        </p:tgtEl>
                                        <p:attrNameLst>
                                          <p:attrName>style.visibility</p:attrName>
                                        </p:attrNameLst>
                                      </p:cBhvr>
                                      <p:to>
                                        <p:strVal val="visible"/>
                                      </p:to>
                                    </p:set>
                                    <p:animEffect transition="in" filter="fade">
                                      <p:cBhvr>
                                        <p:cTn id="84" dur="1000"/>
                                        <p:tgtEl>
                                          <p:spTgt spid="16"/>
                                        </p:tgtEl>
                                      </p:cBhvr>
                                    </p:animEffect>
                                    <p:anim calcmode="lin" valueType="num">
                                      <p:cBhvr>
                                        <p:cTn id="85" dur="1000" fill="hold"/>
                                        <p:tgtEl>
                                          <p:spTgt spid="16"/>
                                        </p:tgtEl>
                                        <p:attrNameLst>
                                          <p:attrName>ppt_x</p:attrName>
                                        </p:attrNameLst>
                                      </p:cBhvr>
                                      <p:tavLst>
                                        <p:tav tm="0">
                                          <p:val>
                                            <p:strVal val="#ppt_x"/>
                                          </p:val>
                                        </p:tav>
                                        <p:tav tm="100000">
                                          <p:val>
                                            <p:strVal val="#ppt_x"/>
                                          </p:val>
                                        </p:tav>
                                      </p:tavLst>
                                    </p:anim>
                                    <p:anim calcmode="lin" valueType="num">
                                      <p:cBhvr>
                                        <p:cTn id="86"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17"/>
                                        </p:tgtEl>
                                        <p:attrNameLst>
                                          <p:attrName>style.visibility</p:attrName>
                                        </p:attrNameLst>
                                      </p:cBhvr>
                                      <p:to>
                                        <p:strVal val="visible"/>
                                      </p:to>
                                    </p:set>
                                    <p:animEffect transition="in" filter="fade">
                                      <p:cBhvr>
                                        <p:cTn id="91" dur="1000"/>
                                        <p:tgtEl>
                                          <p:spTgt spid="17"/>
                                        </p:tgtEl>
                                      </p:cBhvr>
                                    </p:animEffect>
                                    <p:anim calcmode="lin" valueType="num">
                                      <p:cBhvr>
                                        <p:cTn id="92" dur="1000" fill="hold"/>
                                        <p:tgtEl>
                                          <p:spTgt spid="17"/>
                                        </p:tgtEl>
                                        <p:attrNameLst>
                                          <p:attrName>ppt_x</p:attrName>
                                        </p:attrNameLst>
                                      </p:cBhvr>
                                      <p:tavLst>
                                        <p:tav tm="0">
                                          <p:val>
                                            <p:strVal val="#ppt_x"/>
                                          </p:val>
                                        </p:tav>
                                        <p:tav tm="100000">
                                          <p:val>
                                            <p:strVal val="#ppt_x"/>
                                          </p:val>
                                        </p:tav>
                                      </p:tavLst>
                                    </p:anim>
                                    <p:anim calcmode="lin" valueType="num">
                                      <p:cBhvr>
                                        <p:cTn id="93"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15"/>
                                        </p:tgtEl>
                                        <p:attrNameLst>
                                          <p:attrName>style.visibility</p:attrName>
                                        </p:attrNameLst>
                                      </p:cBhvr>
                                      <p:to>
                                        <p:strVal val="visible"/>
                                      </p:to>
                                    </p:set>
                                    <p:animEffect transition="in" filter="fade">
                                      <p:cBhvr>
                                        <p:cTn id="98" dur="1000"/>
                                        <p:tgtEl>
                                          <p:spTgt spid="15"/>
                                        </p:tgtEl>
                                      </p:cBhvr>
                                    </p:animEffect>
                                    <p:anim calcmode="lin" valueType="num">
                                      <p:cBhvr>
                                        <p:cTn id="99" dur="1000" fill="hold"/>
                                        <p:tgtEl>
                                          <p:spTgt spid="15"/>
                                        </p:tgtEl>
                                        <p:attrNameLst>
                                          <p:attrName>ppt_x</p:attrName>
                                        </p:attrNameLst>
                                      </p:cBhvr>
                                      <p:tavLst>
                                        <p:tav tm="0">
                                          <p:val>
                                            <p:strVal val="#ppt_x"/>
                                          </p:val>
                                        </p:tav>
                                        <p:tav tm="100000">
                                          <p:val>
                                            <p:strVal val="#ppt_x"/>
                                          </p:val>
                                        </p:tav>
                                      </p:tavLst>
                                    </p:anim>
                                    <p:anim calcmode="lin" valueType="num">
                                      <p:cBhvr>
                                        <p:cTn id="100"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P spid="8" grpId="0" animBg="1"/>
      <p:bldP spid="10" grpId="0" animBg="1"/>
      <p:bldP spid="11" grpId="0" animBg="1"/>
      <p:bldP spid="12" grpId="0" animBg="1"/>
      <p:bldP spid="13" grpId="0" animBg="1"/>
      <p:bldP spid="14" grpId="0" animBg="1"/>
      <p:bldP spid="15" grpId="0" animBg="1"/>
      <p:bldP spid="4" grpId="0" animBg="1"/>
      <p:bldP spid="5" grpId="0" animBg="1"/>
      <p:bldP spid="6" grpId="0" animBg="1"/>
      <p:bldP spid="16" grpId="0" animBg="1"/>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AAF39-90E7-5369-712F-6009F02C17D3}"/>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01E195FB-FAF9-B9D3-CD72-3254234A0A61}"/>
              </a:ext>
            </a:extLst>
          </p:cNvPr>
          <p:cNvSpPr txBox="1"/>
          <p:nvPr/>
        </p:nvSpPr>
        <p:spPr>
          <a:xfrm>
            <a:off x="0" y="1218238"/>
            <a:ext cx="9144000" cy="338554"/>
          </a:xfrm>
          <a:prstGeom prst="rect">
            <a:avLst/>
          </a:prstGeom>
          <a:noFill/>
        </p:spPr>
        <p:txBody>
          <a:bodyPr wrap="square" rtlCol="0">
            <a:spAutoFit/>
          </a:bodyPr>
          <a:lstStyle/>
          <a:p>
            <a:pPr algn="ctr"/>
            <a:r>
              <a:rPr lang="de-DE" sz="1600" b="1" dirty="0" err="1">
                <a:solidFill>
                  <a:srgbClr val="C00000"/>
                </a:solidFill>
              </a:rPr>
              <a:t>Tenses</a:t>
            </a:r>
            <a:endParaRPr lang="en-GB" sz="1600" b="1" dirty="0">
              <a:solidFill>
                <a:srgbClr val="C00000"/>
              </a:solidFill>
            </a:endParaRPr>
          </a:p>
        </p:txBody>
      </p:sp>
      <p:sp>
        <p:nvSpPr>
          <p:cNvPr id="3" name="Textfeld 2">
            <a:extLst>
              <a:ext uri="{FF2B5EF4-FFF2-40B4-BE49-F238E27FC236}">
                <a16:creationId xmlns:a16="http://schemas.microsoft.com/office/drawing/2014/main" id="{90E0A1BC-A8A4-71CA-769A-3207306BB127}"/>
              </a:ext>
            </a:extLst>
          </p:cNvPr>
          <p:cNvSpPr txBox="1"/>
          <p:nvPr/>
        </p:nvSpPr>
        <p:spPr>
          <a:xfrm>
            <a:off x="107504" y="2852936"/>
            <a:ext cx="2348130" cy="338554"/>
          </a:xfrm>
          <a:prstGeom prst="rect">
            <a:avLst/>
          </a:prstGeom>
          <a:solidFill>
            <a:srgbClr val="FFFF00"/>
          </a:solidFill>
        </p:spPr>
        <p:txBody>
          <a:bodyPr wrap="square" rtlCol="0">
            <a:spAutoFit/>
          </a:bodyPr>
          <a:lstStyle/>
          <a:p>
            <a:r>
              <a:rPr lang="en-GB" sz="1600" dirty="0"/>
              <a:t>Present continuous</a:t>
            </a:r>
          </a:p>
        </p:txBody>
      </p:sp>
      <p:sp>
        <p:nvSpPr>
          <p:cNvPr id="4" name="Textfeld 3">
            <a:extLst>
              <a:ext uri="{FF2B5EF4-FFF2-40B4-BE49-F238E27FC236}">
                <a16:creationId xmlns:a16="http://schemas.microsoft.com/office/drawing/2014/main" id="{036842F2-831C-82FD-1F77-189BDF1DCBDA}"/>
              </a:ext>
            </a:extLst>
          </p:cNvPr>
          <p:cNvSpPr txBox="1"/>
          <p:nvPr/>
        </p:nvSpPr>
        <p:spPr>
          <a:xfrm>
            <a:off x="3275856" y="2852936"/>
            <a:ext cx="5544616" cy="338554"/>
          </a:xfrm>
          <a:prstGeom prst="rect">
            <a:avLst/>
          </a:prstGeom>
          <a:solidFill>
            <a:srgbClr val="FFFF00"/>
          </a:solidFill>
        </p:spPr>
        <p:txBody>
          <a:bodyPr wrap="square" rtlCol="0">
            <a:spAutoFit/>
          </a:bodyPr>
          <a:lstStyle/>
          <a:p>
            <a:r>
              <a:rPr lang="en-GB" sz="1600" dirty="0"/>
              <a:t>I </a:t>
            </a:r>
            <a:r>
              <a:rPr lang="en-GB" sz="1600" b="1" dirty="0"/>
              <a:t>am talking </a:t>
            </a:r>
            <a:r>
              <a:rPr lang="en-GB" sz="1600" dirty="0"/>
              <a:t>to you right now.</a:t>
            </a:r>
          </a:p>
        </p:txBody>
      </p:sp>
      <p:sp>
        <p:nvSpPr>
          <p:cNvPr id="5" name="Textfeld 4">
            <a:extLst>
              <a:ext uri="{FF2B5EF4-FFF2-40B4-BE49-F238E27FC236}">
                <a16:creationId xmlns:a16="http://schemas.microsoft.com/office/drawing/2014/main" id="{30122555-8D86-D355-03A0-633FD376CC18}"/>
              </a:ext>
            </a:extLst>
          </p:cNvPr>
          <p:cNvSpPr txBox="1"/>
          <p:nvPr/>
        </p:nvSpPr>
        <p:spPr>
          <a:xfrm>
            <a:off x="107504" y="3522494"/>
            <a:ext cx="2348130" cy="338554"/>
          </a:xfrm>
          <a:prstGeom prst="rect">
            <a:avLst/>
          </a:prstGeom>
          <a:solidFill>
            <a:srgbClr val="FFFF00"/>
          </a:solidFill>
        </p:spPr>
        <p:txBody>
          <a:bodyPr wrap="square" rtlCol="0">
            <a:spAutoFit/>
          </a:bodyPr>
          <a:lstStyle/>
          <a:p>
            <a:r>
              <a:rPr lang="en-GB" sz="1600" dirty="0"/>
              <a:t>Past continuous</a:t>
            </a:r>
          </a:p>
        </p:txBody>
      </p:sp>
      <p:sp>
        <p:nvSpPr>
          <p:cNvPr id="6" name="Textfeld 5">
            <a:extLst>
              <a:ext uri="{FF2B5EF4-FFF2-40B4-BE49-F238E27FC236}">
                <a16:creationId xmlns:a16="http://schemas.microsoft.com/office/drawing/2014/main" id="{B0CEF5A4-D21A-7148-70B1-5E981A5BEE08}"/>
              </a:ext>
            </a:extLst>
          </p:cNvPr>
          <p:cNvSpPr txBox="1"/>
          <p:nvPr/>
        </p:nvSpPr>
        <p:spPr>
          <a:xfrm>
            <a:off x="3275856" y="3501008"/>
            <a:ext cx="5544616" cy="338554"/>
          </a:xfrm>
          <a:prstGeom prst="rect">
            <a:avLst/>
          </a:prstGeom>
          <a:solidFill>
            <a:srgbClr val="FFFF00"/>
          </a:solidFill>
        </p:spPr>
        <p:txBody>
          <a:bodyPr wrap="square" rtlCol="0">
            <a:spAutoFit/>
          </a:bodyPr>
          <a:lstStyle/>
          <a:p>
            <a:r>
              <a:rPr lang="en-GB" sz="1600" dirty="0"/>
              <a:t>I </a:t>
            </a:r>
            <a:r>
              <a:rPr lang="en-GB" sz="1600" b="1" dirty="0"/>
              <a:t>was talking </a:t>
            </a:r>
            <a:r>
              <a:rPr lang="en-GB" sz="1600" dirty="0"/>
              <a:t>to him when his wife called.</a:t>
            </a:r>
          </a:p>
        </p:txBody>
      </p:sp>
    </p:spTree>
    <p:extLst>
      <p:ext uri="{BB962C8B-B14F-4D97-AF65-F5344CB8AC3E}">
        <p14:creationId xmlns:p14="http://schemas.microsoft.com/office/powerpoint/2010/main" val="2418691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4808C-FB00-C871-AC06-A31E04AE2E6C}"/>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4604811F-565A-3721-2B16-321F57EBCE45}"/>
              </a:ext>
            </a:extLst>
          </p:cNvPr>
          <p:cNvSpPr txBox="1"/>
          <p:nvPr/>
        </p:nvSpPr>
        <p:spPr>
          <a:xfrm>
            <a:off x="0" y="1218238"/>
            <a:ext cx="9144000" cy="338554"/>
          </a:xfrm>
          <a:prstGeom prst="rect">
            <a:avLst/>
          </a:prstGeom>
          <a:noFill/>
        </p:spPr>
        <p:txBody>
          <a:bodyPr wrap="square" rtlCol="0">
            <a:spAutoFit/>
          </a:bodyPr>
          <a:lstStyle/>
          <a:p>
            <a:pPr algn="ctr"/>
            <a:r>
              <a:rPr lang="de-DE" sz="1600" b="1" dirty="0" err="1">
                <a:solidFill>
                  <a:srgbClr val="C00000"/>
                </a:solidFill>
              </a:rPr>
              <a:t>Tenses</a:t>
            </a:r>
            <a:endParaRPr lang="en-GB" sz="1600" b="1" dirty="0">
              <a:solidFill>
                <a:srgbClr val="C00000"/>
              </a:solidFill>
            </a:endParaRPr>
          </a:p>
        </p:txBody>
      </p:sp>
      <p:sp>
        <p:nvSpPr>
          <p:cNvPr id="3" name="Textfeld 2">
            <a:extLst>
              <a:ext uri="{FF2B5EF4-FFF2-40B4-BE49-F238E27FC236}">
                <a16:creationId xmlns:a16="http://schemas.microsoft.com/office/drawing/2014/main" id="{F509C415-0470-D65A-1A6A-4BC2D9674C81}"/>
              </a:ext>
            </a:extLst>
          </p:cNvPr>
          <p:cNvSpPr txBox="1"/>
          <p:nvPr/>
        </p:nvSpPr>
        <p:spPr>
          <a:xfrm>
            <a:off x="107504" y="2852936"/>
            <a:ext cx="2348130" cy="338554"/>
          </a:xfrm>
          <a:prstGeom prst="rect">
            <a:avLst/>
          </a:prstGeom>
          <a:solidFill>
            <a:srgbClr val="FFFF00"/>
          </a:solidFill>
        </p:spPr>
        <p:txBody>
          <a:bodyPr wrap="square" rtlCol="0">
            <a:spAutoFit/>
          </a:bodyPr>
          <a:lstStyle/>
          <a:p>
            <a:r>
              <a:rPr lang="en-GB" sz="1600" dirty="0"/>
              <a:t>Present continuous</a:t>
            </a:r>
          </a:p>
        </p:txBody>
      </p:sp>
      <p:sp>
        <p:nvSpPr>
          <p:cNvPr id="7" name="Textfeld 6">
            <a:extLst>
              <a:ext uri="{FF2B5EF4-FFF2-40B4-BE49-F238E27FC236}">
                <a16:creationId xmlns:a16="http://schemas.microsoft.com/office/drawing/2014/main" id="{81351CB4-14C6-9B4F-C432-B09A4E46DC9F}"/>
              </a:ext>
            </a:extLst>
          </p:cNvPr>
          <p:cNvSpPr txBox="1"/>
          <p:nvPr/>
        </p:nvSpPr>
        <p:spPr>
          <a:xfrm>
            <a:off x="2771800" y="2852936"/>
            <a:ext cx="6372200" cy="338554"/>
          </a:xfrm>
          <a:prstGeom prst="rect">
            <a:avLst/>
          </a:prstGeom>
          <a:solidFill>
            <a:schemeClr val="bg1"/>
          </a:solidFill>
        </p:spPr>
        <p:txBody>
          <a:bodyPr wrap="square" rtlCol="0">
            <a:spAutoFit/>
          </a:bodyPr>
          <a:lstStyle/>
          <a:p>
            <a:r>
              <a:rPr lang="en-GB" sz="1600" dirty="0"/>
              <a:t>a) is used to describe an ongoing process or a temporary action:</a:t>
            </a:r>
          </a:p>
        </p:txBody>
      </p:sp>
      <p:sp>
        <p:nvSpPr>
          <p:cNvPr id="8" name="Textfeld 7">
            <a:extLst>
              <a:ext uri="{FF2B5EF4-FFF2-40B4-BE49-F238E27FC236}">
                <a16:creationId xmlns:a16="http://schemas.microsoft.com/office/drawing/2014/main" id="{829C4EFC-8C0E-5BE3-8251-FDE485FEC961}"/>
              </a:ext>
            </a:extLst>
          </p:cNvPr>
          <p:cNvSpPr txBox="1"/>
          <p:nvPr/>
        </p:nvSpPr>
        <p:spPr>
          <a:xfrm>
            <a:off x="2771800" y="3149679"/>
            <a:ext cx="6372200" cy="338554"/>
          </a:xfrm>
          <a:prstGeom prst="rect">
            <a:avLst/>
          </a:prstGeom>
          <a:solidFill>
            <a:schemeClr val="bg1"/>
          </a:solidFill>
        </p:spPr>
        <p:txBody>
          <a:bodyPr wrap="square" rtlCol="0">
            <a:spAutoFit/>
          </a:bodyPr>
          <a:lstStyle/>
          <a:p>
            <a:pPr algn="ctr"/>
            <a:r>
              <a:rPr lang="en-GB" sz="1600" i="1" dirty="0"/>
              <a:t>You </a:t>
            </a:r>
            <a:r>
              <a:rPr lang="en-GB" sz="1600" b="1" i="1" dirty="0"/>
              <a:t>are listening </a:t>
            </a:r>
            <a:r>
              <a:rPr lang="en-GB" sz="1600" i="1" dirty="0"/>
              <a:t>to me. (ongoing process)</a:t>
            </a:r>
          </a:p>
        </p:txBody>
      </p:sp>
      <p:sp>
        <p:nvSpPr>
          <p:cNvPr id="9" name="Textfeld 8">
            <a:extLst>
              <a:ext uri="{FF2B5EF4-FFF2-40B4-BE49-F238E27FC236}">
                <a16:creationId xmlns:a16="http://schemas.microsoft.com/office/drawing/2014/main" id="{67B446A4-2309-BDF6-158D-E09C3509F856}"/>
              </a:ext>
            </a:extLst>
          </p:cNvPr>
          <p:cNvSpPr txBox="1"/>
          <p:nvPr/>
        </p:nvSpPr>
        <p:spPr>
          <a:xfrm>
            <a:off x="2771800" y="3459197"/>
            <a:ext cx="6372200" cy="338554"/>
          </a:xfrm>
          <a:prstGeom prst="rect">
            <a:avLst/>
          </a:prstGeom>
          <a:solidFill>
            <a:schemeClr val="bg1"/>
          </a:solidFill>
        </p:spPr>
        <p:txBody>
          <a:bodyPr wrap="square" rtlCol="0">
            <a:spAutoFit/>
          </a:bodyPr>
          <a:lstStyle/>
          <a:p>
            <a:pPr algn="ctr"/>
            <a:r>
              <a:rPr lang="en-GB" sz="1600" i="1" dirty="0"/>
              <a:t>He </a:t>
            </a:r>
            <a:r>
              <a:rPr lang="en-GB" sz="1600" b="1" i="1" dirty="0"/>
              <a:t>is working </a:t>
            </a:r>
            <a:r>
              <a:rPr lang="en-GB" sz="1600" i="1" dirty="0"/>
              <a:t>on a project this week. (temporary action)</a:t>
            </a:r>
          </a:p>
        </p:txBody>
      </p:sp>
      <p:sp>
        <p:nvSpPr>
          <p:cNvPr id="10" name="Textfeld 9">
            <a:extLst>
              <a:ext uri="{FF2B5EF4-FFF2-40B4-BE49-F238E27FC236}">
                <a16:creationId xmlns:a16="http://schemas.microsoft.com/office/drawing/2014/main" id="{6A49E5F7-714C-C694-5BF1-E4AE28123BB6}"/>
              </a:ext>
            </a:extLst>
          </p:cNvPr>
          <p:cNvSpPr txBox="1"/>
          <p:nvPr/>
        </p:nvSpPr>
        <p:spPr>
          <a:xfrm>
            <a:off x="2771800" y="3797751"/>
            <a:ext cx="6372200" cy="338554"/>
          </a:xfrm>
          <a:prstGeom prst="rect">
            <a:avLst/>
          </a:prstGeom>
          <a:solidFill>
            <a:schemeClr val="bg1"/>
          </a:solidFill>
        </p:spPr>
        <p:txBody>
          <a:bodyPr wrap="square" rtlCol="0">
            <a:spAutoFit/>
          </a:bodyPr>
          <a:lstStyle/>
          <a:p>
            <a:r>
              <a:rPr lang="en-GB" sz="1600" dirty="0"/>
              <a:t>b) is used to describe future arrangements or plans:</a:t>
            </a:r>
          </a:p>
        </p:txBody>
      </p:sp>
      <p:sp>
        <p:nvSpPr>
          <p:cNvPr id="11" name="Textfeld 10">
            <a:extLst>
              <a:ext uri="{FF2B5EF4-FFF2-40B4-BE49-F238E27FC236}">
                <a16:creationId xmlns:a16="http://schemas.microsoft.com/office/drawing/2014/main" id="{6FAC8285-E337-6373-4D2E-A7ECCB9A9D05}"/>
              </a:ext>
            </a:extLst>
          </p:cNvPr>
          <p:cNvSpPr txBox="1"/>
          <p:nvPr/>
        </p:nvSpPr>
        <p:spPr>
          <a:xfrm>
            <a:off x="2771800" y="4107269"/>
            <a:ext cx="6372200" cy="338554"/>
          </a:xfrm>
          <a:prstGeom prst="rect">
            <a:avLst/>
          </a:prstGeom>
          <a:solidFill>
            <a:schemeClr val="bg1"/>
          </a:solidFill>
        </p:spPr>
        <p:txBody>
          <a:bodyPr wrap="square" rtlCol="0">
            <a:spAutoFit/>
          </a:bodyPr>
          <a:lstStyle/>
          <a:p>
            <a:pPr algn="ctr"/>
            <a:r>
              <a:rPr lang="en-GB" sz="1600" i="1" dirty="0"/>
              <a:t>I </a:t>
            </a:r>
            <a:r>
              <a:rPr lang="en-GB" sz="1600" b="1" i="1" dirty="0"/>
              <a:t>am having </a:t>
            </a:r>
            <a:r>
              <a:rPr lang="en-GB" sz="1600" i="1" dirty="0"/>
              <a:t>dinner with my boss tomorrow.</a:t>
            </a:r>
          </a:p>
        </p:txBody>
      </p:sp>
      <p:sp>
        <p:nvSpPr>
          <p:cNvPr id="12" name="Textfeld 11">
            <a:extLst>
              <a:ext uri="{FF2B5EF4-FFF2-40B4-BE49-F238E27FC236}">
                <a16:creationId xmlns:a16="http://schemas.microsoft.com/office/drawing/2014/main" id="{DA62C000-7C6C-7BC0-96E6-E8E123BB1EAD}"/>
              </a:ext>
            </a:extLst>
          </p:cNvPr>
          <p:cNvSpPr txBox="1"/>
          <p:nvPr/>
        </p:nvSpPr>
        <p:spPr>
          <a:xfrm>
            <a:off x="2771800" y="4445823"/>
            <a:ext cx="6372200" cy="338554"/>
          </a:xfrm>
          <a:prstGeom prst="rect">
            <a:avLst/>
          </a:prstGeom>
          <a:solidFill>
            <a:schemeClr val="bg1"/>
          </a:solidFill>
        </p:spPr>
        <p:txBody>
          <a:bodyPr wrap="square" rtlCol="0">
            <a:spAutoFit/>
          </a:bodyPr>
          <a:lstStyle/>
          <a:p>
            <a:r>
              <a:rPr lang="en-GB" sz="1600" dirty="0"/>
              <a:t>c) is used to describe ongoing trends or changes:</a:t>
            </a:r>
          </a:p>
        </p:txBody>
      </p:sp>
      <p:sp>
        <p:nvSpPr>
          <p:cNvPr id="13" name="Textfeld 12">
            <a:extLst>
              <a:ext uri="{FF2B5EF4-FFF2-40B4-BE49-F238E27FC236}">
                <a16:creationId xmlns:a16="http://schemas.microsoft.com/office/drawing/2014/main" id="{7EF1AD99-DA85-7C36-7BCC-45300190C948}"/>
              </a:ext>
            </a:extLst>
          </p:cNvPr>
          <p:cNvSpPr txBox="1"/>
          <p:nvPr/>
        </p:nvSpPr>
        <p:spPr>
          <a:xfrm>
            <a:off x="2771800" y="4733855"/>
            <a:ext cx="6372200" cy="338554"/>
          </a:xfrm>
          <a:prstGeom prst="rect">
            <a:avLst/>
          </a:prstGeom>
          <a:solidFill>
            <a:schemeClr val="bg1"/>
          </a:solidFill>
        </p:spPr>
        <p:txBody>
          <a:bodyPr wrap="square" rtlCol="0">
            <a:spAutoFit/>
          </a:bodyPr>
          <a:lstStyle/>
          <a:p>
            <a:pPr algn="ctr"/>
            <a:r>
              <a:rPr lang="en-GB" sz="1600" i="1" dirty="0"/>
              <a:t>The climate </a:t>
            </a:r>
            <a:r>
              <a:rPr lang="en-GB" sz="1600" b="1" i="1" dirty="0"/>
              <a:t>is getting </a:t>
            </a:r>
            <a:r>
              <a:rPr lang="en-GB" sz="1600" i="1" dirty="0"/>
              <a:t>warmer.</a:t>
            </a:r>
          </a:p>
        </p:txBody>
      </p:sp>
      <p:sp>
        <p:nvSpPr>
          <p:cNvPr id="14" name="Textfeld 13">
            <a:extLst>
              <a:ext uri="{FF2B5EF4-FFF2-40B4-BE49-F238E27FC236}">
                <a16:creationId xmlns:a16="http://schemas.microsoft.com/office/drawing/2014/main" id="{3A09C472-973C-516F-ED72-5C3FBD8A0F29}"/>
              </a:ext>
            </a:extLst>
          </p:cNvPr>
          <p:cNvSpPr txBox="1"/>
          <p:nvPr/>
        </p:nvSpPr>
        <p:spPr>
          <a:xfrm>
            <a:off x="2771800" y="5043373"/>
            <a:ext cx="6372200" cy="338554"/>
          </a:xfrm>
          <a:prstGeom prst="rect">
            <a:avLst/>
          </a:prstGeom>
          <a:solidFill>
            <a:schemeClr val="bg1"/>
          </a:solidFill>
        </p:spPr>
        <p:txBody>
          <a:bodyPr wrap="square" rtlCol="0">
            <a:spAutoFit/>
          </a:bodyPr>
          <a:lstStyle/>
          <a:p>
            <a:pPr algn="ctr"/>
            <a:r>
              <a:rPr lang="en-GB" sz="1600" i="1" dirty="0"/>
              <a:t>With the introduction of AI, technology </a:t>
            </a:r>
            <a:r>
              <a:rPr lang="en-GB" sz="1600" b="1" i="1" dirty="0"/>
              <a:t>is advancing </a:t>
            </a:r>
            <a:r>
              <a:rPr lang="en-GB" sz="1600" i="1" dirty="0"/>
              <a:t>rapidly.</a:t>
            </a:r>
          </a:p>
        </p:txBody>
      </p:sp>
      <p:sp>
        <p:nvSpPr>
          <p:cNvPr id="15" name="Textfeld 14">
            <a:extLst>
              <a:ext uri="{FF2B5EF4-FFF2-40B4-BE49-F238E27FC236}">
                <a16:creationId xmlns:a16="http://schemas.microsoft.com/office/drawing/2014/main" id="{F3882B1F-26B6-54B5-AE90-ABF7E966A00F}"/>
              </a:ext>
            </a:extLst>
          </p:cNvPr>
          <p:cNvSpPr txBox="1"/>
          <p:nvPr/>
        </p:nvSpPr>
        <p:spPr>
          <a:xfrm>
            <a:off x="107504" y="5538718"/>
            <a:ext cx="9036496" cy="338554"/>
          </a:xfrm>
          <a:prstGeom prst="rect">
            <a:avLst/>
          </a:prstGeom>
          <a:solidFill>
            <a:srgbClr val="FFFF00"/>
          </a:solidFill>
        </p:spPr>
        <p:txBody>
          <a:bodyPr wrap="square" rtlCol="0">
            <a:spAutoFit/>
          </a:bodyPr>
          <a:lstStyle/>
          <a:p>
            <a:pPr algn="ctr"/>
            <a:r>
              <a:rPr lang="en-GB" sz="1600" b="1" dirty="0">
                <a:solidFill>
                  <a:srgbClr val="FF0000"/>
                </a:solidFill>
              </a:rPr>
              <a:t>Write your own examples, one each for a), b) and c).</a:t>
            </a:r>
          </a:p>
        </p:txBody>
      </p:sp>
    </p:spTree>
    <p:extLst>
      <p:ext uri="{BB962C8B-B14F-4D97-AF65-F5344CB8AC3E}">
        <p14:creationId xmlns:p14="http://schemas.microsoft.com/office/powerpoint/2010/main" val="121298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4"/>
                                        </p:tgtEl>
                                        <p:attrNameLst>
                                          <p:attrName>style.visibility</p:attrName>
                                        </p:attrNameLst>
                                      </p:cBhvr>
                                      <p:to>
                                        <p:strVal val="visible"/>
                                      </p:to>
                                    </p:set>
                                    <p:anim calcmode="lin" valueType="num">
                                      <p:cBhvr additive="base">
                                        <p:cTn id="61" dur="500" fill="hold"/>
                                        <p:tgtEl>
                                          <p:spTgt spid="14"/>
                                        </p:tgtEl>
                                        <p:attrNameLst>
                                          <p:attrName>ppt_x</p:attrName>
                                        </p:attrNameLst>
                                      </p:cBhvr>
                                      <p:tavLst>
                                        <p:tav tm="0">
                                          <p:val>
                                            <p:strVal val="#ppt_x"/>
                                          </p:val>
                                        </p:tav>
                                        <p:tav tm="100000">
                                          <p:val>
                                            <p:strVal val="#ppt_x"/>
                                          </p:val>
                                        </p:tav>
                                      </p:tavLst>
                                    </p:anim>
                                    <p:anim calcmode="lin" valueType="num">
                                      <p:cBhvr additive="base">
                                        <p:cTn id="6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 calcmode="lin" valueType="num">
                                      <p:cBhvr additive="base">
                                        <p:cTn id="67" dur="500" fill="hold"/>
                                        <p:tgtEl>
                                          <p:spTgt spid="15"/>
                                        </p:tgtEl>
                                        <p:attrNameLst>
                                          <p:attrName>ppt_x</p:attrName>
                                        </p:attrNameLst>
                                      </p:cBhvr>
                                      <p:tavLst>
                                        <p:tav tm="0">
                                          <p:val>
                                            <p:strVal val="#ppt_x"/>
                                          </p:val>
                                        </p:tav>
                                        <p:tav tm="100000">
                                          <p:val>
                                            <p:strVal val="#ppt_x"/>
                                          </p:val>
                                        </p:tav>
                                      </p:tavLst>
                                    </p:anim>
                                    <p:anim calcmode="lin" valueType="num">
                                      <p:cBhvr additive="base">
                                        <p:cTn id="6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7" grpId="0" animBg="1"/>
      <p:bldP spid="8" grpId="0" animBg="1"/>
      <p:bldP spid="9" grpId="0" animBg="1"/>
      <p:bldP spid="10" grpId="0" animBg="1"/>
      <p:bldP spid="11" grpId="0" animBg="1"/>
      <p:bldP spid="12" grpId="0" animBg="1"/>
      <p:bldP spid="13" grpId="0" animBg="1"/>
      <p:bldP spid="14" grpId="0" animBg="1"/>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2663CA-C5C2-D0F8-B2BE-DE97FB82A2C1}"/>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2FA8E197-456A-E5EF-BE41-F983D2E994C4}"/>
              </a:ext>
            </a:extLst>
          </p:cNvPr>
          <p:cNvSpPr txBox="1"/>
          <p:nvPr/>
        </p:nvSpPr>
        <p:spPr>
          <a:xfrm>
            <a:off x="18406" y="1196752"/>
            <a:ext cx="9144000" cy="338554"/>
          </a:xfrm>
          <a:prstGeom prst="rect">
            <a:avLst/>
          </a:prstGeom>
          <a:noFill/>
        </p:spPr>
        <p:txBody>
          <a:bodyPr wrap="square" rtlCol="0">
            <a:spAutoFit/>
          </a:bodyPr>
          <a:lstStyle/>
          <a:p>
            <a:pPr algn="ctr"/>
            <a:r>
              <a:rPr lang="de-DE" sz="1600" b="1" dirty="0" err="1">
                <a:solidFill>
                  <a:srgbClr val="C00000"/>
                </a:solidFill>
              </a:rPr>
              <a:t>Tenses</a:t>
            </a:r>
            <a:endParaRPr lang="en-GB" sz="1600" b="1" dirty="0">
              <a:solidFill>
                <a:srgbClr val="C00000"/>
              </a:solidFill>
            </a:endParaRPr>
          </a:p>
        </p:txBody>
      </p:sp>
      <p:sp>
        <p:nvSpPr>
          <p:cNvPr id="5" name="Textfeld 4">
            <a:extLst>
              <a:ext uri="{FF2B5EF4-FFF2-40B4-BE49-F238E27FC236}">
                <a16:creationId xmlns:a16="http://schemas.microsoft.com/office/drawing/2014/main" id="{981F194C-1A15-EC6E-1C3F-0D2F3D5DC82F}"/>
              </a:ext>
            </a:extLst>
          </p:cNvPr>
          <p:cNvSpPr txBox="1"/>
          <p:nvPr/>
        </p:nvSpPr>
        <p:spPr>
          <a:xfrm>
            <a:off x="107504" y="2492896"/>
            <a:ext cx="2348130" cy="338554"/>
          </a:xfrm>
          <a:prstGeom prst="rect">
            <a:avLst/>
          </a:prstGeom>
          <a:solidFill>
            <a:srgbClr val="FFFF00"/>
          </a:solidFill>
        </p:spPr>
        <p:txBody>
          <a:bodyPr wrap="square" rtlCol="0">
            <a:spAutoFit/>
          </a:bodyPr>
          <a:lstStyle/>
          <a:p>
            <a:r>
              <a:rPr lang="en-GB" sz="1600" dirty="0"/>
              <a:t>Past continuous</a:t>
            </a:r>
          </a:p>
        </p:txBody>
      </p:sp>
      <p:sp>
        <p:nvSpPr>
          <p:cNvPr id="7" name="Textfeld 6">
            <a:extLst>
              <a:ext uri="{FF2B5EF4-FFF2-40B4-BE49-F238E27FC236}">
                <a16:creationId xmlns:a16="http://schemas.microsoft.com/office/drawing/2014/main" id="{31BA8DD4-4249-EA27-3F8B-D94A3EE2323F}"/>
              </a:ext>
            </a:extLst>
          </p:cNvPr>
          <p:cNvSpPr txBox="1"/>
          <p:nvPr/>
        </p:nvSpPr>
        <p:spPr>
          <a:xfrm>
            <a:off x="2772000" y="2492896"/>
            <a:ext cx="6372000" cy="584775"/>
          </a:xfrm>
          <a:prstGeom prst="rect">
            <a:avLst/>
          </a:prstGeom>
          <a:solidFill>
            <a:schemeClr val="bg1"/>
          </a:solidFill>
        </p:spPr>
        <p:txBody>
          <a:bodyPr wrap="square" rtlCol="0">
            <a:spAutoFit/>
          </a:bodyPr>
          <a:lstStyle/>
          <a:p>
            <a:r>
              <a:rPr lang="en-US" sz="1600" dirty="0"/>
              <a:t>is used to describe actions or events that were ongoing or in progress at a specific point in the past.</a:t>
            </a:r>
            <a:endParaRPr lang="de-DE" sz="1600" dirty="0"/>
          </a:p>
        </p:txBody>
      </p:sp>
      <p:sp>
        <p:nvSpPr>
          <p:cNvPr id="8" name="Textfeld 7">
            <a:extLst>
              <a:ext uri="{FF2B5EF4-FFF2-40B4-BE49-F238E27FC236}">
                <a16:creationId xmlns:a16="http://schemas.microsoft.com/office/drawing/2014/main" id="{E0A20E7F-78A7-798C-A9F4-6827B1CB86DC}"/>
              </a:ext>
            </a:extLst>
          </p:cNvPr>
          <p:cNvSpPr txBox="1"/>
          <p:nvPr/>
        </p:nvSpPr>
        <p:spPr>
          <a:xfrm>
            <a:off x="2771800" y="3060249"/>
            <a:ext cx="6372000" cy="338554"/>
          </a:xfrm>
          <a:prstGeom prst="rect">
            <a:avLst/>
          </a:prstGeom>
          <a:solidFill>
            <a:schemeClr val="bg1"/>
          </a:solidFill>
        </p:spPr>
        <p:txBody>
          <a:bodyPr wrap="square" rtlCol="0">
            <a:spAutoFit/>
          </a:bodyPr>
          <a:lstStyle/>
          <a:p>
            <a:r>
              <a:rPr lang="en-US" sz="1600" b="1" dirty="0"/>
              <a:t>Actions in progress when another action happened:</a:t>
            </a:r>
            <a:r>
              <a:rPr lang="en-US" sz="1600" dirty="0"/>
              <a:t> </a:t>
            </a:r>
            <a:endParaRPr lang="de-DE" sz="1600" dirty="0"/>
          </a:p>
        </p:txBody>
      </p:sp>
      <p:sp>
        <p:nvSpPr>
          <p:cNvPr id="9" name="Textfeld 8">
            <a:extLst>
              <a:ext uri="{FF2B5EF4-FFF2-40B4-BE49-F238E27FC236}">
                <a16:creationId xmlns:a16="http://schemas.microsoft.com/office/drawing/2014/main" id="{C5DB45FE-5EEB-9CDB-231B-7A4A98E55BB4}"/>
              </a:ext>
            </a:extLst>
          </p:cNvPr>
          <p:cNvSpPr txBox="1"/>
          <p:nvPr/>
        </p:nvSpPr>
        <p:spPr>
          <a:xfrm>
            <a:off x="2771800" y="3378478"/>
            <a:ext cx="6372000" cy="338554"/>
          </a:xfrm>
          <a:prstGeom prst="rect">
            <a:avLst/>
          </a:prstGeom>
          <a:solidFill>
            <a:schemeClr val="bg1"/>
          </a:solidFill>
        </p:spPr>
        <p:txBody>
          <a:bodyPr wrap="square" rtlCol="0">
            <a:spAutoFit/>
          </a:bodyPr>
          <a:lstStyle/>
          <a:p>
            <a:pPr algn="ctr"/>
            <a:r>
              <a:rPr lang="en-US" sz="1600" i="1" dirty="0"/>
              <a:t>I was studying when the phone rang.</a:t>
            </a:r>
            <a:endParaRPr lang="en-GB" sz="1600" i="1" dirty="0"/>
          </a:p>
        </p:txBody>
      </p:sp>
      <p:sp>
        <p:nvSpPr>
          <p:cNvPr id="10" name="Textfeld 9">
            <a:extLst>
              <a:ext uri="{FF2B5EF4-FFF2-40B4-BE49-F238E27FC236}">
                <a16:creationId xmlns:a16="http://schemas.microsoft.com/office/drawing/2014/main" id="{1A9D5A08-EC00-35B6-7171-CA2172013DDE}"/>
              </a:ext>
            </a:extLst>
          </p:cNvPr>
          <p:cNvSpPr txBox="1"/>
          <p:nvPr/>
        </p:nvSpPr>
        <p:spPr>
          <a:xfrm>
            <a:off x="2771800" y="3717032"/>
            <a:ext cx="6372000" cy="338554"/>
          </a:xfrm>
          <a:prstGeom prst="rect">
            <a:avLst/>
          </a:prstGeom>
          <a:solidFill>
            <a:schemeClr val="bg1"/>
          </a:solidFill>
        </p:spPr>
        <p:txBody>
          <a:bodyPr wrap="square" rtlCol="0">
            <a:spAutoFit/>
          </a:bodyPr>
          <a:lstStyle/>
          <a:p>
            <a:r>
              <a:rPr lang="en-US" sz="1600" b="1" dirty="0"/>
              <a:t>Actions happening simultaneously in the past:</a:t>
            </a:r>
            <a:r>
              <a:rPr lang="en-US" sz="1600" dirty="0"/>
              <a:t> </a:t>
            </a:r>
            <a:endParaRPr lang="de-DE" sz="1600" dirty="0"/>
          </a:p>
        </p:txBody>
      </p:sp>
      <p:sp>
        <p:nvSpPr>
          <p:cNvPr id="11" name="Textfeld 10">
            <a:extLst>
              <a:ext uri="{FF2B5EF4-FFF2-40B4-BE49-F238E27FC236}">
                <a16:creationId xmlns:a16="http://schemas.microsoft.com/office/drawing/2014/main" id="{A42A52DD-F5E5-7E93-05DF-13EEEC211F60}"/>
              </a:ext>
            </a:extLst>
          </p:cNvPr>
          <p:cNvSpPr txBox="1"/>
          <p:nvPr/>
        </p:nvSpPr>
        <p:spPr>
          <a:xfrm>
            <a:off x="2771800" y="4026550"/>
            <a:ext cx="6372000" cy="338554"/>
          </a:xfrm>
          <a:prstGeom prst="rect">
            <a:avLst/>
          </a:prstGeom>
          <a:solidFill>
            <a:schemeClr val="bg1"/>
          </a:solidFill>
        </p:spPr>
        <p:txBody>
          <a:bodyPr wrap="square" rtlCol="0">
            <a:spAutoFit/>
          </a:bodyPr>
          <a:lstStyle/>
          <a:p>
            <a:pPr algn="ctr"/>
            <a:r>
              <a:rPr lang="en-US" sz="1600" i="1" dirty="0"/>
              <a:t>It was raining heavily while we were driving home.</a:t>
            </a:r>
            <a:endParaRPr lang="en-GB" sz="1600" i="1" dirty="0"/>
          </a:p>
        </p:txBody>
      </p:sp>
      <p:sp>
        <p:nvSpPr>
          <p:cNvPr id="12" name="Textfeld 11">
            <a:extLst>
              <a:ext uri="{FF2B5EF4-FFF2-40B4-BE49-F238E27FC236}">
                <a16:creationId xmlns:a16="http://schemas.microsoft.com/office/drawing/2014/main" id="{FA47B613-1B86-A9FB-910F-FDA07EC35E27}"/>
              </a:ext>
            </a:extLst>
          </p:cNvPr>
          <p:cNvSpPr txBox="1"/>
          <p:nvPr/>
        </p:nvSpPr>
        <p:spPr>
          <a:xfrm>
            <a:off x="2771800" y="4365104"/>
            <a:ext cx="6372000" cy="338554"/>
          </a:xfrm>
          <a:prstGeom prst="rect">
            <a:avLst/>
          </a:prstGeom>
          <a:solidFill>
            <a:schemeClr val="bg1"/>
          </a:solidFill>
        </p:spPr>
        <p:txBody>
          <a:bodyPr wrap="square" rtlCol="0">
            <a:spAutoFit/>
          </a:bodyPr>
          <a:lstStyle/>
          <a:p>
            <a:r>
              <a:rPr lang="en-GB" sz="1600" b="1" dirty="0"/>
              <a:t>Polite inquiries or offers</a:t>
            </a:r>
            <a:r>
              <a:rPr lang="en-US" sz="1600" b="1" dirty="0"/>
              <a:t>:</a:t>
            </a:r>
            <a:r>
              <a:rPr lang="en-US" sz="1600" dirty="0"/>
              <a:t> </a:t>
            </a:r>
            <a:endParaRPr lang="de-DE" sz="1600" dirty="0"/>
          </a:p>
        </p:txBody>
      </p:sp>
      <p:sp>
        <p:nvSpPr>
          <p:cNvPr id="13" name="Textfeld 12">
            <a:extLst>
              <a:ext uri="{FF2B5EF4-FFF2-40B4-BE49-F238E27FC236}">
                <a16:creationId xmlns:a16="http://schemas.microsoft.com/office/drawing/2014/main" id="{7A12F90B-BE79-F2CC-5380-9AC24D9E7E5A}"/>
              </a:ext>
            </a:extLst>
          </p:cNvPr>
          <p:cNvSpPr txBox="1"/>
          <p:nvPr/>
        </p:nvSpPr>
        <p:spPr>
          <a:xfrm>
            <a:off x="2771800" y="4674622"/>
            <a:ext cx="6372000" cy="338554"/>
          </a:xfrm>
          <a:prstGeom prst="rect">
            <a:avLst/>
          </a:prstGeom>
          <a:solidFill>
            <a:schemeClr val="bg1"/>
          </a:solidFill>
        </p:spPr>
        <p:txBody>
          <a:bodyPr wrap="square" rtlCol="0">
            <a:spAutoFit/>
          </a:bodyPr>
          <a:lstStyle/>
          <a:p>
            <a:pPr algn="ctr"/>
            <a:r>
              <a:rPr lang="en-US" sz="1600" i="1" dirty="0"/>
              <a:t>I was wondering if you were interested in joining us for dinner.</a:t>
            </a:r>
            <a:endParaRPr lang="en-GB" sz="1600" i="1" dirty="0"/>
          </a:p>
        </p:txBody>
      </p:sp>
      <p:sp>
        <p:nvSpPr>
          <p:cNvPr id="14" name="Textfeld 13">
            <a:extLst>
              <a:ext uri="{FF2B5EF4-FFF2-40B4-BE49-F238E27FC236}">
                <a16:creationId xmlns:a16="http://schemas.microsoft.com/office/drawing/2014/main" id="{17AF84BA-2307-155F-B583-BFACD4ABD956}"/>
              </a:ext>
            </a:extLst>
          </p:cNvPr>
          <p:cNvSpPr txBox="1"/>
          <p:nvPr/>
        </p:nvSpPr>
        <p:spPr>
          <a:xfrm>
            <a:off x="107504" y="5538718"/>
            <a:ext cx="9036496" cy="338554"/>
          </a:xfrm>
          <a:prstGeom prst="rect">
            <a:avLst/>
          </a:prstGeom>
          <a:solidFill>
            <a:srgbClr val="FFFF00"/>
          </a:solidFill>
        </p:spPr>
        <p:txBody>
          <a:bodyPr wrap="square" rtlCol="0">
            <a:spAutoFit/>
          </a:bodyPr>
          <a:lstStyle/>
          <a:p>
            <a:pPr algn="ctr"/>
            <a:r>
              <a:rPr lang="en-GB" sz="1600" b="1" dirty="0">
                <a:solidFill>
                  <a:srgbClr val="FF0000"/>
                </a:solidFill>
              </a:rPr>
              <a:t>Write your own examples, one each for a), b) and c).</a:t>
            </a:r>
          </a:p>
        </p:txBody>
      </p:sp>
    </p:spTree>
    <p:extLst>
      <p:ext uri="{BB962C8B-B14F-4D97-AF65-F5344CB8AC3E}">
        <p14:creationId xmlns:p14="http://schemas.microsoft.com/office/powerpoint/2010/main" val="2981168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1000"/>
                                        <p:tgtEl>
                                          <p:spTgt spid="8"/>
                                        </p:tgtEl>
                                      </p:cBhvr>
                                    </p:animEffect>
                                    <p:anim calcmode="lin" valueType="num">
                                      <p:cBhvr>
                                        <p:cTn id="27" dur="1000" fill="hold"/>
                                        <p:tgtEl>
                                          <p:spTgt spid="8"/>
                                        </p:tgtEl>
                                        <p:attrNameLst>
                                          <p:attrName>ppt_x</p:attrName>
                                        </p:attrNameLst>
                                      </p:cBhvr>
                                      <p:tavLst>
                                        <p:tav tm="0">
                                          <p:val>
                                            <p:strVal val="#ppt_x"/>
                                          </p:val>
                                        </p:tav>
                                        <p:tav tm="100000">
                                          <p:val>
                                            <p:strVal val="#ppt_x"/>
                                          </p:val>
                                        </p:tav>
                                      </p:tavLst>
                                    </p:anim>
                                    <p:anim calcmode="lin" valueType="num">
                                      <p:cBhvr>
                                        <p:cTn id="2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1000"/>
                                        <p:tgtEl>
                                          <p:spTgt spid="9"/>
                                        </p:tgtEl>
                                      </p:cBhvr>
                                    </p:animEffect>
                                    <p:anim calcmode="lin" valueType="num">
                                      <p:cBhvr>
                                        <p:cTn id="34" dur="1000" fill="hold"/>
                                        <p:tgtEl>
                                          <p:spTgt spid="9"/>
                                        </p:tgtEl>
                                        <p:attrNameLst>
                                          <p:attrName>ppt_x</p:attrName>
                                        </p:attrNameLst>
                                      </p:cBhvr>
                                      <p:tavLst>
                                        <p:tav tm="0">
                                          <p:val>
                                            <p:strVal val="#ppt_x"/>
                                          </p:val>
                                        </p:tav>
                                        <p:tav tm="100000">
                                          <p:val>
                                            <p:strVal val="#ppt_x"/>
                                          </p:val>
                                        </p:tav>
                                      </p:tavLst>
                                    </p:anim>
                                    <p:anim calcmode="lin" valueType="num">
                                      <p:cBhvr>
                                        <p:cTn id="35"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fade">
                                      <p:cBhvr>
                                        <p:cTn id="40" dur="1000"/>
                                        <p:tgtEl>
                                          <p:spTgt spid="10"/>
                                        </p:tgtEl>
                                      </p:cBhvr>
                                    </p:animEffect>
                                    <p:anim calcmode="lin" valueType="num">
                                      <p:cBhvr>
                                        <p:cTn id="41" dur="1000" fill="hold"/>
                                        <p:tgtEl>
                                          <p:spTgt spid="10"/>
                                        </p:tgtEl>
                                        <p:attrNameLst>
                                          <p:attrName>ppt_x</p:attrName>
                                        </p:attrNameLst>
                                      </p:cBhvr>
                                      <p:tavLst>
                                        <p:tav tm="0">
                                          <p:val>
                                            <p:strVal val="#ppt_x"/>
                                          </p:val>
                                        </p:tav>
                                        <p:tav tm="100000">
                                          <p:val>
                                            <p:strVal val="#ppt_x"/>
                                          </p:val>
                                        </p:tav>
                                      </p:tavLst>
                                    </p:anim>
                                    <p:anim calcmode="lin" valueType="num">
                                      <p:cBhvr>
                                        <p:cTn id="4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1000"/>
                                        <p:tgtEl>
                                          <p:spTgt spid="11"/>
                                        </p:tgtEl>
                                      </p:cBhvr>
                                    </p:animEffect>
                                    <p:anim calcmode="lin" valueType="num">
                                      <p:cBhvr>
                                        <p:cTn id="48" dur="1000" fill="hold"/>
                                        <p:tgtEl>
                                          <p:spTgt spid="11"/>
                                        </p:tgtEl>
                                        <p:attrNameLst>
                                          <p:attrName>ppt_x</p:attrName>
                                        </p:attrNameLst>
                                      </p:cBhvr>
                                      <p:tavLst>
                                        <p:tav tm="0">
                                          <p:val>
                                            <p:strVal val="#ppt_x"/>
                                          </p:val>
                                        </p:tav>
                                        <p:tav tm="100000">
                                          <p:val>
                                            <p:strVal val="#ppt_x"/>
                                          </p:val>
                                        </p:tav>
                                      </p:tavLst>
                                    </p:anim>
                                    <p:anim calcmode="lin" valueType="num">
                                      <p:cBhvr>
                                        <p:cTn id="4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fade">
                                      <p:cBhvr>
                                        <p:cTn id="54" dur="1000"/>
                                        <p:tgtEl>
                                          <p:spTgt spid="12"/>
                                        </p:tgtEl>
                                      </p:cBhvr>
                                    </p:animEffect>
                                    <p:anim calcmode="lin" valueType="num">
                                      <p:cBhvr>
                                        <p:cTn id="55" dur="1000" fill="hold"/>
                                        <p:tgtEl>
                                          <p:spTgt spid="12"/>
                                        </p:tgtEl>
                                        <p:attrNameLst>
                                          <p:attrName>ppt_x</p:attrName>
                                        </p:attrNameLst>
                                      </p:cBhvr>
                                      <p:tavLst>
                                        <p:tav tm="0">
                                          <p:val>
                                            <p:strVal val="#ppt_x"/>
                                          </p:val>
                                        </p:tav>
                                        <p:tav tm="100000">
                                          <p:val>
                                            <p:strVal val="#ppt_x"/>
                                          </p:val>
                                        </p:tav>
                                      </p:tavLst>
                                    </p:anim>
                                    <p:anim calcmode="lin" valueType="num">
                                      <p:cBhvr>
                                        <p:cTn id="5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Effect transition="in" filter="fade">
                                      <p:cBhvr>
                                        <p:cTn id="61" dur="1000"/>
                                        <p:tgtEl>
                                          <p:spTgt spid="13"/>
                                        </p:tgtEl>
                                      </p:cBhvr>
                                    </p:animEffect>
                                    <p:anim calcmode="lin" valueType="num">
                                      <p:cBhvr>
                                        <p:cTn id="62" dur="1000" fill="hold"/>
                                        <p:tgtEl>
                                          <p:spTgt spid="13"/>
                                        </p:tgtEl>
                                        <p:attrNameLst>
                                          <p:attrName>ppt_x</p:attrName>
                                        </p:attrNameLst>
                                      </p:cBhvr>
                                      <p:tavLst>
                                        <p:tav tm="0">
                                          <p:val>
                                            <p:strVal val="#ppt_x"/>
                                          </p:val>
                                        </p:tav>
                                        <p:tav tm="100000">
                                          <p:val>
                                            <p:strVal val="#ppt_x"/>
                                          </p:val>
                                        </p:tav>
                                      </p:tavLst>
                                    </p:anim>
                                    <p:anim calcmode="lin" valueType="num">
                                      <p:cBhvr>
                                        <p:cTn id="63"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14"/>
                                        </p:tgtEl>
                                        <p:attrNameLst>
                                          <p:attrName>style.visibility</p:attrName>
                                        </p:attrNameLst>
                                      </p:cBhvr>
                                      <p:to>
                                        <p:strVal val="visible"/>
                                      </p:to>
                                    </p:set>
                                    <p:anim calcmode="lin" valueType="num">
                                      <p:cBhvr additive="base">
                                        <p:cTn id="68" dur="500" fill="hold"/>
                                        <p:tgtEl>
                                          <p:spTgt spid="14"/>
                                        </p:tgtEl>
                                        <p:attrNameLst>
                                          <p:attrName>ppt_x</p:attrName>
                                        </p:attrNameLst>
                                      </p:cBhvr>
                                      <p:tavLst>
                                        <p:tav tm="0">
                                          <p:val>
                                            <p:strVal val="#ppt_x"/>
                                          </p:val>
                                        </p:tav>
                                        <p:tav tm="100000">
                                          <p:val>
                                            <p:strVal val="#ppt_x"/>
                                          </p:val>
                                        </p:tav>
                                      </p:tavLst>
                                    </p:anim>
                                    <p:anim calcmode="lin" valueType="num">
                                      <p:cBhvr additive="base">
                                        <p:cTn id="69"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7" grpId="0" animBg="1"/>
      <p:bldP spid="8" grpId="0" animBg="1"/>
      <p:bldP spid="9" grpId="0" animBg="1"/>
      <p:bldP spid="10" grpId="0" animBg="1"/>
      <p:bldP spid="11" grpId="0" animBg="1"/>
      <p:bldP spid="12" grpId="0" animBg="1"/>
      <p:bldP spid="13"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D160A9-27C1-D991-0993-E5B396C70F78}"/>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4B369E3D-B37D-FBF7-C79D-80167E335A01}"/>
              </a:ext>
            </a:extLst>
          </p:cNvPr>
          <p:cNvSpPr txBox="1"/>
          <p:nvPr/>
        </p:nvSpPr>
        <p:spPr>
          <a:xfrm>
            <a:off x="0" y="1002214"/>
            <a:ext cx="9144000" cy="338554"/>
          </a:xfrm>
          <a:prstGeom prst="rect">
            <a:avLst/>
          </a:prstGeom>
          <a:noFill/>
        </p:spPr>
        <p:txBody>
          <a:bodyPr wrap="square" rtlCol="0">
            <a:spAutoFit/>
          </a:bodyPr>
          <a:lstStyle/>
          <a:p>
            <a:pPr algn="ctr"/>
            <a:r>
              <a:rPr lang="de-DE" sz="1600" b="1" dirty="0">
                <a:solidFill>
                  <a:srgbClr val="C00000"/>
                </a:solidFill>
              </a:rPr>
              <a:t>Use </a:t>
            </a:r>
            <a:r>
              <a:rPr lang="de-DE" sz="1600" b="1" dirty="0" err="1">
                <a:solidFill>
                  <a:srgbClr val="C00000"/>
                </a:solidFill>
              </a:rPr>
              <a:t>the</a:t>
            </a:r>
            <a:r>
              <a:rPr lang="de-DE" sz="1600" b="1" dirty="0">
                <a:solidFill>
                  <a:srgbClr val="C00000"/>
                </a:solidFill>
              </a:rPr>
              <a:t> </a:t>
            </a:r>
            <a:r>
              <a:rPr lang="de-DE" sz="1600" b="1" dirty="0" err="1">
                <a:solidFill>
                  <a:srgbClr val="C00000"/>
                </a:solidFill>
              </a:rPr>
              <a:t>continuous</a:t>
            </a:r>
            <a:r>
              <a:rPr lang="de-DE" sz="1600" b="1" dirty="0">
                <a:solidFill>
                  <a:srgbClr val="C00000"/>
                </a:solidFill>
              </a:rPr>
              <a:t>/progressive form:</a:t>
            </a:r>
            <a:endParaRPr lang="en-GB" sz="1600" b="1" dirty="0">
              <a:solidFill>
                <a:srgbClr val="C00000"/>
              </a:solidFill>
            </a:endParaRPr>
          </a:p>
        </p:txBody>
      </p:sp>
      <p:sp>
        <p:nvSpPr>
          <p:cNvPr id="14" name="Textfeld 13">
            <a:extLst>
              <a:ext uri="{FF2B5EF4-FFF2-40B4-BE49-F238E27FC236}">
                <a16:creationId xmlns:a16="http://schemas.microsoft.com/office/drawing/2014/main" id="{E4FC0818-12B6-3612-CACD-C752D92D4B54}"/>
              </a:ext>
            </a:extLst>
          </p:cNvPr>
          <p:cNvSpPr txBox="1"/>
          <p:nvPr/>
        </p:nvSpPr>
        <p:spPr>
          <a:xfrm>
            <a:off x="2771800" y="3132257"/>
            <a:ext cx="6372200" cy="338554"/>
          </a:xfrm>
          <a:prstGeom prst="rect">
            <a:avLst/>
          </a:prstGeom>
          <a:solidFill>
            <a:schemeClr val="accent1"/>
          </a:solidFill>
        </p:spPr>
        <p:txBody>
          <a:bodyPr wrap="square" rtlCol="0">
            <a:spAutoFit/>
          </a:bodyPr>
          <a:lstStyle/>
          <a:p>
            <a:pPr algn="ctr"/>
            <a:r>
              <a:rPr lang="en-GB" sz="1600" i="1" dirty="0"/>
              <a:t>We </a:t>
            </a:r>
            <a:r>
              <a:rPr lang="en-GB" sz="1600" b="1" i="1" dirty="0"/>
              <a:t>have been studying </a:t>
            </a:r>
            <a:r>
              <a:rPr lang="en-GB" sz="1600" i="1" dirty="0"/>
              <a:t>English.</a:t>
            </a:r>
          </a:p>
        </p:txBody>
      </p:sp>
      <p:sp>
        <p:nvSpPr>
          <p:cNvPr id="9" name="Textfeld 8">
            <a:extLst>
              <a:ext uri="{FF2B5EF4-FFF2-40B4-BE49-F238E27FC236}">
                <a16:creationId xmlns:a16="http://schemas.microsoft.com/office/drawing/2014/main" id="{09F0D3B7-2179-64C7-9FF7-79ED8F946190}"/>
              </a:ext>
            </a:extLst>
          </p:cNvPr>
          <p:cNvSpPr txBox="1"/>
          <p:nvPr/>
        </p:nvSpPr>
        <p:spPr>
          <a:xfrm>
            <a:off x="2772000" y="2412000"/>
            <a:ext cx="6372200" cy="338554"/>
          </a:xfrm>
          <a:prstGeom prst="rect">
            <a:avLst/>
          </a:prstGeom>
          <a:solidFill>
            <a:schemeClr val="accent1"/>
          </a:solidFill>
        </p:spPr>
        <p:txBody>
          <a:bodyPr wrap="square" rtlCol="0">
            <a:spAutoFit/>
          </a:bodyPr>
          <a:lstStyle/>
          <a:p>
            <a:pPr algn="ctr"/>
            <a:r>
              <a:rPr lang="en-US" sz="1600" i="1" dirty="0"/>
              <a:t>We </a:t>
            </a:r>
            <a:r>
              <a:rPr lang="en-US" sz="1600" b="1" i="1" dirty="0"/>
              <a:t>are studying </a:t>
            </a:r>
            <a:r>
              <a:rPr lang="en-US" sz="1600" i="1" dirty="0"/>
              <a:t>English.</a:t>
            </a:r>
            <a:endParaRPr lang="en-GB" sz="1600" i="1" dirty="0"/>
          </a:p>
        </p:txBody>
      </p:sp>
      <p:sp>
        <p:nvSpPr>
          <p:cNvPr id="12" name="Textfeld 11">
            <a:extLst>
              <a:ext uri="{FF2B5EF4-FFF2-40B4-BE49-F238E27FC236}">
                <a16:creationId xmlns:a16="http://schemas.microsoft.com/office/drawing/2014/main" id="{DE2FC190-DE56-DEED-4CEF-FE201B748D1C}"/>
              </a:ext>
            </a:extLst>
          </p:cNvPr>
          <p:cNvSpPr txBox="1"/>
          <p:nvPr/>
        </p:nvSpPr>
        <p:spPr>
          <a:xfrm>
            <a:off x="2774865" y="3852000"/>
            <a:ext cx="6372200" cy="338554"/>
          </a:xfrm>
          <a:prstGeom prst="rect">
            <a:avLst/>
          </a:prstGeom>
          <a:solidFill>
            <a:schemeClr val="accent1"/>
          </a:solidFill>
        </p:spPr>
        <p:txBody>
          <a:bodyPr wrap="square" rtlCol="0">
            <a:spAutoFit/>
          </a:bodyPr>
          <a:lstStyle/>
          <a:p>
            <a:pPr algn="ctr"/>
            <a:r>
              <a:rPr lang="en-GB" sz="1600" dirty="0"/>
              <a:t> </a:t>
            </a:r>
            <a:r>
              <a:rPr lang="en-GB" sz="1600" i="1" dirty="0"/>
              <a:t>We </a:t>
            </a:r>
            <a:r>
              <a:rPr lang="en-GB" sz="1600" b="1" i="1" dirty="0"/>
              <a:t>were studying </a:t>
            </a:r>
            <a:r>
              <a:rPr lang="en-GB" sz="1600" i="1" dirty="0"/>
              <a:t>English.</a:t>
            </a:r>
          </a:p>
        </p:txBody>
      </p:sp>
      <p:sp>
        <p:nvSpPr>
          <p:cNvPr id="17" name="Textfeld 16">
            <a:extLst>
              <a:ext uri="{FF2B5EF4-FFF2-40B4-BE49-F238E27FC236}">
                <a16:creationId xmlns:a16="http://schemas.microsoft.com/office/drawing/2014/main" id="{5085863E-2DBB-E73B-A63D-8A9AA1C2750B}"/>
              </a:ext>
            </a:extLst>
          </p:cNvPr>
          <p:cNvSpPr txBox="1"/>
          <p:nvPr/>
        </p:nvSpPr>
        <p:spPr>
          <a:xfrm>
            <a:off x="2771800" y="4572000"/>
            <a:ext cx="6372200" cy="338554"/>
          </a:xfrm>
          <a:prstGeom prst="rect">
            <a:avLst/>
          </a:prstGeom>
          <a:solidFill>
            <a:schemeClr val="accent1"/>
          </a:solidFill>
        </p:spPr>
        <p:txBody>
          <a:bodyPr wrap="square" rtlCol="0">
            <a:spAutoFit/>
          </a:bodyPr>
          <a:lstStyle/>
          <a:p>
            <a:pPr algn="ctr"/>
            <a:r>
              <a:rPr lang="en-GB" sz="1600" i="1" dirty="0"/>
              <a:t>We </a:t>
            </a:r>
            <a:r>
              <a:rPr lang="en-GB" sz="1600" b="1" i="1" dirty="0"/>
              <a:t>had been studying </a:t>
            </a:r>
            <a:r>
              <a:rPr lang="en-GB" sz="1600" i="1" dirty="0"/>
              <a:t>English.</a:t>
            </a:r>
          </a:p>
        </p:txBody>
      </p:sp>
      <p:sp>
        <p:nvSpPr>
          <p:cNvPr id="19" name="Textfeld 18">
            <a:extLst>
              <a:ext uri="{FF2B5EF4-FFF2-40B4-BE49-F238E27FC236}">
                <a16:creationId xmlns:a16="http://schemas.microsoft.com/office/drawing/2014/main" id="{F4CBFD6C-0F92-9F28-25A9-76A49182BB3D}"/>
              </a:ext>
            </a:extLst>
          </p:cNvPr>
          <p:cNvSpPr txBox="1"/>
          <p:nvPr/>
        </p:nvSpPr>
        <p:spPr>
          <a:xfrm>
            <a:off x="2771800" y="5328000"/>
            <a:ext cx="6372200" cy="338554"/>
          </a:xfrm>
          <a:prstGeom prst="rect">
            <a:avLst/>
          </a:prstGeom>
          <a:solidFill>
            <a:schemeClr val="accent1"/>
          </a:solidFill>
        </p:spPr>
        <p:txBody>
          <a:bodyPr wrap="square" rtlCol="0">
            <a:spAutoFit/>
          </a:bodyPr>
          <a:lstStyle/>
          <a:p>
            <a:pPr algn="ctr"/>
            <a:r>
              <a:rPr lang="en-GB" sz="1600" i="1" dirty="0"/>
              <a:t>We </a:t>
            </a:r>
            <a:r>
              <a:rPr lang="en-GB" sz="1600" b="1" i="1" dirty="0"/>
              <a:t>will be studying </a:t>
            </a:r>
            <a:r>
              <a:rPr lang="en-GB" sz="1600" i="1" dirty="0"/>
              <a:t>English.</a:t>
            </a:r>
          </a:p>
        </p:txBody>
      </p:sp>
      <p:sp>
        <p:nvSpPr>
          <p:cNvPr id="21" name="Textfeld 20">
            <a:extLst>
              <a:ext uri="{FF2B5EF4-FFF2-40B4-BE49-F238E27FC236}">
                <a16:creationId xmlns:a16="http://schemas.microsoft.com/office/drawing/2014/main" id="{D8C68A29-3611-70FB-65BE-46F3AEB9B449}"/>
              </a:ext>
            </a:extLst>
          </p:cNvPr>
          <p:cNvSpPr txBox="1"/>
          <p:nvPr/>
        </p:nvSpPr>
        <p:spPr>
          <a:xfrm>
            <a:off x="2771800" y="6012000"/>
            <a:ext cx="6372360" cy="338554"/>
          </a:xfrm>
          <a:prstGeom prst="rect">
            <a:avLst/>
          </a:prstGeom>
          <a:solidFill>
            <a:schemeClr val="accent1"/>
          </a:solidFill>
        </p:spPr>
        <p:txBody>
          <a:bodyPr wrap="square" rtlCol="0">
            <a:spAutoFit/>
          </a:bodyPr>
          <a:lstStyle/>
          <a:p>
            <a:pPr algn="ctr"/>
            <a:r>
              <a:rPr lang="en-GB" sz="1600" i="1" dirty="0"/>
              <a:t>We </a:t>
            </a:r>
            <a:r>
              <a:rPr lang="en-GB" sz="1600" b="1" i="1" dirty="0"/>
              <a:t>will have been studying </a:t>
            </a:r>
            <a:r>
              <a:rPr lang="en-GB" sz="1600" i="1" dirty="0"/>
              <a:t>English.</a:t>
            </a:r>
          </a:p>
        </p:txBody>
      </p:sp>
      <p:sp>
        <p:nvSpPr>
          <p:cNvPr id="8" name="Textfeld 7">
            <a:extLst>
              <a:ext uri="{FF2B5EF4-FFF2-40B4-BE49-F238E27FC236}">
                <a16:creationId xmlns:a16="http://schemas.microsoft.com/office/drawing/2014/main" id="{04DD32E4-8E54-2B59-87C0-69014781A34C}"/>
              </a:ext>
            </a:extLst>
          </p:cNvPr>
          <p:cNvSpPr txBox="1"/>
          <p:nvPr/>
        </p:nvSpPr>
        <p:spPr>
          <a:xfrm>
            <a:off x="0" y="1506270"/>
            <a:ext cx="9144000" cy="338554"/>
          </a:xfrm>
          <a:prstGeom prst="rect">
            <a:avLst/>
          </a:prstGeom>
          <a:solidFill>
            <a:schemeClr val="bg1"/>
          </a:solidFill>
          <a:ln>
            <a:solidFill>
              <a:schemeClr val="tx1"/>
            </a:solidFill>
          </a:ln>
        </p:spPr>
        <p:txBody>
          <a:bodyPr wrap="square" rtlCol="0">
            <a:spAutoFit/>
          </a:bodyPr>
          <a:lstStyle/>
          <a:p>
            <a:pPr algn="ctr"/>
            <a:r>
              <a:rPr lang="de-DE" sz="1600" b="1" dirty="0" err="1"/>
              <a:t>We</a:t>
            </a:r>
            <a:r>
              <a:rPr lang="de-DE" sz="1600" b="1" dirty="0"/>
              <a:t> (</a:t>
            </a:r>
            <a:r>
              <a:rPr lang="de-DE" sz="1600" b="1" dirty="0" err="1"/>
              <a:t>to</a:t>
            </a:r>
            <a:r>
              <a:rPr lang="de-DE" sz="1600" b="1" dirty="0"/>
              <a:t> </a:t>
            </a:r>
            <a:r>
              <a:rPr lang="de-DE" sz="1600" b="1" dirty="0" err="1"/>
              <a:t>study</a:t>
            </a:r>
            <a:r>
              <a:rPr lang="de-DE" sz="1600" b="1" dirty="0"/>
              <a:t>) English.</a:t>
            </a:r>
            <a:endParaRPr lang="en-GB" sz="1600" b="1" dirty="0"/>
          </a:p>
        </p:txBody>
      </p:sp>
      <p:grpSp>
        <p:nvGrpSpPr>
          <p:cNvPr id="27" name="Gruppieren 26">
            <a:extLst>
              <a:ext uri="{FF2B5EF4-FFF2-40B4-BE49-F238E27FC236}">
                <a16:creationId xmlns:a16="http://schemas.microsoft.com/office/drawing/2014/main" id="{41EF2866-9AD9-9462-0B23-2CE9E6FE62AE}"/>
              </a:ext>
            </a:extLst>
          </p:cNvPr>
          <p:cNvGrpSpPr/>
          <p:nvPr/>
        </p:nvGrpSpPr>
        <p:grpSpPr>
          <a:xfrm>
            <a:off x="63630" y="2412000"/>
            <a:ext cx="2348130" cy="3938554"/>
            <a:chOff x="63630" y="2412000"/>
            <a:chExt cx="2348130" cy="3938554"/>
          </a:xfrm>
        </p:grpSpPr>
        <p:sp>
          <p:nvSpPr>
            <p:cNvPr id="6" name="Textfeld 5">
              <a:extLst>
                <a:ext uri="{FF2B5EF4-FFF2-40B4-BE49-F238E27FC236}">
                  <a16:creationId xmlns:a16="http://schemas.microsoft.com/office/drawing/2014/main" id="{D5DDD250-CACA-C22C-ED0F-FFD7321BEBCC}"/>
                </a:ext>
              </a:extLst>
            </p:cNvPr>
            <p:cNvSpPr txBox="1"/>
            <p:nvPr/>
          </p:nvSpPr>
          <p:spPr>
            <a:xfrm>
              <a:off x="63630" y="2412000"/>
              <a:ext cx="2348130" cy="338554"/>
            </a:xfrm>
            <a:prstGeom prst="rect">
              <a:avLst/>
            </a:prstGeom>
            <a:solidFill>
              <a:srgbClr val="FFFF00"/>
            </a:solidFill>
          </p:spPr>
          <p:txBody>
            <a:bodyPr wrap="square" rtlCol="0">
              <a:spAutoFit/>
            </a:bodyPr>
            <a:lstStyle/>
            <a:p>
              <a:r>
                <a:rPr lang="en-GB" sz="1600" dirty="0"/>
                <a:t>Present tense</a:t>
              </a:r>
            </a:p>
          </p:txBody>
        </p:sp>
        <p:sp>
          <p:nvSpPr>
            <p:cNvPr id="11" name="Textfeld 10">
              <a:extLst>
                <a:ext uri="{FF2B5EF4-FFF2-40B4-BE49-F238E27FC236}">
                  <a16:creationId xmlns:a16="http://schemas.microsoft.com/office/drawing/2014/main" id="{68B78246-D2A8-24CB-FB2F-78EB09865F61}"/>
                </a:ext>
              </a:extLst>
            </p:cNvPr>
            <p:cNvSpPr txBox="1"/>
            <p:nvPr/>
          </p:nvSpPr>
          <p:spPr>
            <a:xfrm>
              <a:off x="63630" y="3132000"/>
              <a:ext cx="2348130" cy="338554"/>
            </a:xfrm>
            <a:prstGeom prst="rect">
              <a:avLst/>
            </a:prstGeom>
            <a:solidFill>
              <a:srgbClr val="FFFF00"/>
            </a:solidFill>
          </p:spPr>
          <p:txBody>
            <a:bodyPr wrap="square" rtlCol="0">
              <a:spAutoFit/>
            </a:bodyPr>
            <a:lstStyle/>
            <a:p>
              <a:r>
                <a:rPr lang="en-GB" sz="1600" dirty="0"/>
                <a:t>Present perfect</a:t>
              </a:r>
            </a:p>
          </p:txBody>
        </p:sp>
        <p:sp>
          <p:nvSpPr>
            <p:cNvPr id="22" name="Textfeld 21">
              <a:extLst>
                <a:ext uri="{FF2B5EF4-FFF2-40B4-BE49-F238E27FC236}">
                  <a16:creationId xmlns:a16="http://schemas.microsoft.com/office/drawing/2014/main" id="{0CD13F03-E959-90FF-3D21-04C555F27CA2}"/>
                </a:ext>
              </a:extLst>
            </p:cNvPr>
            <p:cNvSpPr txBox="1"/>
            <p:nvPr/>
          </p:nvSpPr>
          <p:spPr>
            <a:xfrm>
              <a:off x="63630" y="3852000"/>
              <a:ext cx="2348130" cy="338554"/>
            </a:xfrm>
            <a:prstGeom prst="rect">
              <a:avLst/>
            </a:prstGeom>
            <a:solidFill>
              <a:srgbClr val="FFFF00"/>
            </a:solidFill>
          </p:spPr>
          <p:txBody>
            <a:bodyPr wrap="square" rtlCol="0">
              <a:spAutoFit/>
            </a:bodyPr>
            <a:lstStyle/>
            <a:p>
              <a:r>
                <a:rPr lang="en-GB" sz="1600" dirty="0"/>
                <a:t>Past tense</a:t>
              </a:r>
            </a:p>
          </p:txBody>
        </p:sp>
        <p:sp>
          <p:nvSpPr>
            <p:cNvPr id="24" name="Textfeld 23">
              <a:extLst>
                <a:ext uri="{FF2B5EF4-FFF2-40B4-BE49-F238E27FC236}">
                  <a16:creationId xmlns:a16="http://schemas.microsoft.com/office/drawing/2014/main" id="{97844F22-54CB-25E9-4AEB-9270DB16A086}"/>
                </a:ext>
              </a:extLst>
            </p:cNvPr>
            <p:cNvSpPr txBox="1"/>
            <p:nvPr/>
          </p:nvSpPr>
          <p:spPr>
            <a:xfrm>
              <a:off x="63630" y="4572000"/>
              <a:ext cx="2348130" cy="338554"/>
            </a:xfrm>
            <a:prstGeom prst="rect">
              <a:avLst/>
            </a:prstGeom>
            <a:solidFill>
              <a:srgbClr val="FFFF00"/>
            </a:solidFill>
          </p:spPr>
          <p:txBody>
            <a:bodyPr wrap="square" rtlCol="0">
              <a:spAutoFit/>
            </a:bodyPr>
            <a:lstStyle/>
            <a:p>
              <a:r>
                <a:rPr lang="en-GB" sz="1600" dirty="0"/>
                <a:t>Past perfect</a:t>
              </a:r>
            </a:p>
          </p:txBody>
        </p:sp>
        <p:sp>
          <p:nvSpPr>
            <p:cNvPr id="25" name="Textfeld 24">
              <a:extLst>
                <a:ext uri="{FF2B5EF4-FFF2-40B4-BE49-F238E27FC236}">
                  <a16:creationId xmlns:a16="http://schemas.microsoft.com/office/drawing/2014/main" id="{D406E8F4-335E-83AE-4974-9EEF259AB209}"/>
                </a:ext>
              </a:extLst>
            </p:cNvPr>
            <p:cNvSpPr txBox="1"/>
            <p:nvPr/>
          </p:nvSpPr>
          <p:spPr>
            <a:xfrm>
              <a:off x="63630" y="5292000"/>
              <a:ext cx="2348130" cy="338554"/>
            </a:xfrm>
            <a:prstGeom prst="rect">
              <a:avLst/>
            </a:prstGeom>
            <a:solidFill>
              <a:srgbClr val="FFFF00"/>
            </a:solidFill>
          </p:spPr>
          <p:txBody>
            <a:bodyPr wrap="square" rtlCol="0">
              <a:spAutoFit/>
            </a:bodyPr>
            <a:lstStyle/>
            <a:p>
              <a:r>
                <a:rPr lang="en-GB" sz="1600" dirty="0"/>
                <a:t>Future 1</a:t>
              </a:r>
            </a:p>
          </p:txBody>
        </p:sp>
        <p:sp>
          <p:nvSpPr>
            <p:cNvPr id="26" name="Textfeld 25">
              <a:extLst>
                <a:ext uri="{FF2B5EF4-FFF2-40B4-BE49-F238E27FC236}">
                  <a16:creationId xmlns:a16="http://schemas.microsoft.com/office/drawing/2014/main" id="{0450FB74-1CC4-DEF7-9CC5-4DEAA7B5810C}"/>
                </a:ext>
              </a:extLst>
            </p:cNvPr>
            <p:cNvSpPr txBox="1"/>
            <p:nvPr/>
          </p:nvSpPr>
          <p:spPr>
            <a:xfrm>
              <a:off x="63630" y="6012000"/>
              <a:ext cx="2348130" cy="338554"/>
            </a:xfrm>
            <a:prstGeom prst="rect">
              <a:avLst/>
            </a:prstGeom>
            <a:solidFill>
              <a:srgbClr val="FFFF00"/>
            </a:solidFill>
          </p:spPr>
          <p:txBody>
            <a:bodyPr wrap="square" rtlCol="0">
              <a:spAutoFit/>
            </a:bodyPr>
            <a:lstStyle/>
            <a:p>
              <a:r>
                <a:rPr lang="en-GB" sz="1600" dirty="0"/>
                <a:t>Future 2</a:t>
              </a:r>
            </a:p>
          </p:txBody>
        </p:sp>
      </p:grpSp>
    </p:spTree>
    <p:extLst>
      <p:ext uri="{BB962C8B-B14F-4D97-AF65-F5344CB8AC3E}">
        <p14:creationId xmlns:p14="http://schemas.microsoft.com/office/powerpoint/2010/main" val="2743807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27"/>
                                        </p:tgtEl>
                                        <p:attrNameLst>
                                          <p:attrName>style.visibility</p:attrName>
                                        </p:attrNameLst>
                                      </p:cBhvr>
                                      <p:to>
                                        <p:strVal val="visible"/>
                                      </p:to>
                                    </p:set>
                                    <p:anim calcmode="lin" valueType="num">
                                      <p:cBhvr additive="base">
                                        <p:cTn id="13" dur="1000" fill="hold"/>
                                        <p:tgtEl>
                                          <p:spTgt spid="27"/>
                                        </p:tgtEl>
                                        <p:attrNameLst>
                                          <p:attrName>ppt_x</p:attrName>
                                        </p:attrNameLst>
                                      </p:cBhvr>
                                      <p:tavLst>
                                        <p:tav tm="0">
                                          <p:val>
                                            <p:strVal val="1+#ppt_w/2"/>
                                          </p:val>
                                        </p:tav>
                                        <p:tav tm="100000">
                                          <p:val>
                                            <p:strVal val="#ppt_x"/>
                                          </p:val>
                                        </p:tav>
                                      </p:tavLst>
                                    </p:anim>
                                    <p:anim calcmode="lin" valueType="num">
                                      <p:cBhvr additive="base">
                                        <p:cTn id="14" dur="1000" fill="hold"/>
                                        <p:tgtEl>
                                          <p:spTgt spid="2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anim calcmode="lin" valueType="num">
                                      <p:cBhvr>
                                        <p:cTn id="20" dur="1000" fill="hold"/>
                                        <p:tgtEl>
                                          <p:spTgt spid="9"/>
                                        </p:tgtEl>
                                        <p:attrNameLst>
                                          <p:attrName>ppt_x</p:attrName>
                                        </p:attrNameLst>
                                      </p:cBhvr>
                                      <p:tavLst>
                                        <p:tav tm="0">
                                          <p:val>
                                            <p:strVal val="#ppt_x"/>
                                          </p:val>
                                        </p:tav>
                                        <p:tav tm="100000">
                                          <p:val>
                                            <p:strVal val="#ppt_x"/>
                                          </p:val>
                                        </p:tav>
                                      </p:tavLst>
                                    </p:anim>
                                    <p:anim calcmode="lin" valueType="num">
                                      <p:cBhvr>
                                        <p:cTn id="2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0"/>
                                        <p:tgtEl>
                                          <p:spTgt spid="14"/>
                                        </p:tgtEl>
                                      </p:cBhvr>
                                    </p:animEffect>
                                    <p:anim calcmode="lin" valueType="num">
                                      <p:cBhvr>
                                        <p:cTn id="27" dur="1000" fill="hold"/>
                                        <p:tgtEl>
                                          <p:spTgt spid="14"/>
                                        </p:tgtEl>
                                        <p:attrNameLst>
                                          <p:attrName>ppt_x</p:attrName>
                                        </p:attrNameLst>
                                      </p:cBhvr>
                                      <p:tavLst>
                                        <p:tav tm="0">
                                          <p:val>
                                            <p:strVal val="#ppt_x"/>
                                          </p:val>
                                        </p:tav>
                                        <p:tav tm="100000">
                                          <p:val>
                                            <p:strVal val="#ppt_x"/>
                                          </p:val>
                                        </p:tav>
                                      </p:tavLst>
                                    </p:anim>
                                    <p:anim calcmode="lin" valueType="num">
                                      <p:cBhvr>
                                        <p:cTn id="28"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fade">
                                      <p:cBhvr>
                                        <p:cTn id="33" dur="1000"/>
                                        <p:tgtEl>
                                          <p:spTgt spid="12"/>
                                        </p:tgtEl>
                                      </p:cBhvr>
                                    </p:animEffect>
                                    <p:anim calcmode="lin" valueType="num">
                                      <p:cBhvr>
                                        <p:cTn id="34" dur="1000" fill="hold"/>
                                        <p:tgtEl>
                                          <p:spTgt spid="12"/>
                                        </p:tgtEl>
                                        <p:attrNameLst>
                                          <p:attrName>ppt_x</p:attrName>
                                        </p:attrNameLst>
                                      </p:cBhvr>
                                      <p:tavLst>
                                        <p:tav tm="0">
                                          <p:val>
                                            <p:strVal val="#ppt_x"/>
                                          </p:val>
                                        </p:tav>
                                        <p:tav tm="100000">
                                          <p:val>
                                            <p:strVal val="#ppt_x"/>
                                          </p:val>
                                        </p:tav>
                                      </p:tavLst>
                                    </p:anim>
                                    <p:anim calcmode="lin" valueType="num">
                                      <p:cBhvr>
                                        <p:cTn id="3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7"/>
                                        </p:tgtEl>
                                        <p:attrNameLst>
                                          <p:attrName>style.visibility</p:attrName>
                                        </p:attrNameLst>
                                      </p:cBhvr>
                                      <p:to>
                                        <p:strVal val="visible"/>
                                      </p:to>
                                    </p:set>
                                    <p:animEffect transition="in" filter="fade">
                                      <p:cBhvr>
                                        <p:cTn id="40" dur="1000"/>
                                        <p:tgtEl>
                                          <p:spTgt spid="17"/>
                                        </p:tgtEl>
                                      </p:cBhvr>
                                    </p:animEffect>
                                    <p:anim calcmode="lin" valueType="num">
                                      <p:cBhvr>
                                        <p:cTn id="41" dur="1000" fill="hold"/>
                                        <p:tgtEl>
                                          <p:spTgt spid="17"/>
                                        </p:tgtEl>
                                        <p:attrNameLst>
                                          <p:attrName>ppt_x</p:attrName>
                                        </p:attrNameLst>
                                      </p:cBhvr>
                                      <p:tavLst>
                                        <p:tav tm="0">
                                          <p:val>
                                            <p:strVal val="#ppt_x"/>
                                          </p:val>
                                        </p:tav>
                                        <p:tav tm="100000">
                                          <p:val>
                                            <p:strVal val="#ppt_x"/>
                                          </p:val>
                                        </p:tav>
                                      </p:tavLst>
                                    </p:anim>
                                    <p:anim calcmode="lin" valueType="num">
                                      <p:cBhvr>
                                        <p:cTn id="42"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1000"/>
                                        <p:tgtEl>
                                          <p:spTgt spid="19"/>
                                        </p:tgtEl>
                                      </p:cBhvr>
                                    </p:animEffect>
                                    <p:anim calcmode="lin" valueType="num">
                                      <p:cBhvr>
                                        <p:cTn id="48" dur="1000" fill="hold"/>
                                        <p:tgtEl>
                                          <p:spTgt spid="19"/>
                                        </p:tgtEl>
                                        <p:attrNameLst>
                                          <p:attrName>ppt_x</p:attrName>
                                        </p:attrNameLst>
                                      </p:cBhvr>
                                      <p:tavLst>
                                        <p:tav tm="0">
                                          <p:val>
                                            <p:strVal val="#ppt_x"/>
                                          </p:val>
                                        </p:tav>
                                        <p:tav tm="100000">
                                          <p:val>
                                            <p:strVal val="#ppt_x"/>
                                          </p:val>
                                        </p:tav>
                                      </p:tavLst>
                                    </p:anim>
                                    <p:anim calcmode="lin" valueType="num">
                                      <p:cBhvr>
                                        <p:cTn id="4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21"/>
                                        </p:tgtEl>
                                        <p:attrNameLst>
                                          <p:attrName>style.visibility</p:attrName>
                                        </p:attrNameLst>
                                      </p:cBhvr>
                                      <p:to>
                                        <p:strVal val="visible"/>
                                      </p:to>
                                    </p:set>
                                    <p:animEffect transition="in" filter="fade">
                                      <p:cBhvr>
                                        <p:cTn id="54" dur="1000"/>
                                        <p:tgtEl>
                                          <p:spTgt spid="21"/>
                                        </p:tgtEl>
                                      </p:cBhvr>
                                    </p:animEffect>
                                    <p:anim calcmode="lin" valueType="num">
                                      <p:cBhvr>
                                        <p:cTn id="55" dur="1000" fill="hold"/>
                                        <p:tgtEl>
                                          <p:spTgt spid="21"/>
                                        </p:tgtEl>
                                        <p:attrNameLst>
                                          <p:attrName>ppt_x</p:attrName>
                                        </p:attrNameLst>
                                      </p:cBhvr>
                                      <p:tavLst>
                                        <p:tav tm="0">
                                          <p:val>
                                            <p:strVal val="#ppt_x"/>
                                          </p:val>
                                        </p:tav>
                                        <p:tav tm="100000">
                                          <p:val>
                                            <p:strVal val="#ppt_x"/>
                                          </p:val>
                                        </p:tav>
                                      </p:tavLst>
                                    </p:anim>
                                    <p:anim calcmode="lin" valueType="num">
                                      <p:cBhvr>
                                        <p:cTn id="56"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9" grpId="0" animBg="1"/>
      <p:bldP spid="12" grpId="0" animBg="1"/>
      <p:bldP spid="17" grpId="0" animBg="1"/>
      <p:bldP spid="19" grpId="0" animBg="1"/>
      <p:bldP spid="21"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ED7E94-CF70-CBA4-8AA1-8ACFF16E9523}"/>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073B0BF2-6501-BD02-0902-6243D9CBAE6B}"/>
              </a:ext>
            </a:extLst>
          </p:cNvPr>
          <p:cNvSpPr txBox="1"/>
          <p:nvPr/>
        </p:nvSpPr>
        <p:spPr>
          <a:xfrm>
            <a:off x="0" y="1002214"/>
            <a:ext cx="9144000" cy="338554"/>
          </a:xfrm>
          <a:prstGeom prst="rect">
            <a:avLst/>
          </a:prstGeom>
          <a:noFill/>
        </p:spPr>
        <p:txBody>
          <a:bodyPr wrap="square" rtlCol="0">
            <a:spAutoFit/>
          </a:bodyPr>
          <a:lstStyle/>
          <a:p>
            <a:pPr algn="ctr"/>
            <a:r>
              <a:rPr lang="de-DE" sz="1600" b="1" dirty="0">
                <a:solidFill>
                  <a:srgbClr val="C00000"/>
                </a:solidFill>
              </a:rPr>
              <a:t>Use </a:t>
            </a:r>
            <a:r>
              <a:rPr lang="de-DE" sz="1600" b="1" dirty="0" err="1">
                <a:solidFill>
                  <a:srgbClr val="C00000"/>
                </a:solidFill>
              </a:rPr>
              <a:t>the</a:t>
            </a:r>
            <a:r>
              <a:rPr lang="de-DE" sz="1600" b="1" dirty="0">
                <a:solidFill>
                  <a:srgbClr val="C00000"/>
                </a:solidFill>
              </a:rPr>
              <a:t> simple </a:t>
            </a:r>
            <a:r>
              <a:rPr lang="de-DE" sz="1600" b="1" dirty="0" err="1">
                <a:solidFill>
                  <a:srgbClr val="C00000"/>
                </a:solidFill>
              </a:rPr>
              <a:t>or</a:t>
            </a:r>
            <a:r>
              <a:rPr lang="de-DE" sz="1600" b="1" dirty="0">
                <a:solidFill>
                  <a:srgbClr val="C00000"/>
                </a:solidFill>
              </a:rPr>
              <a:t> </a:t>
            </a:r>
            <a:r>
              <a:rPr lang="de-DE" sz="1600" b="1" dirty="0" err="1">
                <a:solidFill>
                  <a:srgbClr val="C00000"/>
                </a:solidFill>
              </a:rPr>
              <a:t>continuous</a:t>
            </a:r>
            <a:r>
              <a:rPr lang="de-DE" sz="1600" b="1" dirty="0">
                <a:solidFill>
                  <a:srgbClr val="C00000"/>
                </a:solidFill>
              </a:rPr>
              <a:t>/progressive form:</a:t>
            </a:r>
            <a:endParaRPr lang="en-GB" sz="1600" b="1" dirty="0">
              <a:solidFill>
                <a:srgbClr val="C00000"/>
              </a:solidFill>
            </a:endParaRPr>
          </a:p>
        </p:txBody>
      </p:sp>
      <p:sp>
        <p:nvSpPr>
          <p:cNvPr id="14" name="Textfeld 13">
            <a:extLst>
              <a:ext uri="{FF2B5EF4-FFF2-40B4-BE49-F238E27FC236}">
                <a16:creationId xmlns:a16="http://schemas.microsoft.com/office/drawing/2014/main" id="{B13F4500-8804-7397-30A8-5ECDFE57B883}"/>
              </a:ext>
            </a:extLst>
          </p:cNvPr>
          <p:cNvSpPr txBox="1"/>
          <p:nvPr/>
        </p:nvSpPr>
        <p:spPr>
          <a:xfrm>
            <a:off x="4857447" y="3132257"/>
            <a:ext cx="4320000" cy="338554"/>
          </a:xfrm>
          <a:prstGeom prst="rect">
            <a:avLst/>
          </a:prstGeom>
          <a:solidFill>
            <a:schemeClr val="accent1"/>
          </a:solidFill>
        </p:spPr>
        <p:txBody>
          <a:bodyPr wrap="square" rtlCol="0">
            <a:spAutoFit/>
          </a:bodyPr>
          <a:lstStyle/>
          <a:p>
            <a:pPr algn="ctr"/>
            <a:r>
              <a:rPr lang="en-GB" sz="1600" i="1" dirty="0"/>
              <a:t>I’</a:t>
            </a:r>
            <a:r>
              <a:rPr lang="en-GB" sz="1600" b="1" i="1" dirty="0"/>
              <a:t>ve </a:t>
            </a:r>
            <a:r>
              <a:rPr lang="en-GB" sz="1600" i="1" dirty="0"/>
              <a:t>already </a:t>
            </a:r>
            <a:r>
              <a:rPr lang="en-GB" sz="1600" b="1" i="1" dirty="0"/>
              <a:t>been waiting </a:t>
            </a:r>
            <a:r>
              <a:rPr lang="en-GB" sz="1600" i="1" dirty="0"/>
              <a:t>here for an hour.</a:t>
            </a:r>
          </a:p>
        </p:txBody>
      </p:sp>
      <p:sp>
        <p:nvSpPr>
          <p:cNvPr id="9" name="Textfeld 8">
            <a:extLst>
              <a:ext uri="{FF2B5EF4-FFF2-40B4-BE49-F238E27FC236}">
                <a16:creationId xmlns:a16="http://schemas.microsoft.com/office/drawing/2014/main" id="{13495BD8-F8BC-5746-7695-C27B1CFDB81F}"/>
              </a:ext>
            </a:extLst>
          </p:cNvPr>
          <p:cNvSpPr txBox="1"/>
          <p:nvPr/>
        </p:nvSpPr>
        <p:spPr>
          <a:xfrm>
            <a:off x="4857647" y="2412000"/>
            <a:ext cx="4320000" cy="338554"/>
          </a:xfrm>
          <a:prstGeom prst="rect">
            <a:avLst/>
          </a:prstGeom>
          <a:solidFill>
            <a:schemeClr val="accent1"/>
          </a:solidFill>
        </p:spPr>
        <p:txBody>
          <a:bodyPr wrap="square" rtlCol="0">
            <a:spAutoFit/>
          </a:bodyPr>
          <a:lstStyle/>
          <a:p>
            <a:pPr algn="ctr"/>
            <a:r>
              <a:rPr lang="en-US" sz="1600" i="1" dirty="0"/>
              <a:t>Men </a:t>
            </a:r>
            <a:r>
              <a:rPr lang="en-US" sz="1600" b="1" i="1" dirty="0"/>
              <a:t>like </a:t>
            </a:r>
            <a:r>
              <a:rPr lang="en-US" sz="1600" i="1" dirty="0"/>
              <a:t>to drink beer.</a:t>
            </a:r>
            <a:endParaRPr lang="en-GB" sz="1600" i="1" dirty="0"/>
          </a:p>
        </p:txBody>
      </p:sp>
      <p:sp>
        <p:nvSpPr>
          <p:cNvPr id="12" name="Textfeld 11">
            <a:extLst>
              <a:ext uri="{FF2B5EF4-FFF2-40B4-BE49-F238E27FC236}">
                <a16:creationId xmlns:a16="http://schemas.microsoft.com/office/drawing/2014/main" id="{8CF62444-E889-416A-267E-EDA31A2F3F74}"/>
              </a:ext>
            </a:extLst>
          </p:cNvPr>
          <p:cNvSpPr txBox="1"/>
          <p:nvPr/>
        </p:nvSpPr>
        <p:spPr>
          <a:xfrm>
            <a:off x="4860512" y="3852000"/>
            <a:ext cx="4320000" cy="584775"/>
          </a:xfrm>
          <a:prstGeom prst="rect">
            <a:avLst/>
          </a:prstGeom>
          <a:solidFill>
            <a:schemeClr val="accent1"/>
          </a:solidFill>
        </p:spPr>
        <p:txBody>
          <a:bodyPr wrap="square" rtlCol="0">
            <a:spAutoFit/>
          </a:bodyPr>
          <a:lstStyle/>
          <a:p>
            <a:pPr algn="ctr"/>
            <a:r>
              <a:rPr lang="en-GB" sz="1600" dirty="0"/>
              <a:t> While we </a:t>
            </a:r>
            <a:r>
              <a:rPr lang="en-GB" sz="1600" b="1" dirty="0"/>
              <a:t>were going </a:t>
            </a:r>
            <a:r>
              <a:rPr lang="en-GB" sz="1600" dirty="0"/>
              <a:t>home it </a:t>
            </a:r>
            <a:r>
              <a:rPr lang="en-GB" sz="1600" b="1" dirty="0"/>
              <a:t>started</a:t>
            </a:r>
            <a:r>
              <a:rPr lang="en-GB" sz="1600" dirty="0"/>
              <a:t> to rain</a:t>
            </a:r>
            <a:r>
              <a:rPr lang="en-GB" sz="1600" i="1" dirty="0"/>
              <a:t>.</a:t>
            </a:r>
          </a:p>
        </p:txBody>
      </p:sp>
      <p:sp>
        <p:nvSpPr>
          <p:cNvPr id="17" name="Textfeld 16">
            <a:extLst>
              <a:ext uri="{FF2B5EF4-FFF2-40B4-BE49-F238E27FC236}">
                <a16:creationId xmlns:a16="http://schemas.microsoft.com/office/drawing/2014/main" id="{4B5F68BA-69AD-5284-7CE2-C8A3D8BDA27C}"/>
              </a:ext>
            </a:extLst>
          </p:cNvPr>
          <p:cNvSpPr txBox="1"/>
          <p:nvPr/>
        </p:nvSpPr>
        <p:spPr>
          <a:xfrm>
            <a:off x="4857447" y="4572000"/>
            <a:ext cx="4320000" cy="338554"/>
          </a:xfrm>
          <a:prstGeom prst="rect">
            <a:avLst/>
          </a:prstGeom>
          <a:solidFill>
            <a:schemeClr val="accent1"/>
          </a:solidFill>
        </p:spPr>
        <p:txBody>
          <a:bodyPr wrap="square" rtlCol="0">
            <a:spAutoFit/>
          </a:bodyPr>
          <a:lstStyle/>
          <a:p>
            <a:pPr algn="ctr"/>
            <a:r>
              <a:rPr lang="en-GB" sz="1600" i="1" dirty="0"/>
              <a:t>Who </a:t>
            </a:r>
            <a:r>
              <a:rPr lang="en-GB" sz="1600" b="1" i="1" dirty="0"/>
              <a:t>is preparing</a:t>
            </a:r>
            <a:r>
              <a:rPr lang="en-GB" sz="1600" i="1" dirty="0"/>
              <a:t> the things for tonight?</a:t>
            </a:r>
          </a:p>
        </p:txBody>
      </p:sp>
      <p:sp>
        <p:nvSpPr>
          <p:cNvPr id="19" name="Textfeld 18">
            <a:extLst>
              <a:ext uri="{FF2B5EF4-FFF2-40B4-BE49-F238E27FC236}">
                <a16:creationId xmlns:a16="http://schemas.microsoft.com/office/drawing/2014/main" id="{B5E7CE73-A0C6-DE83-FE1A-C0087C3F1578}"/>
              </a:ext>
            </a:extLst>
          </p:cNvPr>
          <p:cNvSpPr txBox="1"/>
          <p:nvPr/>
        </p:nvSpPr>
        <p:spPr>
          <a:xfrm>
            <a:off x="4857447" y="5328000"/>
            <a:ext cx="4320000" cy="338554"/>
          </a:xfrm>
          <a:prstGeom prst="rect">
            <a:avLst/>
          </a:prstGeom>
          <a:solidFill>
            <a:schemeClr val="accent1"/>
          </a:solidFill>
        </p:spPr>
        <p:txBody>
          <a:bodyPr wrap="square" rtlCol="0">
            <a:spAutoFit/>
          </a:bodyPr>
          <a:lstStyle/>
          <a:p>
            <a:pPr algn="ctr"/>
            <a:r>
              <a:rPr lang="en-GB" sz="1600" i="1" dirty="0"/>
              <a:t>It </a:t>
            </a:r>
            <a:r>
              <a:rPr lang="en-GB" sz="1600" b="1" i="1" dirty="0"/>
              <a:t>is snowing</a:t>
            </a:r>
            <a:r>
              <a:rPr lang="en-GB" sz="1600" i="1" dirty="0"/>
              <a:t>. We </a:t>
            </a:r>
            <a:r>
              <a:rPr lang="en-GB" sz="1600" b="1" i="1" dirty="0"/>
              <a:t>have to </a:t>
            </a:r>
            <a:r>
              <a:rPr lang="en-GB" sz="1600" i="1" dirty="0"/>
              <a:t>stay home.</a:t>
            </a:r>
          </a:p>
        </p:txBody>
      </p:sp>
      <p:sp>
        <p:nvSpPr>
          <p:cNvPr id="21" name="Textfeld 20">
            <a:extLst>
              <a:ext uri="{FF2B5EF4-FFF2-40B4-BE49-F238E27FC236}">
                <a16:creationId xmlns:a16="http://schemas.microsoft.com/office/drawing/2014/main" id="{6C752D88-07EF-8B0A-D080-C0E4D783636E}"/>
              </a:ext>
            </a:extLst>
          </p:cNvPr>
          <p:cNvSpPr txBox="1"/>
          <p:nvPr/>
        </p:nvSpPr>
        <p:spPr>
          <a:xfrm>
            <a:off x="4857447" y="6012000"/>
            <a:ext cx="4320000" cy="338554"/>
          </a:xfrm>
          <a:prstGeom prst="rect">
            <a:avLst/>
          </a:prstGeom>
          <a:solidFill>
            <a:schemeClr val="accent1"/>
          </a:solidFill>
        </p:spPr>
        <p:txBody>
          <a:bodyPr wrap="square" rtlCol="0">
            <a:spAutoFit/>
          </a:bodyPr>
          <a:lstStyle/>
          <a:p>
            <a:pPr algn="ctr"/>
            <a:r>
              <a:rPr lang="en-GB" sz="1600" i="1" dirty="0"/>
              <a:t>Hiking </a:t>
            </a:r>
            <a:r>
              <a:rPr lang="en-GB" sz="1600" b="1" i="1"/>
              <a:t>is</a:t>
            </a:r>
            <a:r>
              <a:rPr lang="en-GB" sz="1600" i="1"/>
              <a:t> fun.</a:t>
            </a:r>
            <a:endParaRPr lang="en-GB" sz="1600" i="1" dirty="0"/>
          </a:p>
        </p:txBody>
      </p:sp>
      <p:sp>
        <p:nvSpPr>
          <p:cNvPr id="8" name="Textfeld 7">
            <a:extLst>
              <a:ext uri="{FF2B5EF4-FFF2-40B4-BE49-F238E27FC236}">
                <a16:creationId xmlns:a16="http://schemas.microsoft.com/office/drawing/2014/main" id="{856A9AE0-8454-AC63-5143-B8E7F162105D}"/>
              </a:ext>
            </a:extLst>
          </p:cNvPr>
          <p:cNvSpPr txBox="1"/>
          <p:nvPr/>
        </p:nvSpPr>
        <p:spPr>
          <a:xfrm>
            <a:off x="0" y="1506270"/>
            <a:ext cx="9144000" cy="338554"/>
          </a:xfrm>
          <a:prstGeom prst="rect">
            <a:avLst/>
          </a:prstGeom>
          <a:solidFill>
            <a:schemeClr val="bg1"/>
          </a:solidFill>
          <a:ln>
            <a:solidFill>
              <a:schemeClr val="tx1"/>
            </a:solidFill>
          </a:ln>
        </p:spPr>
        <p:txBody>
          <a:bodyPr wrap="square" rtlCol="0">
            <a:spAutoFit/>
          </a:bodyPr>
          <a:lstStyle/>
          <a:p>
            <a:pPr algn="ctr"/>
            <a:r>
              <a:rPr lang="de-DE" sz="1600" b="1" dirty="0" err="1"/>
              <a:t>Translate</a:t>
            </a:r>
            <a:r>
              <a:rPr lang="de-DE" sz="1600" b="1" dirty="0"/>
              <a:t>:</a:t>
            </a:r>
            <a:endParaRPr lang="en-GB" sz="1600" b="1" dirty="0"/>
          </a:p>
        </p:txBody>
      </p:sp>
      <p:sp>
        <p:nvSpPr>
          <p:cNvPr id="6" name="Textfeld 5">
            <a:extLst>
              <a:ext uri="{FF2B5EF4-FFF2-40B4-BE49-F238E27FC236}">
                <a16:creationId xmlns:a16="http://schemas.microsoft.com/office/drawing/2014/main" id="{D3FC7C68-C866-6086-D583-F6D9948D6DA2}"/>
              </a:ext>
            </a:extLst>
          </p:cNvPr>
          <p:cNvSpPr txBox="1"/>
          <p:nvPr/>
        </p:nvSpPr>
        <p:spPr>
          <a:xfrm>
            <a:off x="63630" y="2412000"/>
            <a:ext cx="4320000" cy="338554"/>
          </a:xfrm>
          <a:prstGeom prst="rect">
            <a:avLst/>
          </a:prstGeom>
          <a:solidFill>
            <a:srgbClr val="FFFF00"/>
          </a:solidFill>
        </p:spPr>
        <p:txBody>
          <a:bodyPr wrap="square" rtlCol="0">
            <a:spAutoFit/>
          </a:bodyPr>
          <a:lstStyle/>
          <a:p>
            <a:r>
              <a:rPr lang="en-GB" sz="1600" dirty="0" err="1"/>
              <a:t>Männer</a:t>
            </a:r>
            <a:r>
              <a:rPr lang="en-GB" sz="1600" dirty="0"/>
              <a:t> </a:t>
            </a:r>
            <a:r>
              <a:rPr lang="en-GB" sz="1600" dirty="0" err="1"/>
              <a:t>trinken</a:t>
            </a:r>
            <a:r>
              <a:rPr lang="en-GB" sz="1600" dirty="0"/>
              <a:t> gerne Bier.</a:t>
            </a:r>
          </a:p>
        </p:txBody>
      </p:sp>
      <p:sp>
        <p:nvSpPr>
          <p:cNvPr id="11" name="Textfeld 10">
            <a:extLst>
              <a:ext uri="{FF2B5EF4-FFF2-40B4-BE49-F238E27FC236}">
                <a16:creationId xmlns:a16="http://schemas.microsoft.com/office/drawing/2014/main" id="{D882A9A7-F580-BD86-B102-BF0988BBBCF0}"/>
              </a:ext>
            </a:extLst>
          </p:cNvPr>
          <p:cNvSpPr txBox="1"/>
          <p:nvPr/>
        </p:nvSpPr>
        <p:spPr>
          <a:xfrm>
            <a:off x="63630" y="3132000"/>
            <a:ext cx="4320000" cy="338554"/>
          </a:xfrm>
          <a:prstGeom prst="rect">
            <a:avLst/>
          </a:prstGeom>
          <a:solidFill>
            <a:srgbClr val="FFFF00"/>
          </a:solidFill>
        </p:spPr>
        <p:txBody>
          <a:bodyPr wrap="square" rtlCol="0">
            <a:spAutoFit/>
          </a:bodyPr>
          <a:lstStyle/>
          <a:p>
            <a:r>
              <a:rPr lang="en-GB" sz="1600" dirty="0"/>
              <a:t>Ich </a:t>
            </a:r>
            <a:r>
              <a:rPr lang="en-GB" sz="1600" dirty="0" err="1"/>
              <a:t>warte</a:t>
            </a:r>
            <a:r>
              <a:rPr lang="en-GB" sz="1600" dirty="0"/>
              <a:t> </a:t>
            </a:r>
            <a:r>
              <a:rPr lang="en-GB" sz="1600" dirty="0" err="1"/>
              <a:t>hier</a:t>
            </a:r>
            <a:r>
              <a:rPr lang="en-GB" sz="1600" dirty="0"/>
              <a:t> </a:t>
            </a:r>
            <a:r>
              <a:rPr lang="en-GB" sz="1600" dirty="0" err="1"/>
              <a:t>schon</a:t>
            </a:r>
            <a:r>
              <a:rPr lang="en-GB" sz="1600" dirty="0"/>
              <a:t> </a:t>
            </a:r>
            <a:r>
              <a:rPr lang="en-GB" sz="1600" dirty="0" err="1"/>
              <a:t>seit</a:t>
            </a:r>
            <a:r>
              <a:rPr lang="en-GB" sz="1600" dirty="0"/>
              <a:t> </a:t>
            </a:r>
            <a:r>
              <a:rPr lang="en-GB" sz="1600" dirty="0" err="1"/>
              <a:t>einer</a:t>
            </a:r>
            <a:r>
              <a:rPr lang="en-GB" sz="1600" dirty="0"/>
              <a:t> </a:t>
            </a:r>
            <a:r>
              <a:rPr lang="en-GB" sz="1600" dirty="0" err="1"/>
              <a:t>Stunde</a:t>
            </a:r>
            <a:r>
              <a:rPr lang="en-GB" sz="1600" dirty="0"/>
              <a:t>.</a:t>
            </a:r>
          </a:p>
        </p:txBody>
      </p:sp>
      <p:sp>
        <p:nvSpPr>
          <p:cNvPr id="22" name="Textfeld 21">
            <a:extLst>
              <a:ext uri="{FF2B5EF4-FFF2-40B4-BE49-F238E27FC236}">
                <a16:creationId xmlns:a16="http://schemas.microsoft.com/office/drawing/2014/main" id="{3EA47C01-ECE5-5C08-DD4E-4D18B5012992}"/>
              </a:ext>
            </a:extLst>
          </p:cNvPr>
          <p:cNvSpPr txBox="1"/>
          <p:nvPr/>
        </p:nvSpPr>
        <p:spPr>
          <a:xfrm>
            <a:off x="63630" y="3852000"/>
            <a:ext cx="4320000" cy="584775"/>
          </a:xfrm>
          <a:prstGeom prst="rect">
            <a:avLst/>
          </a:prstGeom>
          <a:solidFill>
            <a:srgbClr val="FFFF00"/>
          </a:solidFill>
        </p:spPr>
        <p:txBody>
          <a:bodyPr wrap="square" rtlCol="0">
            <a:spAutoFit/>
          </a:bodyPr>
          <a:lstStyle/>
          <a:p>
            <a:r>
              <a:rPr lang="en-GB" sz="1600" dirty="0" err="1"/>
              <a:t>Während</a:t>
            </a:r>
            <a:r>
              <a:rPr lang="en-GB" sz="1600" dirty="0"/>
              <a:t> </a:t>
            </a:r>
            <a:r>
              <a:rPr lang="en-GB" sz="1600" dirty="0" err="1"/>
              <a:t>wir</a:t>
            </a:r>
            <a:r>
              <a:rPr lang="en-GB" sz="1600" dirty="0"/>
              <a:t> </a:t>
            </a:r>
            <a:r>
              <a:rPr lang="en-GB" sz="1600" dirty="0" err="1"/>
              <a:t>nach</a:t>
            </a:r>
            <a:r>
              <a:rPr lang="en-GB" sz="1600" dirty="0"/>
              <a:t> </a:t>
            </a:r>
            <a:r>
              <a:rPr lang="en-GB" sz="1600" dirty="0" err="1"/>
              <a:t>Hause</a:t>
            </a:r>
            <a:r>
              <a:rPr lang="en-GB" sz="1600" dirty="0"/>
              <a:t> </a:t>
            </a:r>
            <a:r>
              <a:rPr lang="en-GB" sz="1600" dirty="0" err="1"/>
              <a:t>gingen</a:t>
            </a:r>
            <a:r>
              <a:rPr lang="en-GB" sz="1600" dirty="0"/>
              <a:t>, </a:t>
            </a:r>
            <a:r>
              <a:rPr lang="en-GB" sz="1600" dirty="0" err="1"/>
              <a:t>begann</a:t>
            </a:r>
            <a:r>
              <a:rPr lang="en-GB" sz="1600" dirty="0"/>
              <a:t> es </a:t>
            </a:r>
            <a:r>
              <a:rPr lang="en-GB" sz="1600" dirty="0" err="1"/>
              <a:t>zu</a:t>
            </a:r>
            <a:r>
              <a:rPr lang="en-GB" sz="1600" dirty="0"/>
              <a:t> </a:t>
            </a:r>
            <a:r>
              <a:rPr lang="en-GB" sz="1600" dirty="0" err="1"/>
              <a:t>regnen</a:t>
            </a:r>
            <a:r>
              <a:rPr lang="en-GB" sz="1600" dirty="0"/>
              <a:t>.</a:t>
            </a:r>
          </a:p>
        </p:txBody>
      </p:sp>
      <p:sp>
        <p:nvSpPr>
          <p:cNvPr id="24" name="Textfeld 23">
            <a:extLst>
              <a:ext uri="{FF2B5EF4-FFF2-40B4-BE49-F238E27FC236}">
                <a16:creationId xmlns:a16="http://schemas.microsoft.com/office/drawing/2014/main" id="{E33C1557-C9C5-CD90-160E-E35F832A438C}"/>
              </a:ext>
            </a:extLst>
          </p:cNvPr>
          <p:cNvSpPr txBox="1"/>
          <p:nvPr/>
        </p:nvSpPr>
        <p:spPr>
          <a:xfrm>
            <a:off x="63630" y="4572000"/>
            <a:ext cx="4320000" cy="338554"/>
          </a:xfrm>
          <a:prstGeom prst="rect">
            <a:avLst/>
          </a:prstGeom>
          <a:solidFill>
            <a:srgbClr val="FFFF00"/>
          </a:solidFill>
        </p:spPr>
        <p:txBody>
          <a:bodyPr wrap="square" rtlCol="0">
            <a:spAutoFit/>
          </a:bodyPr>
          <a:lstStyle/>
          <a:p>
            <a:r>
              <a:rPr lang="en-GB" sz="1600" dirty="0" err="1"/>
              <a:t>Wer</a:t>
            </a:r>
            <a:r>
              <a:rPr lang="en-GB" sz="1600" dirty="0"/>
              <a:t> </a:t>
            </a:r>
            <a:r>
              <a:rPr lang="en-GB" sz="1600" dirty="0" err="1"/>
              <a:t>bereitet</a:t>
            </a:r>
            <a:r>
              <a:rPr lang="en-GB" sz="1600" dirty="0"/>
              <a:t> die Dinge für </a:t>
            </a:r>
            <a:r>
              <a:rPr lang="en-GB" sz="1600" dirty="0" err="1"/>
              <a:t>heute</a:t>
            </a:r>
            <a:r>
              <a:rPr lang="en-GB" sz="1600" dirty="0"/>
              <a:t> Abend </a:t>
            </a:r>
            <a:r>
              <a:rPr lang="en-GB" sz="1600" dirty="0" err="1"/>
              <a:t>vor</a:t>
            </a:r>
            <a:r>
              <a:rPr lang="en-GB" sz="1600" dirty="0"/>
              <a:t>?</a:t>
            </a:r>
          </a:p>
        </p:txBody>
      </p:sp>
      <p:sp>
        <p:nvSpPr>
          <p:cNvPr id="25" name="Textfeld 24">
            <a:extLst>
              <a:ext uri="{FF2B5EF4-FFF2-40B4-BE49-F238E27FC236}">
                <a16:creationId xmlns:a16="http://schemas.microsoft.com/office/drawing/2014/main" id="{B4B01DD2-CF21-5148-E871-61852BA37E2E}"/>
              </a:ext>
            </a:extLst>
          </p:cNvPr>
          <p:cNvSpPr txBox="1"/>
          <p:nvPr/>
        </p:nvSpPr>
        <p:spPr>
          <a:xfrm>
            <a:off x="63630" y="5292000"/>
            <a:ext cx="4320000" cy="338554"/>
          </a:xfrm>
          <a:prstGeom prst="rect">
            <a:avLst/>
          </a:prstGeom>
          <a:solidFill>
            <a:srgbClr val="FFFF00"/>
          </a:solidFill>
        </p:spPr>
        <p:txBody>
          <a:bodyPr wrap="square" rtlCol="0">
            <a:spAutoFit/>
          </a:bodyPr>
          <a:lstStyle/>
          <a:p>
            <a:r>
              <a:rPr lang="en-GB" sz="1600" dirty="0"/>
              <a:t>Es </a:t>
            </a:r>
            <a:r>
              <a:rPr lang="en-GB" sz="1600" dirty="0" err="1"/>
              <a:t>schneit</a:t>
            </a:r>
            <a:r>
              <a:rPr lang="en-GB" sz="1600" dirty="0"/>
              <a:t>. </a:t>
            </a:r>
            <a:r>
              <a:rPr lang="en-GB" sz="1600" dirty="0" err="1"/>
              <a:t>Wir</a:t>
            </a:r>
            <a:r>
              <a:rPr lang="en-GB" sz="1600" dirty="0"/>
              <a:t> </a:t>
            </a:r>
            <a:r>
              <a:rPr lang="en-GB" sz="1600" dirty="0" err="1"/>
              <a:t>müssen</a:t>
            </a:r>
            <a:r>
              <a:rPr lang="en-GB" sz="1600" dirty="0"/>
              <a:t> </a:t>
            </a:r>
            <a:r>
              <a:rPr lang="en-GB" sz="1600" dirty="0" err="1"/>
              <a:t>zuhause</a:t>
            </a:r>
            <a:r>
              <a:rPr lang="en-GB" sz="1600" dirty="0"/>
              <a:t> </a:t>
            </a:r>
            <a:r>
              <a:rPr lang="en-GB" sz="1600" dirty="0" err="1"/>
              <a:t>bleiben</a:t>
            </a:r>
            <a:r>
              <a:rPr lang="en-GB" sz="1600" dirty="0"/>
              <a:t>.</a:t>
            </a:r>
          </a:p>
        </p:txBody>
      </p:sp>
      <p:sp>
        <p:nvSpPr>
          <p:cNvPr id="26" name="Textfeld 25">
            <a:extLst>
              <a:ext uri="{FF2B5EF4-FFF2-40B4-BE49-F238E27FC236}">
                <a16:creationId xmlns:a16="http://schemas.microsoft.com/office/drawing/2014/main" id="{0E8A529C-5162-55E5-8213-868C7DCA34AB}"/>
              </a:ext>
            </a:extLst>
          </p:cNvPr>
          <p:cNvSpPr txBox="1"/>
          <p:nvPr/>
        </p:nvSpPr>
        <p:spPr>
          <a:xfrm>
            <a:off x="63630" y="6012000"/>
            <a:ext cx="4320000" cy="338554"/>
          </a:xfrm>
          <a:prstGeom prst="rect">
            <a:avLst/>
          </a:prstGeom>
          <a:solidFill>
            <a:srgbClr val="FFFF00"/>
          </a:solidFill>
        </p:spPr>
        <p:txBody>
          <a:bodyPr wrap="square" rtlCol="0">
            <a:spAutoFit/>
          </a:bodyPr>
          <a:lstStyle/>
          <a:p>
            <a:r>
              <a:rPr lang="en-GB" sz="1600" dirty="0" err="1"/>
              <a:t>Wandern</a:t>
            </a:r>
            <a:r>
              <a:rPr lang="en-GB" sz="1600" dirty="0"/>
              <a:t> </a:t>
            </a:r>
            <a:r>
              <a:rPr lang="en-GB" sz="1600" dirty="0" err="1"/>
              <a:t>macht</a:t>
            </a:r>
            <a:r>
              <a:rPr lang="en-GB" sz="1600" dirty="0"/>
              <a:t> </a:t>
            </a:r>
            <a:r>
              <a:rPr lang="en-GB" sz="1600" dirty="0" err="1"/>
              <a:t>Spaß</a:t>
            </a:r>
            <a:r>
              <a:rPr lang="en-GB" sz="1600" dirty="0"/>
              <a:t>.</a:t>
            </a:r>
          </a:p>
        </p:txBody>
      </p:sp>
    </p:spTree>
    <p:extLst>
      <p:ext uri="{BB962C8B-B14F-4D97-AF65-F5344CB8AC3E}">
        <p14:creationId xmlns:p14="http://schemas.microsoft.com/office/powerpoint/2010/main" val="1623211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1000" fill="hold"/>
                                        <p:tgtEl>
                                          <p:spTgt spid="6"/>
                                        </p:tgtEl>
                                        <p:attrNameLst>
                                          <p:attrName>ppt_y</p:attrName>
                                        </p:attrNameLst>
                                      </p:cBhvr>
                                      <p:tavLst>
                                        <p:tav tm="0">
                                          <p:val>
                                            <p:strVal val="#ppt_y+.1"/>
                                          </p:val>
                                        </p:tav>
                                        <p:tav tm="100000">
                                          <p:val>
                                            <p:strVal val="#ppt_y"/>
                                          </p:val>
                                        </p:tav>
                                      </p:tavLst>
                                    </p:anim>
                                  </p:childTnLst>
                                </p:cTn>
                              </p:par>
                              <p:par>
                                <p:cTn id="16" presetID="42" presetClass="entr" presetSubtype="0"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1000"/>
                                        <p:tgtEl>
                                          <p:spTgt spid="11"/>
                                        </p:tgtEl>
                                      </p:cBhvr>
                                    </p:animEffect>
                                    <p:anim calcmode="lin" valueType="num">
                                      <p:cBhvr>
                                        <p:cTn id="19" dur="1000" fill="hold"/>
                                        <p:tgtEl>
                                          <p:spTgt spid="11"/>
                                        </p:tgtEl>
                                        <p:attrNameLst>
                                          <p:attrName>ppt_x</p:attrName>
                                        </p:attrNameLst>
                                      </p:cBhvr>
                                      <p:tavLst>
                                        <p:tav tm="0">
                                          <p:val>
                                            <p:strVal val="#ppt_x"/>
                                          </p:val>
                                        </p:tav>
                                        <p:tav tm="100000">
                                          <p:val>
                                            <p:strVal val="#ppt_x"/>
                                          </p:val>
                                        </p:tav>
                                      </p:tavLst>
                                    </p:anim>
                                    <p:anim calcmode="lin" valueType="num">
                                      <p:cBhvr>
                                        <p:cTn id="20" dur="1000" fill="hold"/>
                                        <p:tgtEl>
                                          <p:spTgt spid="11"/>
                                        </p:tgtEl>
                                        <p:attrNameLst>
                                          <p:attrName>ppt_y</p:attrName>
                                        </p:attrNameLst>
                                      </p:cBhvr>
                                      <p:tavLst>
                                        <p:tav tm="0">
                                          <p:val>
                                            <p:strVal val="#ppt_y+.1"/>
                                          </p:val>
                                        </p:tav>
                                        <p:tav tm="100000">
                                          <p:val>
                                            <p:strVal val="#ppt_y"/>
                                          </p:val>
                                        </p:tav>
                                      </p:tavLst>
                                    </p:anim>
                                  </p:childTnLst>
                                </p:cTn>
                              </p:par>
                              <p:par>
                                <p:cTn id="21" presetID="42" presetClass="entr" presetSubtype="0" fill="hold" grpId="0" nodeType="with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fade">
                                      <p:cBhvr>
                                        <p:cTn id="23" dur="1000"/>
                                        <p:tgtEl>
                                          <p:spTgt spid="22"/>
                                        </p:tgtEl>
                                      </p:cBhvr>
                                    </p:animEffect>
                                    <p:anim calcmode="lin" valueType="num">
                                      <p:cBhvr>
                                        <p:cTn id="24" dur="1000" fill="hold"/>
                                        <p:tgtEl>
                                          <p:spTgt spid="22"/>
                                        </p:tgtEl>
                                        <p:attrNameLst>
                                          <p:attrName>ppt_x</p:attrName>
                                        </p:attrNameLst>
                                      </p:cBhvr>
                                      <p:tavLst>
                                        <p:tav tm="0">
                                          <p:val>
                                            <p:strVal val="#ppt_x"/>
                                          </p:val>
                                        </p:tav>
                                        <p:tav tm="100000">
                                          <p:val>
                                            <p:strVal val="#ppt_x"/>
                                          </p:val>
                                        </p:tav>
                                      </p:tavLst>
                                    </p:anim>
                                    <p:anim calcmode="lin" valueType="num">
                                      <p:cBhvr>
                                        <p:cTn id="25" dur="1000" fill="hold"/>
                                        <p:tgtEl>
                                          <p:spTgt spid="22"/>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0"/>
                                  </p:stCondLst>
                                  <p:childTnLst>
                                    <p:set>
                                      <p:cBhvr>
                                        <p:cTn id="27" dur="1" fill="hold">
                                          <p:stCondLst>
                                            <p:cond delay="0"/>
                                          </p:stCondLst>
                                        </p:cTn>
                                        <p:tgtEl>
                                          <p:spTgt spid="24"/>
                                        </p:tgtEl>
                                        <p:attrNameLst>
                                          <p:attrName>style.visibility</p:attrName>
                                        </p:attrNameLst>
                                      </p:cBhvr>
                                      <p:to>
                                        <p:strVal val="visible"/>
                                      </p:to>
                                    </p:set>
                                    <p:animEffect transition="in" filter="fade">
                                      <p:cBhvr>
                                        <p:cTn id="28" dur="1000"/>
                                        <p:tgtEl>
                                          <p:spTgt spid="24"/>
                                        </p:tgtEl>
                                      </p:cBhvr>
                                    </p:animEffect>
                                    <p:anim calcmode="lin" valueType="num">
                                      <p:cBhvr>
                                        <p:cTn id="29" dur="1000" fill="hold"/>
                                        <p:tgtEl>
                                          <p:spTgt spid="24"/>
                                        </p:tgtEl>
                                        <p:attrNameLst>
                                          <p:attrName>ppt_x</p:attrName>
                                        </p:attrNameLst>
                                      </p:cBhvr>
                                      <p:tavLst>
                                        <p:tav tm="0">
                                          <p:val>
                                            <p:strVal val="#ppt_x"/>
                                          </p:val>
                                        </p:tav>
                                        <p:tav tm="100000">
                                          <p:val>
                                            <p:strVal val="#ppt_x"/>
                                          </p:val>
                                        </p:tav>
                                      </p:tavLst>
                                    </p:anim>
                                    <p:anim calcmode="lin" valueType="num">
                                      <p:cBhvr>
                                        <p:cTn id="30" dur="1000" fill="hold"/>
                                        <p:tgtEl>
                                          <p:spTgt spid="24"/>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25"/>
                                        </p:tgtEl>
                                        <p:attrNameLst>
                                          <p:attrName>style.visibility</p:attrName>
                                        </p:attrNameLst>
                                      </p:cBhvr>
                                      <p:to>
                                        <p:strVal val="visible"/>
                                      </p:to>
                                    </p:set>
                                    <p:animEffect transition="in" filter="fade">
                                      <p:cBhvr>
                                        <p:cTn id="33" dur="1000"/>
                                        <p:tgtEl>
                                          <p:spTgt spid="25"/>
                                        </p:tgtEl>
                                      </p:cBhvr>
                                    </p:animEffect>
                                    <p:anim calcmode="lin" valueType="num">
                                      <p:cBhvr>
                                        <p:cTn id="34" dur="1000" fill="hold"/>
                                        <p:tgtEl>
                                          <p:spTgt spid="25"/>
                                        </p:tgtEl>
                                        <p:attrNameLst>
                                          <p:attrName>ppt_x</p:attrName>
                                        </p:attrNameLst>
                                      </p:cBhvr>
                                      <p:tavLst>
                                        <p:tav tm="0">
                                          <p:val>
                                            <p:strVal val="#ppt_x"/>
                                          </p:val>
                                        </p:tav>
                                        <p:tav tm="100000">
                                          <p:val>
                                            <p:strVal val="#ppt_x"/>
                                          </p:val>
                                        </p:tav>
                                      </p:tavLst>
                                    </p:anim>
                                    <p:anim calcmode="lin" valueType="num">
                                      <p:cBhvr>
                                        <p:cTn id="35" dur="1000" fill="hold"/>
                                        <p:tgtEl>
                                          <p:spTgt spid="25"/>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26"/>
                                        </p:tgtEl>
                                        <p:attrNameLst>
                                          <p:attrName>style.visibility</p:attrName>
                                        </p:attrNameLst>
                                      </p:cBhvr>
                                      <p:to>
                                        <p:strVal val="visible"/>
                                      </p:to>
                                    </p:set>
                                    <p:animEffect transition="in" filter="fade">
                                      <p:cBhvr>
                                        <p:cTn id="38" dur="1000"/>
                                        <p:tgtEl>
                                          <p:spTgt spid="26"/>
                                        </p:tgtEl>
                                      </p:cBhvr>
                                    </p:animEffect>
                                    <p:anim calcmode="lin" valueType="num">
                                      <p:cBhvr>
                                        <p:cTn id="39" dur="1000" fill="hold"/>
                                        <p:tgtEl>
                                          <p:spTgt spid="26"/>
                                        </p:tgtEl>
                                        <p:attrNameLst>
                                          <p:attrName>ppt_x</p:attrName>
                                        </p:attrNameLst>
                                      </p:cBhvr>
                                      <p:tavLst>
                                        <p:tav tm="0">
                                          <p:val>
                                            <p:strVal val="#ppt_x"/>
                                          </p:val>
                                        </p:tav>
                                        <p:tav tm="100000">
                                          <p:val>
                                            <p:strVal val="#ppt_x"/>
                                          </p:val>
                                        </p:tav>
                                      </p:tavLst>
                                    </p:anim>
                                    <p:anim calcmode="lin" valueType="num">
                                      <p:cBhvr>
                                        <p:cTn id="40"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fade">
                                      <p:cBhvr>
                                        <p:cTn id="45" dur="1000"/>
                                        <p:tgtEl>
                                          <p:spTgt spid="9"/>
                                        </p:tgtEl>
                                      </p:cBhvr>
                                    </p:animEffect>
                                    <p:anim calcmode="lin" valueType="num">
                                      <p:cBhvr>
                                        <p:cTn id="46" dur="1000" fill="hold"/>
                                        <p:tgtEl>
                                          <p:spTgt spid="9"/>
                                        </p:tgtEl>
                                        <p:attrNameLst>
                                          <p:attrName>ppt_x</p:attrName>
                                        </p:attrNameLst>
                                      </p:cBhvr>
                                      <p:tavLst>
                                        <p:tav tm="0">
                                          <p:val>
                                            <p:strVal val="#ppt_x"/>
                                          </p:val>
                                        </p:tav>
                                        <p:tav tm="100000">
                                          <p:val>
                                            <p:strVal val="#ppt_x"/>
                                          </p:val>
                                        </p:tav>
                                      </p:tavLst>
                                    </p:anim>
                                    <p:anim calcmode="lin" valueType="num">
                                      <p:cBhvr>
                                        <p:cTn id="4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fade">
                                      <p:cBhvr>
                                        <p:cTn id="52" dur="1000"/>
                                        <p:tgtEl>
                                          <p:spTgt spid="14"/>
                                        </p:tgtEl>
                                      </p:cBhvr>
                                    </p:animEffect>
                                    <p:anim calcmode="lin" valueType="num">
                                      <p:cBhvr>
                                        <p:cTn id="53" dur="1000" fill="hold"/>
                                        <p:tgtEl>
                                          <p:spTgt spid="14"/>
                                        </p:tgtEl>
                                        <p:attrNameLst>
                                          <p:attrName>ppt_x</p:attrName>
                                        </p:attrNameLst>
                                      </p:cBhvr>
                                      <p:tavLst>
                                        <p:tav tm="0">
                                          <p:val>
                                            <p:strVal val="#ppt_x"/>
                                          </p:val>
                                        </p:tav>
                                        <p:tav tm="100000">
                                          <p:val>
                                            <p:strVal val="#ppt_x"/>
                                          </p:val>
                                        </p:tav>
                                      </p:tavLst>
                                    </p:anim>
                                    <p:anim calcmode="lin" valueType="num">
                                      <p:cBhvr>
                                        <p:cTn id="5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grpId="0" nodeType="clickEffect">
                                  <p:stCondLst>
                                    <p:cond delay="0"/>
                                  </p:stCondLst>
                                  <p:childTnLst>
                                    <p:set>
                                      <p:cBhvr>
                                        <p:cTn id="58" dur="1" fill="hold">
                                          <p:stCondLst>
                                            <p:cond delay="0"/>
                                          </p:stCondLst>
                                        </p:cTn>
                                        <p:tgtEl>
                                          <p:spTgt spid="12"/>
                                        </p:tgtEl>
                                        <p:attrNameLst>
                                          <p:attrName>style.visibility</p:attrName>
                                        </p:attrNameLst>
                                      </p:cBhvr>
                                      <p:to>
                                        <p:strVal val="visible"/>
                                      </p:to>
                                    </p:set>
                                    <p:animEffect transition="in" filter="fade">
                                      <p:cBhvr>
                                        <p:cTn id="59" dur="1000"/>
                                        <p:tgtEl>
                                          <p:spTgt spid="12"/>
                                        </p:tgtEl>
                                      </p:cBhvr>
                                    </p:animEffect>
                                    <p:anim calcmode="lin" valueType="num">
                                      <p:cBhvr>
                                        <p:cTn id="60" dur="1000" fill="hold"/>
                                        <p:tgtEl>
                                          <p:spTgt spid="12"/>
                                        </p:tgtEl>
                                        <p:attrNameLst>
                                          <p:attrName>ppt_x</p:attrName>
                                        </p:attrNameLst>
                                      </p:cBhvr>
                                      <p:tavLst>
                                        <p:tav tm="0">
                                          <p:val>
                                            <p:strVal val="#ppt_x"/>
                                          </p:val>
                                        </p:tav>
                                        <p:tav tm="100000">
                                          <p:val>
                                            <p:strVal val="#ppt_x"/>
                                          </p:val>
                                        </p:tav>
                                      </p:tavLst>
                                    </p:anim>
                                    <p:anim calcmode="lin" valueType="num">
                                      <p:cBhvr>
                                        <p:cTn id="6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42" presetClass="entr" presetSubtype="0" fill="hold" grpId="0" nodeType="clickEffect">
                                  <p:stCondLst>
                                    <p:cond delay="0"/>
                                  </p:stCondLst>
                                  <p:childTnLst>
                                    <p:set>
                                      <p:cBhvr>
                                        <p:cTn id="65" dur="1" fill="hold">
                                          <p:stCondLst>
                                            <p:cond delay="0"/>
                                          </p:stCondLst>
                                        </p:cTn>
                                        <p:tgtEl>
                                          <p:spTgt spid="17"/>
                                        </p:tgtEl>
                                        <p:attrNameLst>
                                          <p:attrName>style.visibility</p:attrName>
                                        </p:attrNameLst>
                                      </p:cBhvr>
                                      <p:to>
                                        <p:strVal val="visible"/>
                                      </p:to>
                                    </p:set>
                                    <p:animEffect transition="in" filter="fade">
                                      <p:cBhvr>
                                        <p:cTn id="66" dur="1000"/>
                                        <p:tgtEl>
                                          <p:spTgt spid="17"/>
                                        </p:tgtEl>
                                      </p:cBhvr>
                                    </p:animEffect>
                                    <p:anim calcmode="lin" valueType="num">
                                      <p:cBhvr>
                                        <p:cTn id="67" dur="1000" fill="hold"/>
                                        <p:tgtEl>
                                          <p:spTgt spid="17"/>
                                        </p:tgtEl>
                                        <p:attrNameLst>
                                          <p:attrName>ppt_x</p:attrName>
                                        </p:attrNameLst>
                                      </p:cBhvr>
                                      <p:tavLst>
                                        <p:tav tm="0">
                                          <p:val>
                                            <p:strVal val="#ppt_x"/>
                                          </p:val>
                                        </p:tav>
                                        <p:tav tm="100000">
                                          <p:val>
                                            <p:strVal val="#ppt_x"/>
                                          </p:val>
                                        </p:tav>
                                      </p:tavLst>
                                    </p:anim>
                                    <p:anim calcmode="lin" valueType="num">
                                      <p:cBhvr>
                                        <p:cTn id="68"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42" presetClass="entr" presetSubtype="0" fill="hold" grpId="0" nodeType="clickEffect">
                                  <p:stCondLst>
                                    <p:cond delay="0"/>
                                  </p:stCondLst>
                                  <p:childTnLst>
                                    <p:set>
                                      <p:cBhvr>
                                        <p:cTn id="72" dur="1" fill="hold">
                                          <p:stCondLst>
                                            <p:cond delay="0"/>
                                          </p:stCondLst>
                                        </p:cTn>
                                        <p:tgtEl>
                                          <p:spTgt spid="19"/>
                                        </p:tgtEl>
                                        <p:attrNameLst>
                                          <p:attrName>style.visibility</p:attrName>
                                        </p:attrNameLst>
                                      </p:cBhvr>
                                      <p:to>
                                        <p:strVal val="visible"/>
                                      </p:to>
                                    </p:set>
                                    <p:animEffect transition="in" filter="fade">
                                      <p:cBhvr>
                                        <p:cTn id="73" dur="1000"/>
                                        <p:tgtEl>
                                          <p:spTgt spid="19"/>
                                        </p:tgtEl>
                                      </p:cBhvr>
                                    </p:animEffect>
                                    <p:anim calcmode="lin" valueType="num">
                                      <p:cBhvr>
                                        <p:cTn id="74" dur="1000" fill="hold"/>
                                        <p:tgtEl>
                                          <p:spTgt spid="19"/>
                                        </p:tgtEl>
                                        <p:attrNameLst>
                                          <p:attrName>ppt_x</p:attrName>
                                        </p:attrNameLst>
                                      </p:cBhvr>
                                      <p:tavLst>
                                        <p:tav tm="0">
                                          <p:val>
                                            <p:strVal val="#ppt_x"/>
                                          </p:val>
                                        </p:tav>
                                        <p:tav tm="100000">
                                          <p:val>
                                            <p:strVal val="#ppt_x"/>
                                          </p:val>
                                        </p:tav>
                                      </p:tavLst>
                                    </p:anim>
                                    <p:anim calcmode="lin" valueType="num">
                                      <p:cBhvr>
                                        <p:cTn id="75"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42" presetClass="entr" presetSubtype="0" fill="hold" grpId="0" nodeType="clickEffect">
                                  <p:stCondLst>
                                    <p:cond delay="0"/>
                                  </p:stCondLst>
                                  <p:childTnLst>
                                    <p:set>
                                      <p:cBhvr>
                                        <p:cTn id="79" dur="1" fill="hold">
                                          <p:stCondLst>
                                            <p:cond delay="0"/>
                                          </p:stCondLst>
                                        </p:cTn>
                                        <p:tgtEl>
                                          <p:spTgt spid="21"/>
                                        </p:tgtEl>
                                        <p:attrNameLst>
                                          <p:attrName>style.visibility</p:attrName>
                                        </p:attrNameLst>
                                      </p:cBhvr>
                                      <p:to>
                                        <p:strVal val="visible"/>
                                      </p:to>
                                    </p:set>
                                    <p:animEffect transition="in" filter="fade">
                                      <p:cBhvr>
                                        <p:cTn id="80" dur="1000"/>
                                        <p:tgtEl>
                                          <p:spTgt spid="21"/>
                                        </p:tgtEl>
                                      </p:cBhvr>
                                    </p:animEffect>
                                    <p:anim calcmode="lin" valueType="num">
                                      <p:cBhvr>
                                        <p:cTn id="81" dur="1000" fill="hold"/>
                                        <p:tgtEl>
                                          <p:spTgt spid="21"/>
                                        </p:tgtEl>
                                        <p:attrNameLst>
                                          <p:attrName>ppt_x</p:attrName>
                                        </p:attrNameLst>
                                      </p:cBhvr>
                                      <p:tavLst>
                                        <p:tav tm="0">
                                          <p:val>
                                            <p:strVal val="#ppt_x"/>
                                          </p:val>
                                        </p:tav>
                                        <p:tav tm="100000">
                                          <p:val>
                                            <p:strVal val="#ppt_x"/>
                                          </p:val>
                                        </p:tav>
                                      </p:tavLst>
                                    </p:anim>
                                    <p:anim calcmode="lin" valueType="num">
                                      <p:cBhvr>
                                        <p:cTn id="82"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9" grpId="0" animBg="1"/>
      <p:bldP spid="12" grpId="0" animBg="1"/>
      <p:bldP spid="17" grpId="0" animBg="1"/>
      <p:bldP spid="19" grpId="0" animBg="1"/>
      <p:bldP spid="21" grpId="0" animBg="1"/>
      <p:bldP spid="8" grpId="0" animBg="1"/>
      <p:bldP spid="6" grpId="0" animBg="1"/>
      <p:bldP spid="11" grpId="0" animBg="1"/>
      <p:bldP spid="22" grpId="0" animBg="1"/>
      <p:bldP spid="24" grpId="0" animBg="1"/>
      <p:bldP spid="25" grpId="0" animBg="1"/>
      <p:bldP spid="2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D15E14-C69D-16AA-D8B0-9CE830309D3C}"/>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76C81640-ED91-E72D-AA1B-6C112DC62EC0}"/>
              </a:ext>
            </a:extLst>
          </p:cNvPr>
          <p:cNvSpPr txBox="1"/>
          <p:nvPr/>
        </p:nvSpPr>
        <p:spPr>
          <a:xfrm>
            <a:off x="0" y="1218238"/>
            <a:ext cx="9144000" cy="338554"/>
          </a:xfrm>
          <a:prstGeom prst="rect">
            <a:avLst/>
          </a:prstGeom>
          <a:noFill/>
        </p:spPr>
        <p:txBody>
          <a:bodyPr wrap="square" rtlCol="0">
            <a:spAutoFit/>
          </a:bodyPr>
          <a:lstStyle/>
          <a:p>
            <a:pPr algn="ctr"/>
            <a:r>
              <a:rPr lang="de-DE" sz="1600" b="1" dirty="0">
                <a:solidFill>
                  <a:srgbClr val="C00000"/>
                </a:solidFill>
              </a:rPr>
              <a:t>Question tags</a:t>
            </a:r>
            <a:endParaRPr lang="en-GB" sz="1600" b="1" dirty="0">
              <a:solidFill>
                <a:srgbClr val="C00000"/>
              </a:solidFill>
            </a:endParaRPr>
          </a:p>
        </p:txBody>
      </p:sp>
      <p:sp>
        <p:nvSpPr>
          <p:cNvPr id="3" name="Textfeld 2">
            <a:extLst>
              <a:ext uri="{FF2B5EF4-FFF2-40B4-BE49-F238E27FC236}">
                <a16:creationId xmlns:a16="http://schemas.microsoft.com/office/drawing/2014/main" id="{00B125F9-3CA6-B237-823E-2DE12606AADF}"/>
              </a:ext>
            </a:extLst>
          </p:cNvPr>
          <p:cNvSpPr txBox="1"/>
          <p:nvPr/>
        </p:nvSpPr>
        <p:spPr>
          <a:xfrm>
            <a:off x="252000" y="2880000"/>
            <a:ext cx="4320000" cy="338554"/>
          </a:xfrm>
          <a:prstGeom prst="rect">
            <a:avLst/>
          </a:prstGeom>
          <a:solidFill>
            <a:srgbClr val="FFFF00"/>
          </a:solidFill>
        </p:spPr>
        <p:txBody>
          <a:bodyPr wrap="square" rtlCol="0">
            <a:spAutoFit/>
          </a:bodyPr>
          <a:lstStyle/>
          <a:p>
            <a:pPr algn="r"/>
            <a:r>
              <a:rPr lang="en-GB" sz="1600" dirty="0"/>
              <a:t>Hiking is fun,</a:t>
            </a:r>
          </a:p>
        </p:txBody>
      </p:sp>
      <p:sp>
        <p:nvSpPr>
          <p:cNvPr id="4" name="Textfeld 3">
            <a:extLst>
              <a:ext uri="{FF2B5EF4-FFF2-40B4-BE49-F238E27FC236}">
                <a16:creationId xmlns:a16="http://schemas.microsoft.com/office/drawing/2014/main" id="{57E37A92-FCF4-43D0-6B03-7F382AB0D791}"/>
              </a:ext>
            </a:extLst>
          </p:cNvPr>
          <p:cNvSpPr txBox="1"/>
          <p:nvPr/>
        </p:nvSpPr>
        <p:spPr>
          <a:xfrm>
            <a:off x="4572000" y="2880000"/>
            <a:ext cx="2160000" cy="338554"/>
          </a:xfrm>
          <a:prstGeom prst="rect">
            <a:avLst/>
          </a:prstGeom>
          <a:solidFill>
            <a:srgbClr val="FFFF00"/>
          </a:solidFill>
        </p:spPr>
        <p:txBody>
          <a:bodyPr wrap="square" rtlCol="0">
            <a:spAutoFit/>
          </a:bodyPr>
          <a:lstStyle/>
          <a:p>
            <a:r>
              <a:rPr lang="en-GB" sz="1600" dirty="0"/>
              <a:t>isn’t it?</a:t>
            </a:r>
          </a:p>
        </p:txBody>
      </p:sp>
      <p:sp>
        <p:nvSpPr>
          <p:cNvPr id="5" name="Textfeld 4">
            <a:extLst>
              <a:ext uri="{FF2B5EF4-FFF2-40B4-BE49-F238E27FC236}">
                <a16:creationId xmlns:a16="http://schemas.microsoft.com/office/drawing/2014/main" id="{AB662AAC-253A-3A73-7EEF-6331636971F8}"/>
              </a:ext>
            </a:extLst>
          </p:cNvPr>
          <p:cNvSpPr txBox="1"/>
          <p:nvPr/>
        </p:nvSpPr>
        <p:spPr>
          <a:xfrm>
            <a:off x="252000" y="3600000"/>
            <a:ext cx="4320000" cy="338554"/>
          </a:xfrm>
          <a:prstGeom prst="rect">
            <a:avLst/>
          </a:prstGeom>
          <a:solidFill>
            <a:srgbClr val="FFFF00"/>
          </a:solidFill>
        </p:spPr>
        <p:txBody>
          <a:bodyPr wrap="square" rtlCol="0">
            <a:spAutoFit/>
          </a:bodyPr>
          <a:lstStyle/>
          <a:p>
            <a:pPr algn="r"/>
            <a:r>
              <a:rPr lang="en-GB" sz="1600" dirty="0"/>
              <a:t>You don’t have a car,</a:t>
            </a:r>
          </a:p>
        </p:txBody>
      </p:sp>
      <p:sp>
        <p:nvSpPr>
          <p:cNvPr id="6" name="Textfeld 5">
            <a:extLst>
              <a:ext uri="{FF2B5EF4-FFF2-40B4-BE49-F238E27FC236}">
                <a16:creationId xmlns:a16="http://schemas.microsoft.com/office/drawing/2014/main" id="{D6C161C6-2944-F573-5CC1-FC3D031721FD}"/>
              </a:ext>
            </a:extLst>
          </p:cNvPr>
          <p:cNvSpPr txBox="1"/>
          <p:nvPr/>
        </p:nvSpPr>
        <p:spPr>
          <a:xfrm>
            <a:off x="4572000" y="3600000"/>
            <a:ext cx="2160000" cy="338554"/>
          </a:xfrm>
          <a:prstGeom prst="rect">
            <a:avLst/>
          </a:prstGeom>
          <a:solidFill>
            <a:srgbClr val="FFFF00"/>
          </a:solidFill>
        </p:spPr>
        <p:txBody>
          <a:bodyPr wrap="square" rtlCol="0">
            <a:spAutoFit/>
          </a:bodyPr>
          <a:lstStyle/>
          <a:p>
            <a:r>
              <a:rPr lang="en-GB" sz="1600" dirty="0"/>
              <a:t>do you?</a:t>
            </a:r>
          </a:p>
        </p:txBody>
      </p:sp>
    </p:spTree>
    <p:extLst>
      <p:ext uri="{BB962C8B-B14F-4D97-AF65-F5344CB8AC3E}">
        <p14:creationId xmlns:p14="http://schemas.microsoft.com/office/powerpoint/2010/main" val="215558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B99E12-6861-79CD-E2FA-DDB68F63CBFC}"/>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5BBCA3B4-9D63-4D45-D0AB-2C5F3388E8F5}"/>
              </a:ext>
            </a:extLst>
          </p:cNvPr>
          <p:cNvSpPr txBox="1"/>
          <p:nvPr/>
        </p:nvSpPr>
        <p:spPr>
          <a:xfrm>
            <a:off x="0" y="1218238"/>
            <a:ext cx="9144000" cy="338554"/>
          </a:xfrm>
          <a:prstGeom prst="rect">
            <a:avLst/>
          </a:prstGeom>
          <a:noFill/>
        </p:spPr>
        <p:txBody>
          <a:bodyPr wrap="square" rtlCol="0">
            <a:spAutoFit/>
          </a:bodyPr>
          <a:lstStyle/>
          <a:p>
            <a:pPr algn="ctr"/>
            <a:r>
              <a:rPr lang="de-DE" sz="1600" b="1" dirty="0">
                <a:solidFill>
                  <a:srgbClr val="C00000"/>
                </a:solidFill>
              </a:rPr>
              <a:t>Question tags</a:t>
            </a:r>
            <a:endParaRPr lang="en-GB" sz="1600" b="1" dirty="0">
              <a:solidFill>
                <a:srgbClr val="C00000"/>
              </a:solidFill>
            </a:endParaRPr>
          </a:p>
        </p:txBody>
      </p:sp>
      <p:sp>
        <p:nvSpPr>
          <p:cNvPr id="3" name="Textfeld 2">
            <a:extLst>
              <a:ext uri="{FF2B5EF4-FFF2-40B4-BE49-F238E27FC236}">
                <a16:creationId xmlns:a16="http://schemas.microsoft.com/office/drawing/2014/main" id="{99D28FDE-A49B-2BB1-E62E-66CF42848E92}"/>
              </a:ext>
            </a:extLst>
          </p:cNvPr>
          <p:cNvSpPr txBox="1"/>
          <p:nvPr/>
        </p:nvSpPr>
        <p:spPr>
          <a:xfrm>
            <a:off x="107504" y="1700808"/>
            <a:ext cx="2348130" cy="338554"/>
          </a:xfrm>
          <a:prstGeom prst="rect">
            <a:avLst/>
          </a:prstGeom>
          <a:solidFill>
            <a:srgbClr val="FFFF00"/>
          </a:solidFill>
        </p:spPr>
        <p:txBody>
          <a:bodyPr wrap="square" rtlCol="0">
            <a:spAutoFit/>
          </a:bodyPr>
          <a:lstStyle/>
          <a:p>
            <a:r>
              <a:rPr lang="en-GB" sz="1600" dirty="0"/>
              <a:t>Principles</a:t>
            </a:r>
          </a:p>
        </p:txBody>
      </p:sp>
      <p:sp>
        <p:nvSpPr>
          <p:cNvPr id="7" name="Textfeld 6">
            <a:extLst>
              <a:ext uri="{FF2B5EF4-FFF2-40B4-BE49-F238E27FC236}">
                <a16:creationId xmlns:a16="http://schemas.microsoft.com/office/drawing/2014/main" id="{FA45FF6A-EC44-6C83-F6FE-1AF451C398A7}"/>
              </a:ext>
            </a:extLst>
          </p:cNvPr>
          <p:cNvSpPr txBox="1"/>
          <p:nvPr/>
        </p:nvSpPr>
        <p:spPr>
          <a:xfrm>
            <a:off x="2771800" y="1700808"/>
            <a:ext cx="6372200" cy="1323439"/>
          </a:xfrm>
          <a:prstGeom prst="rect">
            <a:avLst/>
          </a:prstGeom>
          <a:solidFill>
            <a:schemeClr val="bg1"/>
          </a:solidFill>
        </p:spPr>
        <p:txBody>
          <a:bodyPr wrap="square" rtlCol="0">
            <a:spAutoFit/>
          </a:bodyPr>
          <a:lstStyle/>
          <a:p>
            <a:r>
              <a:rPr lang="en-US" sz="1600" dirty="0"/>
              <a:t>Question tags are short questions that follow a statement. </a:t>
            </a:r>
          </a:p>
          <a:p>
            <a:r>
              <a:rPr lang="en-US" sz="1600" dirty="0"/>
              <a:t>Their German equivalents are truisms/set phrases (</a:t>
            </a:r>
            <a:r>
              <a:rPr lang="en-US" sz="1600" dirty="0" err="1"/>
              <a:t>Floskeln</a:t>
            </a:r>
            <a:r>
              <a:rPr lang="en-US" sz="1600" dirty="0"/>
              <a:t>) like</a:t>
            </a:r>
          </a:p>
          <a:p>
            <a:r>
              <a:rPr lang="en-US" sz="1600" dirty="0"/>
              <a:t>“…, </a:t>
            </a:r>
            <a:r>
              <a:rPr lang="en-US" sz="1600" dirty="0" err="1"/>
              <a:t>nicht</a:t>
            </a:r>
            <a:r>
              <a:rPr lang="en-US" sz="1600" dirty="0"/>
              <a:t> </a:t>
            </a:r>
            <a:r>
              <a:rPr lang="en-US" sz="1600" dirty="0" err="1"/>
              <a:t>wahr</a:t>
            </a:r>
            <a:r>
              <a:rPr lang="en-US" sz="1600" dirty="0"/>
              <a:t>?”, “…, ja?”.</a:t>
            </a:r>
          </a:p>
          <a:p>
            <a:r>
              <a:rPr lang="en-US" sz="1600" dirty="0"/>
              <a:t>They are often used to confirm information or to seek agreement or confirmation from the listener.</a:t>
            </a:r>
          </a:p>
        </p:txBody>
      </p:sp>
      <p:sp>
        <p:nvSpPr>
          <p:cNvPr id="5" name="Textfeld 4">
            <a:extLst>
              <a:ext uri="{FF2B5EF4-FFF2-40B4-BE49-F238E27FC236}">
                <a16:creationId xmlns:a16="http://schemas.microsoft.com/office/drawing/2014/main" id="{0CE39008-9696-7D11-FCE8-2998B48F9956}"/>
              </a:ext>
            </a:extLst>
          </p:cNvPr>
          <p:cNvSpPr txBox="1"/>
          <p:nvPr/>
        </p:nvSpPr>
        <p:spPr>
          <a:xfrm>
            <a:off x="2771800" y="2996952"/>
            <a:ext cx="6372200" cy="830997"/>
          </a:xfrm>
          <a:prstGeom prst="rect">
            <a:avLst/>
          </a:prstGeom>
          <a:solidFill>
            <a:schemeClr val="bg1"/>
          </a:solidFill>
        </p:spPr>
        <p:txBody>
          <a:bodyPr wrap="square" rtlCol="0">
            <a:spAutoFit/>
          </a:bodyPr>
          <a:lstStyle/>
          <a:p>
            <a:r>
              <a:rPr lang="en-US" sz="1600" dirty="0"/>
              <a:t>Question tags are formed using the </a:t>
            </a:r>
            <a:r>
              <a:rPr lang="en-US" sz="1600" dirty="0" err="1"/>
              <a:t>the</a:t>
            </a:r>
            <a:r>
              <a:rPr lang="en-US" sz="1600" dirty="0"/>
              <a:t> statement’s auxiliary or modal verb plus a (personal) pronoun. If there is no auxiliary or modal verb, </a:t>
            </a:r>
            <a:r>
              <a:rPr lang="de-DE" sz="1600" i="1" dirty="0" err="1"/>
              <a:t>to</a:t>
            </a:r>
            <a:r>
              <a:rPr lang="de-DE" sz="1600" i="1" dirty="0"/>
              <a:t> do </a:t>
            </a:r>
            <a:r>
              <a:rPr lang="de-DE" sz="1600" dirty="0" err="1"/>
              <a:t>is</a:t>
            </a:r>
            <a:r>
              <a:rPr lang="de-DE" sz="1600" dirty="0"/>
              <a:t> </a:t>
            </a:r>
            <a:r>
              <a:rPr lang="de-DE" sz="1600" dirty="0" err="1"/>
              <a:t>used</a:t>
            </a:r>
            <a:r>
              <a:rPr lang="de-DE" sz="1600" dirty="0"/>
              <a:t>.</a:t>
            </a:r>
          </a:p>
        </p:txBody>
      </p:sp>
      <p:sp>
        <p:nvSpPr>
          <p:cNvPr id="6" name="Textfeld 5">
            <a:extLst>
              <a:ext uri="{FF2B5EF4-FFF2-40B4-BE49-F238E27FC236}">
                <a16:creationId xmlns:a16="http://schemas.microsoft.com/office/drawing/2014/main" id="{89A71E24-603B-0BC3-E32D-474D9499FB91}"/>
              </a:ext>
            </a:extLst>
          </p:cNvPr>
          <p:cNvSpPr txBox="1"/>
          <p:nvPr/>
        </p:nvSpPr>
        <p:spPr>
          <a:xfrm>
            <a:off x="2771800" y="5334307"/>
            <a:ext cx="6372200" cy="830997"/>
          </a:xfrm>
          <a:prstGeom prst="rect">
            <a:avLst/>
          </a:prstGeom>
          <a:solidFill>
            <a:schemeClr val="bg1"/>
          </a:solidFill>
        </p:spPr>
        <p:txBody>
          <a:bodyPr wrap="square" rtlCol="0">
            <a:spAutoFit/>
          </a:bodyPr>
          <a:lstStyle/>
          <a:p>
            <a:r>
              <a:rPr lang="en-US" sz="1600" dirty="0"/>
              <a:t>Examples of modal verbs include </a:t>
            </a:r>
            <a:r>
              <a:rPr lang="en-US" sz="1600" i="1" dirty="0"/>
              <a:t>can, will, should, ought to….</a:t>
            </a:r>
          </a:p>
          <a:p>
            <a:r>
              <a:rPr lang="en-US" sz="1600" dirty="0"/>
              <a:t>Modal verbs do not have an infinitive with “to” and, used in a statement or question, need another verb to complete</a:t>
            </a:r>
            <a:r>
              <a:rPr lang="en-US" sz="1600" i="1" dirty="0"/>
              <a:t> </a:t>
            </a:r>
            <a:r>
              <a:rPr lang="en-US" sz="1600" dirty="0"/>
              <a:t>a</a:t>
            </a:r>
            <a:r>
              <a:rPr lang="en-US" sz="1600" i="1" dirty="0"/>
              <a:t> </a:t>
            </a:r>
            <a:r>
              <a:rPr lang="en-US" sz="1600" dirty="0"/>
              <a:t>sentence.</a:t>
            </a:r>
          </a:p>
        </p:txBody>
      </p:sp>
      <p:sp>
        <p:nvSpPr>
          <p:cNvPr id="16" name="Textfeld 15">
            <a:extLst>
              <a:ext uri="{FF2B5EF4-FFF2-40B4-BE49-F238E27FC236}">
                <a16:creationId xmlns:a16="http://schemas.microsoft.com/office/drawing/2014/main" id="{A9F2C55D-5116-6F45-09F8-8D8EC4033C3B}"/>
              </a:ext>
            </a:extLst>
          </p:cNvPr>
          <p:cNvSpPr txBox="1"/>
          <p:nvPr/>
        </p:nvSpPr>
        <p:spPr>
          <a:xfrm>
            <a:off x="2771800" y="3819238"/>
            <a:ext cx="6372200" cy="830997"/>
          </a:xfrm>
          <a:prstGeom prst="rect">
            <a:avLst/>
          </a:prstGeom>
          <a:solidFill>
            <a:schemeClr val="bg1"/>
          </a:solidFill>
        </p:spPr>
        <p:txBody>
          <a:bodyPr wrap="square" rtlCol="0">
            <a:spAutoFit/>
          </a:bodyPr>
          <a:lstStyle/>
          <a:p>
            <a:r>
              <a:rPr lang="en-US" sz="1600" dirty="0"/>
              <a:t>A positive statement is used with the short form of a negative question tag and a negative statement is used with a</a:t>
            </a:r>
            <a:r>
              <a:rPr lang="de-DE" sz="1600" dirty="0"/>
              <a:t> positive </a:t>
            </a:r>
            <a:r>
              <a:rPr lang="de-DE" sz="1600" dirty="0" err="1"/>
              <a:t>question</a:t>
            </a:r>
            <a:r>
              <a:rPr lang="de-DE" sz="1600" dirty="0"/>
              <a:t> tag.</a:t>
            </a:r>
            <a:endParaRPr lang="en-GB" sz="1600" dirty="0"/>
          </a:p>
        </p:txBody>
      </p:sp>
      <p:sp>
        <p:nvSpPr>
          <p:cNvPr id="17" name="Textfeld 16">
            <a:extLst>
              <a:ext uri="{FF2B5EF4-FFF2-40B4-BE49-F238E27FC236}">
                <a16:creationId xmlns:a16="http://schemas.microsoft.com/office/drawing/2014/main" id="{7ABAA33E-34B4-9FDD-72F1-D6439E4ACB64}"/>
              </a:ext>
            </a:extLst>
          </p:cNvPr>
          <p:cNvSpPr txBox="1"/>
          <p:nvPr/>
        </p:nvSpPr>
        <p:spPr>
          <a:xfrm>
            <a:off x="107504" y="5322694"/>
            <a:ext cx="2348130" cy="338554"/>
          </a:xfrm>
          <a:prstGeom prst="rect">
            <a:avLst/>
          </a:prstGeom>
          <a:solidFill>
            <a:srgbClr val="FFFF00"/>
          </a:solidFill>
        </p:spPr>
        <p:txBody>
          <a:bodyPr wrap="square" rtlCol="0">
            <a:spAutoFit/>
          </a:bodyPr>
          <a:lstStyle/>
          <a:p>
            <a:r>
              <a:rPr lang="en-GB" sz="1600" dirty="0"/>
              <a:t>Modal verbs</a:t>
            </a:r>
          </a:p>
        </p:txBody>
      </p:sp>
      <p:sp>
        <p:nvSpPr>
          <p:cNvPr id="18" name="Textfeld 17">
            <a:extLst>
              <a:ext uri="{FF2B5EF4-FFF2-40B4-BE49-F238E27FC236}">
                <a16:creationId xmlns:a16="http://schemas.microsoft.com/office/drawing/2014/main" id="{5142B907-8299-9DE2-A552-94BC0830BE03}"/>
              </a:ext>
            </a:extLst>
          </p:cNvPr>
          <p:cNvSpPr txBox="1"/>
          <p:nvPr/>
        </p:nvSpPr>
        <p:spPr>
          <a:xfrm>
            <a:off x="2771800" y="4620037"/>
            <a:ext cx="6372200" cy="584775"/>
          </a:xfrm>
          <a:prstGeom prst="rect">
            <a:avLst/>
          </a:prstGeom>
          <a:solidFill>
            <a:schemeClr val="bg1"/>
          </a:solidFill>
        </p:spPr>
        <p:txBody>
          <a:bodyPr wrap="square" rtlCol="0">
            <a:spAutoFit/>
          </a:bodyPr>
          <a:lstStyle/>
          <a:p>
            <a:pPr algn="ctr"/>
            <a:r>
              <a:rPr lang="en-GB" sz="1600" i="1" dirty="0"/>
              <a:t>You know Jim, don’t you?</a:t>
            </a:r>
          </a:p>
          <a:p>
            <a:pPr algn="ctr"/>
            <a:r>
              <a:rPr lang="en-GB" sz="1600" i="1" dirty="0"/>
              <a:t>He can’t swim, can he?</a:t>
            </a:r>
          </a:p>
        </p:txBody>
      </p:sp>
    </p:spTree>
    <p:extLst>
      <p:ext uri="{BB962C8B-B14F-4D97-AF65-F5344CB8AC3E}">
        <p14:creationId xmlns:p14="http://schemas.microsoft.com/office/powerpoint/2010/main" val="4182857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ppt_x"/>
                                          </p:val>
                                        </p:tav>
                                        <p:tav tm="100000">
                                          <p:val>
                                            <p:strVal val="#ppt_x"/>
                                          </p:val>
                                        </p:tav>
                                      </p:tavLst>
                                    </p:anim>
                                    <p:anim calcmode="lin" valueType="num">
                                      <p:cBhvr additive="base">
                                        <p:cTn id="3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 calcmode="lin" valueType="num">
                                      <p:cBhvr additive="base">
                                        <p:cTn id="37" dur="500" fill="hold"/>
                                        <p:tgtEl>
                                          <p:spTgt spid="18"/>
                                        </p:tgtEl>
                                        <p:attrNameLst>
                                          <p:attrName>ppt_x</p:attrName>
                                        </p:attrNameLst>
                                      </p:cBhvr>
                                      <p:tavLst>
                                        <p:tav tm="0">
                                          <p:val>
                                            <p:strVal val="#ppt_x"/>
                                          </p:val>
                                        </p:tav>
                                        <p:tav tm="100000">
                                          <p:val>
                                            <p:strVal val="#ppt_x"/>
                                          </p:val>
                                        </p:tav>
                                      </p:tavLst>
                                    </p:anim>
                                    <p:anim calcmode="lin" valueType="num">
                                      <p:cBhvr additive="base">
                                        <p:cTn id="3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anim calcmode="lin" valueType="num">
                                      <p:cBhvr additive="base">
                                        <p:cTn id="43" dur="500" fill="hold"/>
                                        <p:tgtEl>
                                          <p:spTgt spid="17"/>
                                        </p:tgtEl>
                                        <p:attrNameLst>
                                          <p:attrName>ppt_x</p:attrName>
                                        </p:attrNameLst>
                                      </p:cBhvr>
                                      <p:tavLst>
                                        <p:tav tm="0">
                                          <p:val>
                                            <p:strVal val="#ppt_x"/>
                                          </p:val>
                                        </p:tav>
                                        <p:tav tm="100000">
                                          <p:val>
                                            <p:strVal val="#ppt_x"/>
                                          </p:val>
                                        </p:tav>
                                      </p:tavLst>
                                    </p:anim>
                                    <p:anim calcmode="lin" valueType="num">
                                      <p:cBhvr additive="base">
                                        <p:cTn id="4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gtEl>
                                        <p:attrNameLst>
                                          <p:attrName>style.visibility</p:attrName>
                                        </p:attrNameLst>
                                      </p:cBhvr>
                                      <p:to>
                                        <p:strVal val="visible"/>
                                      </p:to>
                                    </p:set>
                                    <p:anim calcmode="lin" valueType="num">
                                      <p:cBhvr additive="base">
                                        <p:cTn id="49" dur="500" fill="hold"/>
                                        <p:tgtEl>
                                          <p:spTgt spid="6"/>
                                        </p:tgtEl>
                                        <p:attrNameLst>
                                          <p:attrName>ppt_x</p:attrName>
                                        </p:attrNameLst>
                                      </p:cBhvr>
                                      <p:tavLst>
                                        <p:tav tm="0">
                                          <p:val>
                                            <p:strVal val="#ppt_x"/>
                                          </p:val>
                                        </p:tav>
                                        <p:tav tm="100000">
                                          <p:val>
                                            <p:strVal val="#ppt_x"/>
                                          </p:val>
                                        </p:tav>
                                      </p:tavLst>
                                    </p:anim>
                                    <p:anim calcmode="lin" valueType="num">
                                      <p:cBhvr additive="base">
                                        <p:cTn id="5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7" grpId="0" animBg="1"/>
      <p:bldP spid="5" grpId="0" animBg="1"/>
      <p:bldP spid="6" grpId="0" animBg="1"/>
      <p:bldP spid="16" grpId="0" animBg="1"/>
      <p:bldP spid="17" grpId="0" animBg="1"/>
      <p:bldP spid="18" grpId="0" animBg="1"/>
    </p:bldLst>
  </p:timing>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894</Words>
  <Application>Microsoft Office PowerPoint</Application>
  <PresentationFormat>Bildschirmpräsentation (4:3)</PresentationFormat>
  <Paragraphs>124</Paragraphs>
  <Slides>11</Slides>
  <Notes>11</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11</vt:i4>
      </vt:variant>
    </vt:vector>
  </HeadingPairs>
  <TitlesOfParts>
    <vt:vector size="14" baseType="lpstr">
      <vt:lpstr>Arial</vt:lpstr>
      <vt:lpstr>Calibri</vt:lpstr>
      <vt:lpstr>Standarddesign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Maximilian Verlag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Jürgen Hensel</dc:creator>
  <cp:lastModifiedBy>Jürgen Hensel</cp:lastModifiedBy>
  <cp:revision>477</cp:revision>
  <dcterms:created xsi:type="dcterms:W3CDTF">2011-03-24T10:15:25Z</dcterms:created>
  <dcterms:modified xsi:type="dcterms:W3CDTF">2026-03-06T06:16:24Z</dcterms:modified>
</cp:coreProperties>
</file>