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2" r:id="rId2"/>
    <p:sldId id="291" r:id="rId3"/>
    <p:sldId id="294" r:id="rId4"/>
    <p:sldId id="293" r:id="rId5"/>
    <p:sldId id="295" r:id="rId6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57B9C-C60E-F0D3-2A91-FFCA2A873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B048807-4BA1-C1D5-6AE6-EFFDA578D4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98BF0F-608D-614F-0230-55188074B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9A0649-7CEA-8ADD-07C7-1F0A8C5BD5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63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705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5569E-88FF-B430-8A07-A4B9A0E44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9979F33-52C1-32FF-82AD-52A6B42D13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5C3B712-DD2A-0256-B23B-17B99EF29A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4FBB86-7C64-E698-0D16-31147EA819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016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934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BD0CB-4A86-40A8-F79C-34A64CE75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FDB1126-BD81-72EF-B2E1-05CD5B68E4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91FA22-C315-B4E0-E0E8-FB76FCC82B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B53459-212B-1773-18B3-409E7FCCCA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57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A1-4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261-40604C</a:t>
            </a:r>
            <a:r>
              <a:rPr lang="de-DE" altLang="de-DE" b="1" dirty="0"/>
              <a:t>, Do, 18.30 – 20.00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BC464-1401-00F2-0120-881D7AA90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567E4BD-7DEC-A40E-886A-AC03388539C6}"/>
              </a:ext>
            </a:extLst>
          </p:cNvPr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7202606-D19D-C339-F62D-C18699448F7B}"/>
              </a:ext>
            </a:extLst>
          </p:cNvPr>
          <p:cNvSpPr txBox="1"/>
          <p:nvPr/>
        </p:nvSpPr>
        <p:spPr>
          <a:xfrm>
            <a:off x="107504" y="2852936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F681168-C7FC-6094-38D1-3DAA35BB2349}"/>
              </a:ext>
            </a:extLst>
          </p:cNvPr>
          <p:cNvSpPr txBox="1"/>
          <p:nvPr/>
        </p:nvSpPr>
        <p:spPr>
          <a:xfrm>
            <a:off x="3275856" y="285293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don’t like Mondays.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46334E8-67AF-E52D-BD68-EC2EA6EEBF6E}"/>
              </a:ext>
            </a:extLst>
          </p:cNvPr>
          <p:cNvSpPr txBox="1"/>
          <p:nvPr/>
        </p:nvSpPr>
        <p:spPr>
          <a:xfrm>
            <a:off x="107504" y="395454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Question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4F2240-F66B-A1C6-41B0-F772F84691DD}"/>
              </a:ext>
            </a:extLst>
          </p:cNvPr>
          <p:cNvSpPr txBox="1"/>
          <p:nvPr/>
        </p:nvSpPr>
        <p:spPr>
          <a:xfrm>
            <a:off x="3275856" y="393305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Do you like Mondays?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F401B85-C97A-AA5E-5398-C6303679D5B7}"/>
              </a:ext>
            </a:extLst>
          </p:cNvPr>
          <p:cNvSpPr txBox="1"/>
          <p:nvPr/>
        </p:nvSpPr>
        <p:spPr>
          <a:xfrm>
            <a:off x="3275856" y="3162454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She does not have a brother.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CCE3515-0C10-9EB5-F14A-26EB14C9FB0C}"/>
              </a:ext>
            </a:extLst>
          </p:cNvPr>
          <p:cNvSpPr txBox="1"/>
          <p:nvPr/>
        </p:nvSpPr>
        <p:spPr>
          <a:xfrm>
            <a:off x="3275856" y="4242574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Does she have a brother? </a:t>
            </a:r>
          </a:p>
        </p:txBody>
      </p:sp>
    </p:spTree>
    <p:extLst>
      <p:ext uri="{BB962C8B-B14F-4D97-AF65-F5344CB8AC3E}">
        <p14:creationId xmlns:p14="http://schemas.microsoft.com/office/powerpoint/2010/main" val="10277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62880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Principles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6DBFE18-26C0-BB2A-D808-F2A634326D24}"/>
              </a:ext>
            </a:extLst>
          </p:cNvPr>
          <p:cNvSpPr txBox="1"/>
          <p:nvPr/>
        </p:nvSpPr>
        <p:spPr>
          <a:xfrm>
            <a:off x="2771800" y="220486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don’t</a:t>
            </a:r>
            <a:r>
              <a:rPr lang="en-GB" sz="1600" i="1" dirty="0"/>
              <a:t> like Mondays.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8E72E8A-B0E7-3930-8EF2-68BF22C0209C}"/>
              </a:ext>
            </a:extLst>
          </p:cNvPr>
          <p:cNvSpPr txBox="1"/>
          <p:nvPr/>
        </p:nvSpPr>
        <p:spPr>
          <a:xfrm>
            <a:off x="2771800" y="316245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am</a:t>
            </a:r>
            <a:r>
              <a:rPr lang="en-GB" sz="1600" i="1" dirty="0"/>
              <a:t> not the teacher.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771800" y="37890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The sentence uses another auxiliary or modal verb.</a:t>
            </a:r>
            <a:r>
              <a:rPr lang="en-GB" sz="1600" i="1" dirty="0"/>
              <a:t> 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877F0D6-7642-7A60-66DD-69F2F1DBFE76}"/>
              </a:ext>
            </a:extLst>
          </p:cNvPr>
          <p:cNvSpPr txBox="1"/>
          <p:nvPr/>
        </p:nvSpPr>
        <p:spPr>
          <a:xfrm>
            <a:off x="2771800" y="162880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To negate a sentence or to ask a question we have to paraphrase with </a:t>
            </a:r>
            <a:r>
              <a:rPr lang="en-GB" sz="1600" i="1" dirty="0"/>
              <a:t>to do</a:t>
            </a:r>
            <a:r>
              <a:rPr lang="en-GB" sz="1600" dirty="0"/>
              <a:t>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26A02-F150-C0C9-A29E-3B5AB18C1ADF}"/>
              </a:ext>
            </a:extLst>
          </p:cNvPr>
          <p:cNvSpPr txBox="1"/>
          <p:nvPr/>
        </p:nvSpPr>
        <p:spPr>
          <a:xfrm>
            <a:off x="2771800" y="249289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Do</a:t>
            </a:r>
            <a:r>
              <a:rPr lang="en-GB" sz="1600" i="1" dirty="0"/>
              <a:t> you/</a:t>
            </a:r>
            <a:r>
              <a:rPr lang="en-GB" sz="1600" b="1" i="1" dirty="0"/>
              <a:t>does</a:t>
            </a:r>
            <a:r>
              <a:rPr lang="en-GB" sz="1600" i="1" dirty="0"/>
              <a:t> she like Mondays?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000F9C6-DA2E-EC9D-CEBD-CBD059145BE2}"/>
              </a:ext>
            </a:extLst>
          </p:cNvPr>
          <p:cNvSpPr txBox="1"/>
          <p:nvPr/>
        </p:nvSpPr>
        <p:spPr>
          <a:xfrm>
            <a:off x="107504" y="287442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Exceptions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B127038-4518-371A-BE23-7C46F5A3F34F}"/>
              </a:ext>
            </a:extLst>
          </p:cNvPr>
          <p:cNvSpPr txBox="1"/>
          <p:nvPr/>
        </p:nvSpPr>
        <p:spPr>
          <a:xfrm>
            <a:off x="2771800" y="2844225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The predicate is a form of </a:t>
            </a:r>
            <a:r>
              <a:rPr lang="en-GB" sz="1600" i="1" dirty="0"/>
              <a:t>to be.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C8A28E7-255C-ED2A-D6EE-76EAF0D655EE}"/>
              </a:ext>
            </a:extLst>
          </p:cNvPr>
          <p:cNvSpPr txBox="1"/>
          <p:nvPr/>
        </p:nvSpPr>
        <p:spPr>
          <a:xfrm>
            <a:off x="2771800" y="35010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Are</a:t>
            </a:r>
            <a:r>
              <a:rPr lang="en-GB" sz="1600" i="1" dirty="0"/>
              <a:t> you the teacher?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0B35223-A711-A6B4-C7E2-D7D0F12313B7}"/>
              </a:ext>
            </a:extLst>
          </p:cNvPr>
          <p:cNvSpPr txBox="1"/>
          <p:nvPr/>
        </p:nvSpPr>
        <p:spPr>
          <a:xfrm>
            <a:off x="2771800" y="474663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The interrogative pronoun </a:t>
            </a:r>
            <a:r>
              <a:rPr lang="en-GB" sz="1600" i="1" dirty="0"/>
              <a:t>(who/what) </a:t>
            </a:r>
            <a:r>
              <a:rPr lang="en-GB" sz="1600" dirty="0"/>
              <a:t>asks for the subject.</a:t>
            </a:r>
            <a:endParaRPr lang="en-GB" sz="1600" i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9E4DEE4-A1C6-8578-5953-A826B9872B69}"/>
              </a:ext>
            </a:extLst>
          </p:cNvPr>
          <p:cNvSpPr txBox="1"/>
          <p:nvPr/>
        </p:nvSpPr>
        <p:spPr>
          <a:xfrm>
            <a:off x="2771800" y="40985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cannot </a:t>
            </a:r>
            <a:r>
              <a:rPr lang="en-GB" sz="1600" i="1" dirty="0"/>
              <a:t>come with you.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1FB8D7E-7111-3813-7707-DEC5CAD7EC17}"/>
              </a:ext>
            </a:extLst>
          </p:cNvPr>
          <p:cNvSpPr txBox="1"/>
          <p:nvPr/>
        </p:nvSpPr>
        <p:spPr>
          <a:xfrm>
            <a:off x="2771800" y="443711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Can </a:t>
            </a:r>
            <a:r>
              <a:rPr lang="en-GB" sz="1600" i="1" dirty="0"/>
              <a:t>I</a:t>
            </a:r>
            <a:r>
              <a:rPr lang="en-GB" sz="1600" b="1" i="1" dirty="0"/>
              <a:t> </a:t>
            </a:r>
            <a:r>
              <a:rPr lang="en-GB" sz="1600" i="1" dirty="0"/>
              <a:t>come with you?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16E1C3A-D835-00BA-F00B-DBF621B3D2A5}"/>
              </a:ext>
            </a:extLst>
          </p:cNvPr>
          <p:cNvSpPr txBox="1"/>
          <p:nvPr/>
        </p:nvSpPr>
        <p:spPr>
          <a:xfrm>
            <a:off x="107504" y="472514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for questions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1A1306C-D33E-C913-9FD9-E2CE332883E0}"/>
              </a:ext>
            </a:extLst>
          </p:cNvPr>
          <p:cNvSpPr txBox="1"/>
          <p:nvPr/>
        </p:nvSpPr>
        <p:spPr>
          <a:xfrm>
            <a:off x="2771800" y="508518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Who drives the bus? (answer: the bus driver)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42E46CF-C740-E609-AB59-803AFE17CF4D}"/>
              </a:ext>
            </a:extLst>
          </p:cNvPr>
          <p:cNvSpPr txBox="1"/>
          <p:nvPr/>
        </p:nvSpPr>
        <p:spPr>
          <a:xfrm>
            <a:off x="2771800" y="539470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looks beautiful? (answer: the weather)</a:t>
            </a:r>
          </a:p>
        </p:txBody>
      </p:sp>
    </p:spTree>
    <p:extLst>
      <p:ext uri="{BB962C8B-B14F-4D97-AF65-F5344CB8AC3E}">
        <p14:creationId xmlns:p14="http://schemas.microsoft.com/office/powerpoint/2010/main" val="75105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1" grpId="0" animBg="1"/>
      <p:bldP spid="20" grpId="0" animBg="1"/>
      <p:bldP spid="28" grpId="0" animBg="1"/>
      <p:bldP spid="4" grpId="0" animBg="1"/>
      <p:bldP spid="5" grpId="0" animBg="1"/>
      <p:bldP spid="7" grpId="0" animBg="1"/>
      <p:bldP spid="6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76EAB-6961-B230-1902-A705A6A7A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582D353-263A-230D-203E-7CFFB66A59E9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8FC91AE-EBFB-C532-3457-EAB4CA387EF3}"/>
              </a:ext>
            </a:extLst>
          </p:cNvPr>
          <p:cNvSpPr txBox="1"/>
          <p:nvPr/>
        </p:nvSpPr>
        <p:spPr>
          <a:xfrm>
            <a:off x="107504" y="1772816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Exception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C3491B9-75F6-67F1-68E8-BB8839B04B9A}"/>
              </a:ext>
            </a:extLst>
          </p:cNvPr>
          <p:cNvSpPr txBox="1"/>
          <p:nvPr/>
        </p:nvSpPr>
        <p:spPr>
          <a:xfrm>
            <a:off x="2771800" y="177281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interrogative pronoun </a:t>
            </a:r>
            <a:r>
              <a:rPr lang="en-GB" sz="1600" i="1" dirty="0"/>
              <a:t>(who/what) </a:t>
            </a:r>
            <a:r>
              <a:rPr lang="en-GB" sz="1600" dirty="0"/>
              <a:t>asks for the subject.</a:t>
            </a:r>
            <a:endParaRPr lang="en-GB" sz="1600" i="1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864FF1D-1AB2-86F2-DD62-DD8D1B1ACF85}"/>
              </a:ext>
            </a:extLst>
          </p:cNvPr>
          <p:cNvSpPr txBox="1"/>
          <p:nvPr/>
        </p:nvSpPr>
        <p:spPr>
          <a:xfrm>
            <a:off x="107504" y="208233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for questions: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E616A6A-B6C6-2FC1-C8EE-8D714715E5F4}"/>
              </a:ext>
            </a:extLst>
          </p:cNvPr>
          <p:cNvSpPr txBox="1"/>
          <p:nvPr/>
        </p:nvSpPr>
        <p:spPr>
          <a:xfrm>
            <a:off x="2771800" y="211137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Who drives the bus? (answer: the bus driver)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55BB9A6-0ACC-8BB2-FB3D-875C655E532F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looks beautiful? (answer: the weather)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FAC622-1C64-D08F-2C8A-EE30349C6251}"/>
              </a:ext>
            </a:extLst>
          </p:cNvPr>
          <p:cNvSpPr txBox="1"/>
          <p:nvPr/>
        </p:nvSpPr>
        <p:spPr>
          <a:xfrm>
            <a:off x="107504" y="2874422"/>
            <a:ext cx="234813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Interrogative pronouns</a:t>
            </a:r>
          </a:p>
          <a:p>
            <a:r>
              <a:rPr lang="en-GB" sz="1600" dirty="0"/>
              <a:t>(</a:t>
            </a:r>
            <a:r>
              <a:rPr lang="en-GB" sz="1600" dirty="0" err="1"/>
              <a:t>Fragepronomen</a:t>
            </a:r>
            <a:r>
              <a:rPr lang="en-GB" sz="1600" dirty="0"/>
              <a:t>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199FAEE-FA7D-91E9-736B-10CA6860D971}"/>
              </a:ext>
            </a:extLst>
          </p:cNvPr>
          <p:cNvSpPr txBox="1"/>
          <p:nvPr/>
        </p:nvSpPr>
        <p:spPr>
          <a:xfrm>
            <a:off x="2771800" y="2874422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 err="1"/>
              <a:t>Wer</a:t>
            </a:r>
            <a:r>
              <a:rPr lang="en-GB" sz="1600" i="1" dirty="0"/>
              <a:t>…?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FABEF94-ECA3-95CE-69EC-82F1F6DB4A9F}"/>
              </a:ext>
            </a:extLst>
          </p:cNvPr>
          <p:cNvSpPr txBox="1"/>
          <p:nvPr/>
        </p:nvSpPr>
        <p:spPr>
          <a:xfrm>
            <a:off x="4788024" y="2874422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Who…?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E3CFB14-8E31-8B1F-F442-828348CE9CBC}"/>
              </a:ext>
            </a:extLst>
          </p:cNvPr>
          <p:cNvSpPr txBox="1"/>
          <p:nvPr/>
        </p:nvSpPr>
        <p:spPr>
          <a:xfrm>
            <a:off x="2771800" y="3212976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Was…?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1866981A-5584-90D1-FD9E-00796CC04DCC}"/>
              </a:ext>
            </a:extLst>
          </p:cNvPr>
          <p:cNvSpPr txBox="1"/>
          <p:nvPr/>
        </p:nvSpPr>
        <p:spPr>
          <a:xfrm>
            <a:off x="4788024" y="3212976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What…?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A63AD226-C988-86D2-46B1-16C78A604DA5}"/>
              </a:ext>
            </a:extLst>
          </p:cNvPr>
          <p:cNvSpPr txBox="1"/>
          <p:nvPr/>
        </p:nvSpPr>
        <p:spPr>
          <a:xfrm>
            <a:off x="2771800" y="3522494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Wo…?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19C2369-1340-8B54-6526-1E7020ED0B8F}"/>
              </a:ext>
            </a:extLst>
          </p:cNvPr>
          <p:cNvSpPr txBox="1"/>
          <p:nvPr/>
        </p:nvSpPr>
        <p:spPr>
          <a:xfrm>
            <a:off x="4788024" y="3522494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Where…?</a:t>
            </a: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5A6A2893-B215-4E62-CC77-8BB261372BC5}"/>
              </a:ext>
            </a:extLst>
          </p:cNvPr>
          <p:cNvCxnSpPr/>
          <p:nvPr/>
        </p:nvCxnSpPr>
        <p:spPr>
          <a:xfrm flipV="1">
            <a:off x="3923928" y="3068960"/>
            <a:ext cx="1224136" cy="64807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F2A05F3-365B-888C-37A5-7D91946D2217}"/>
              </a:ext>
            </a:extLst>
          </p:cNvPr>
          <p:cNvCxnSpPr>
            <a:cxnSpLocks/>
          </p:cNvCxnSpPr>
          <p:nvPr/>
        </p:nvCxnSpPr>
        <p:spPr>
          <a:xfrm>
            <a:off x="3995936" y="3077344"/>
            <a:ext cx="1080120" cy="63968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hteck 29">
            <a:extLst>
              <a:ext uri="{FF2B5EF4-FFF2-40B4-BE49-F238E27FC236}">
                <a16:creationId xmlns:a16="http://schemas.microsoft.com/office/drawing/2014/main" id="{82EDE371-F601-FF0E-EC65-7AAA06C6617E}"/>
              </a:ext>
            </a:extLst>
          </p:cNvPr>
          <p:cNvSpPr/>
          <p:nvPr/>
        </p:nvSpPr>
        <p:spPr>
          <a:xfrm>
            <a:off x="4364251" y="2967335"/>
            <a:ext cx="415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!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3C4CAF9-3428-A75C-9985-1F41A7D30CBF}"/>
              </a:ext>
            </a:extLst>
          </p:cNvPr>
          <p:cNvSpPr txBox="1"/>
          <p:nvPr/>
        </p:nvSpPr>
        <p:spPr>
          <a:xfrm>
            <a:off x="2771800" y="3861048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Wie…?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229C4DF-F4A4-7AB8-AD88-0680E53297F1}"/>
              </a:ext>
            </a:extLst>
          </p:cNvPr>
          <p:cNvSpPr txBox="1"/>
          <p:nvPr/>
        </p:nvSpPr>
        <p:spPr>
          <a:xfrm>
            <a:off x="4788024" y="3861048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How…?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BC8A6915-30F1-AC82-4572-69AA4B9E5061}"/>
              </a:ext>
            </a:extLst>
          </p:cNvPr>
          <p:cNvSpPr txBox="1"/>
          <p:nvPr/>
        </p:nvSpPr>
        <p:spPr>
          <a:xfrm>
            <a:off x="2771800" y="4170566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 err="1"/>
              <a:t>Warum</a:t>
            </a:r>
            <a:r>
              <a:rPr lang="en-GB" sz="1600" i="1" dirty="0"/>
              <a:t>…?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8DDB86DF-5039-7707-D517-752EAE0B3610}"/>
              </a:ext>
            </a:extLst>
          </p:cNvPr>
          <p:cNvSpPr txBox="1"/>
          <p:nvPr/>
        </p:nvSpPr>
        <p:spPr>
          <a:xfrm>
            <a:off x="4788024" y="4170566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Why…?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5D251A11-47A2-E2C1-F702-813A733B26C0}"/>
              </a:ext>
            </a:extLst>
          </p:cNvPr>
          <p:cNvSpPr txBox="1"/>
          <p:nvPr/>
        </p:nvSpPr>
        <p:spPr>
          <a:xfrm>
            <a:off x="2771800" y="4509120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 err="1"/>
              <a:t>Welche</a:t>
            </a:r>
            <a:r>
              <a:rPr lang="en-GB" sz="1600" i="1" dirty="0"/>
              <a:t>/r/s…?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61ADE86-1D4A-8922-80DA-C70305D3F74C}"/>
              </a:ext>
            </a:extLst>
          </p:cNvPr>
          <p:cNvSpPr txBox="1"/>
          <p:nvPr/>
        </p:nvSpPr>
        <p:spPr>
          <a:xfrm>
            <a:off x="4788024" y="4509120"/>
            <a:ext cx="158417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Which…?</a:t>
            </a:r>
          </a:p>
        </p:txBody>
      </p:sp>
    </p:spTree>
    <p:extLst>
      <p:ext uri="{BB962C8B-B14F-4D97-AF65-F5344CB8AC3E}">
        <p14:creationId xmlns:p14="http://schemas.microsoft.com/office/powerpoint/2010/main" val="282565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30" grpId="0"/>
      <p:bldP spid="30" grpId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95980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6DBFE18-26C0-BB2A-D808-F2A634326D24}"/>
              </a:ext>
            </a:extLst>
          </p:cNvPr>
          <p:cNvSpPr txBox="1"/>
          <p:nvPr/>
        </p:nvSpPr>
        <p:spPr>
          <a:xfrm>
            <a:off x="2771800" y="19888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Does Heike live in Siegburg?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8E72E8A-B0E7-3930-8EF2-68BF22C0209C}"/>
              </a:ext>
            </a:extLst>
          </p:cNvPr>
          <p:cNvSpPr txBox="1"/>
          <p:nvPr/>
        </p:nvSpPr>
        <p:spPr>
          <a:xfrm>
            <a:off x="2771800" y="31839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Stephan went to Rome.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877F0D6-7642-7A60-66DD-69F2F1DBFE76}"/>
              </a:ext>
            </a:extLst>
          </p:cNvPr>
          <p:cNvSpPr txBox="1"/>
          <p:nvPr/>
        </p:nvSpPr>
        <p:spPr>
          <a:xfrm>
            <a:off x="2771800" y="16288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Heike lives in Siegburg.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Questions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26A02-F150-C0C9-A29E-3B5AB18C1ADF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lives in </a:t>
            </a:r>
            <a:r>
              <a:rPr lang="en-GB" sz="1600" i="1" dirty="0" err="1"/>
              <a:t>Siegburg</a:t>
            </a:r>
            <a:r>
              <a:rPr lang="en-GB" sz="1600" i="1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B127038-4518-371A-BE23-7C46F5A3F34F}"/>
              </a:ext>
            </a:extLst>
          </p:cNvPr>
          <p:cNvSpPr txBox="1"/>
          <p:nvPr/>
        </p:nvSpPr>
        <p:spPr>
          <a:xfrm>
            <a:off x="2771800" y="263691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Where does Heike live?.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9F2CCC-AB6D-C831-0DCA-7243A31B6CB7}"/>
              </a:ext>
            </a:extLst>
          </p:cNvPr>
          <p:cNvSpPr txBox="1"/>
          <p:nvPr/>
        </p:nvSpPr>
        <p:spPr>
          <a:xfrm>
            <a:off x="107504" y="2298358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5C047DE-B4B4-DFF3-7CEC-3E1081512322}"/>
              </a:ext>
            </a:extLst>
          </p:cNvPr>
          <p:cNvSpPr txBox="1"/>
          <p:nvPr/>
        </p:nvSpPr>
        <p:spPr>
          <a:xfrm>
            <a:off x="107504" y="263691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“where”-question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24DEAD36-CB8B-6DB3-7608-9B55C1E2D253}"/>
              </a:ext>
            </a:extLst>
          </p:cNvPr>
          <p:cNvSpPr txBox="1"/>
          <p:nvPr/>
        </p:nvSpPr>
        <p:spPr>
          <a:xfrm>
            <a:off x="107504" y="3501008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42B08B8-A888-1801-8297-29573FA735A5}"/>
              </a:ext>
            </a:extLst>
          </p:cNvPr>
          <p:cNvSpPr txBox="1"/>
          <p:nvPr/>
        </p:nvSpPr>
        <p:spPr>
          <a:xfrm>
            <a:off x="2771800" y="35224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Did Stephan go to Rome?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0F4BB71-D5B1-EE8B-EAA0-EC633D6A3BB0}"/>
              </a:ext>
            </a:extLst>
          </p:cNvPr>
          <p:cNvSpPr txBox="1"/>
          <p:nvPr/>
        </p:nvSpPr>
        <p:spPr>
          <a:xfrm>
            <a:off x="107504" y="383956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01DFF51-6563-E2D5-DEE3-D7D381103F8A}"/>
              </a:ext>
            </a:extLst>
          </p:cNvPr>
          <p:cNvSpPr txBox="1"/>
          <p:nvPr/>
        </p:nvSpPr>
        <p:spPr>
          <a:xfrm>
            <a:off x="2771800" y="381052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went to Rome?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873BA3C-A8BE-19CD-C71E-934EBD45E882}"/>
              </a:ext>
            </a:extLst>
          </p:cNvPr>
          <p:cNvSpPr txBox="1"/>
          <p:nvPr/>
        </p:nvSpPr>
        <p:spPr>
          <a:xfrm>
            <a:off x="107504" y="4170566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“where”-question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736059D-DFC6-37F3-F4A9-2CC6F2225B45}"/>
              </a:ext>
            </a:extLst>
          </p:cNvPr>
          <p:cNvSpPr txBox="1"/>
          <p:nvPr/>
        </p:nvSpPr>
        <p:spPr>
          <a:xfrm>
            <a:off x="2771800" y="41490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Where did Stephan go? 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F4867C3-1C82-5056-C7EC-BC976B9B7CA6}"/>
              </a:ext>
            </a:extLst>
          </p:cNvPr>
          <p:cNvSpPr txBox="1"/>
          <p:nvPr/>
        </p:nvSpPr>
        <p:spPr>
          <a:xfrm>
            <a:off x="2771800" y="467462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Sandra can play the piano.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1E9D8EDB-2E2D-8164-640B-86CE8BB2A8F8}"/>
              </a:ext>
            </a:extLst>
          </p:cNvPr>
          <p:cNvSpPr txBox="1"/>
          <p:nvPr/>
        </p:nvSpPr>
        <p:spPr>
          <a:xfrm>
            <a:off x="107504" y="5013176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“yes/no”-question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895E3F5-B412-4DD5-A3CE-5B536E34CC41}"/>
              </a:ext>
            </a:extLst>
          </p:cNvPr>
          <p:cNvSpPr txBox="1"/>
          <p:nvPr/>
        </p:nvSpPr>
        <p:spPr>
          <a:xfrm>
            <a:off x="107504" y="5351730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“who”-question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B47BB7D7-0EFA-7894-1F34-7B2FD95F6D7A}"/>
              </a:ext>
            </a:extLst>
          </p:cNvPr>
          <p:cNvSpPr txBox="1"/>
          <p:nvPr/>
        </p:nvSpPr>
        <p:spPr>
          <a:xfrm>
            <a:off x="107504" y="568273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Ask the “what”-question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5F3B4629-6F9B-D47A-7FA4-4CBD0779288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Can Sandra play the piano?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A853237-B989-7D4F-C2C7-44622898160C}"/>
              </a:ext>
            </a:extLst>
          </p:cNvPr>
          <p:cNvSpPr txBox="1"/>
          <p:nvPr/>
        </p:nvSpPr>
        <p:spPr>
          <a:xfrm>
            <a:off x="2771800" y="53012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Who can play the piano?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F82B789-CE45-DF4B-4933-79914AA4610C}"/>
              </a:ext>
            </a:extLst>
          </p:cNvPr>
          <p:cNvSpPr txBox="1"/>
          <p:nvPr/>
        </p:nvSpPr>
        <p:spPr>
          <a:xfrm>
            <a:off x="2771800" y="563976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What can Sandra play? </a:t>
            </a:r>
          </a:p>
        </p:txBody>
      </p:sp>
    </p:spTree>
    <p:extLst>
      <p:ext uri="{BB962C8B-B14F-4D97-AF65-F5344CB8AC3E}">
        <p14:creationId xmlns:p14="http://schemas.microsoft.com/office/powerpoint/2010/main" val="387450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4" grpId="0" animBg="1"/>
      <p:bldP spid="7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CFBFE-CD56-0AF6-E97C-E50B569F4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3927FACA-98D9-7C48-80F1-0A103419762E}"/>
              </a:ext>
            </a:extLst>
          </p:cNvPr>
          <p:cNvSpPr txBox="1"/>
          <p:nvPr/>
        </p:nvSpPr>
        <p:spPr>
          <a:xfrm>
            <a:off x="107504" y="195980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5AF1A52-C8FC-1319-4C59-607E13CCFB36}"/>
              </a:ext>
            </a:extLst>
          </p:cNvPr>
          <p:cNvSpPr txBox="1"/>
          <p:nvPr/>
        </p:nvSpPr>
        <p:spPr>
          <a:xfrm>
            <a:off x="2771800" y="198884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I don’t/do not like </a:t>
            </a:r>
            <a:r>
              <a:rPr lang="en-GB" sz="1600" i="1" dirty="0" err="1"/>
              <a:t>icecream</a:t>
            </a:r>
            <a:r>
              <a:rPr lang="en-GB" sz="1600" i="1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F728345-BFD6-1AB2-560C-4CE27B7018C6}"/>
              </a:ext>
            </a:extLst>
          </p:cNvPr>
          <p:cNvSpPr txBox="1"/>
          <p:nvPr/>
        </p:nvSpPr>
        <p:spPr>
          <a:xfrm>
            <a:off x="2771800" y="249289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Heike lives in Siegburg.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5E72EC2-2E53-60F3-A64E-4BB564B8932D}"/>
              </a:ext>
            </a:extLst>
          </p:cNvPr>
          <p:cNvSpPr txBox="1"/>
          <p:nvPr/>
        </p:nvSpPr>
        <p:spPr>
          <a:xfrm>
            <a:off x="2771800" y="16288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like </a:t>
            </a:r>
            <a:r>
              <a:rPr lang="en-GB" sz="1600" dirty="0" err="1"/>
              <a:t>icecream</a:t>
            </a:r>
            <a:r>
              <a:rPr lang="en-GB" sz="1600" dirty="0"/>
              <a:t>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F4C9CF7-9CD4-A5F1-0552-EFE288191196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Negations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72CDDD2-8454-8BF5-D004-722FE0076777}"/>
              </a:ext>
            </a:extLst>
          </p:cNvPr>
          <p:cNvSpPr txBox="1"/>
          <p:nvPr/>
        </p:nvSpPr>
        <p:spPr>
          <a:xfrm>
            <a:off x="107504" y="280996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047216E-5949-2AD8-F056-CA7E8849E6EE}"/>
              </a:ext>
            </a:extLst>
          </p:cNvPr>
          <p:cNvSpPr txBox="1"/>
          <p:nvPr/>
        </p:nvSpPr>
        <p:spPr>
          <a:xfrm>
            <a:off x="2771800" y="283145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Heike does not live in Siegburg.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4B1EE53-3510-D595-A5C8-DAAA09CAFD69}"/>
              </a:ext>
            </a:extLst>
          </p:cNvPr>
          <p:cNvSpPr txBox="1"/>
          <p:nvPr/>
        </p:nvSpPr>
        <p:spPr>
          <a:xfrm>
            <a:off x="2771800" y="508518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Sandra can play the piano.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56826260-BE1F-DBCA-BED6-324B0798DABD}"/>
              </a:ext>
            </a:extLst>
          </p:cNvPr>
          <p:cNvSpPr txBox="1"/>
          <p:nvPr/>
        </p:nvSpPr>
        <p:spPr>
          <a:xfrm>
            <a:off x="107504" y="5423738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DED770C-3229-908F-6D7B-AB2C37A0FDF5}"/>
              </a:ext>
            </a:extLst>
          </p:cNvPr>
          <p:cNvSpPr txBox="1"/>
          <p:nvPr/>
        </p:nvSpPr>
        <p:spPr>
          <a:xfrm>
            <a:off x="2771800" y="542373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Sandra cannot/can’t play </a:t>
            </a:r>
            <a:r>
              <a:rPr lang="en-GB" sz="1600" i="1"/>
              <a:t>the piano.</a:t>
            </a:r>
            <a:endParaRPr lang="en-GB" sz="1600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F82E331-8327-8599-0C40-2990822BCD44}"/>
              </a:ext>
            </a:extLst>
          </p:cNvPr>
          <p:cNvSpPr txBox="1"/>
          <p:nvPr/>
        </p:nvSpPr>
        <p:spPr>
          <a:xfrm>
            <a:off x="2771800" y="59492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Stephan went to Rome.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C3ECB1D-ACB2-DB16-0274-1CE36F87DD3A}"/>
              </a:ext>
            </a:extLst>
          </p:cNvPr>
          <p:cNvSpPr txBox="1"/>
          <p:nvPr/>
        </p:nvSpPr>
        <p:spPr>
          <a:xfrm>
            <a:off x="107504" y="623731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948E1BC-20F3-D65F-83CF-BB029EFEC899}"/>
              </a:ext>
            </a:extLst>
          </p:cNvPr>
          <p:cNvSpPr txBox="1"/>
          <p:nvPr/>
        </p:nvSpPr>
        <p:spPr>
          <a:xfrm>
            <a:off x="2771800" y="623731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Stephan did not go to Rome.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0D5D167-6851-7903-253A-47E15D09FD2E}"/>
              </a:ext>
            </a:extLst>
          </p:cNvPr>
          <p:cNvSpPr txBox="1"/>
          <p:nvPr/>
        </p:nvSpPr>
        <p:spPr>
          <a:xfrm>
            <a:off x="2771800" y="335699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Katharina is an engineer.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9C55675-B722-26E5-82A8-8355D3F88198}"/>
              </a:ext>
            </a:extLst>
          </p:cNvPr>
          <p:cNvSpPr txBox="1"/>
          <p:nvPr/>
        </p:nvSpPr>
        <p:spPr>
          <a:xfrm>
            <a:off x="107504" y="364502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65B527A-82AD-D288-5111-6550CEF1012E}"/>
              </a:ext>
            </a:extLst>
          </p:cNvPr>
          <p:cNvSpPr txBox="1"/>
          <p:nvPr/>
        </p:nvSpPr>
        <p:spPr>
          <a:xfrm>
            <a:off x="2771800" y="366651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Katharina is not </a:t>
            </a:r>
            <a:r>
              <a:rPr lang="en-GB" sz="1600" i="1"/>
              <a:t>an engineer.</a:t>
            </a:r>
            <a:endParaRPr lang="en-GB" sz="1600" i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FE9F05E-AD8F-13C3-6A65-C8188064C8FD}"/>
              </a:ext>
            </a:extLst>
          </p:cNvPr>
          <p:cNvSpPr txBox="1"/>
          <p:nvPr/>
        </p:nvSpPr>
        <p:spPr>
          <a:xfrm>
            <a:off x="2771800" y="422108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Elina worked in a factory.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2C9CD06-DED0-85A0-8E56-C0B8BD6DE6A6}"/>
              </a:ext>
            </a:extLst>
          </p:cNvPr>
          <p:cNvSpPr txBox="1"/>
          <p:nvPr/>
        </p:nvSpPr>
        <p:spPr>
          <a:xfrm>
            <a:off x="107504" y="4559642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Negation: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D536166-E25E-90B8-0AF1-E148A83618DE}"/>
              </a:ext>
            </a:extLst>
          </p:cNvPr>
          <p:cNvSpPr txBox="1"/>
          <p:nvPr/>
        </p:nvSpPr>
        <p:spPr>
          <a:xfrm>
            <a:off x="2771800" y="455964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Elina did not work in a factory.</a:t>
            </a:r>
          </a:p>
        </p:txBody>
      </p:sp>
    </p:spTree>
    <p:extLst>
      <p:ext uri="{BB962C8B-B14F-4D97-AF65-F5344CB8AC3E}">
        <p14:creationId xmlns:p14="http://schemas.microsoft.com/office/powerpoint/2010/main" val="234996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1" grpId="0" animBg="1"/>
      <p:bldP spid="28" grpId="0" animBg="1"/>
      <p:bldP spid="22" grpId="0" animBg="1"/>
      <p:bldP spid="23" grpId="0" animBg="1"/>
      <p:bldP spid="29" grpId="0" animBg="1"/>
      <p:bldP spid="30" grpId="0" animBg="1"/>
      <p:bldP spid="33" grpId="0" animBg="1"/>
      <p:bldP spid="5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Microsoft Office PowerPoint</Application>
  <PresentationFormat>Bildschirmpräsentation 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503</cp:revision>
  <dcterms:created xsi:type="dcterms:W3CDTF">2011-03-24T10:15:25Z</dcterms:created>
  <dcterms:modified xsi:type="dcterms:W3CDTF">2026-02-27T06:23:54Z</dcterms:modified>
</cp:coreProperties>
</file>