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9" r:id="rId2"/>
    <p:sldId id="263" r:id="rId3"/>
    <p:sldId id="268" r:id="rId4"/>
    <p:sldId id="270" r:id="rId5"/>
    <p:sldId id="271" r:id="rId6"/>
    <p:sldId id="272" r:id="rId7"/>
    <p:sldId id="274" r:id="rId8"/>
    <p:sldId id="275" r:id="rId9"/>
    <p:sldId id="273" r:id="rId10"/>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4" d="100"/>
          <a:sy n="134" d="100"/>
        </p:scale>
        <p:origin x="2490" y="3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772"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pPr>
              <a:defRPr/>
            </a:pPr>
            <a:endParaRPr lang="de-DE"/>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pPr>
              <a:defRPr/>
            </a:pPr>
            <a:fld id="{B0C46192-7FF4-4670-A111-ED727D42048A}" type="datetimeFigureOut">
              <a:rPr lang="de-DE"/>
              <a:pPr>
                <a:defRPr/>
              </a:pPr>
              <a:t>27.02.2026</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de-DE" noProof="0"/>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pPr>
              <a:defRPr/>
            </a:pPr>
            <a:endParaRPr lang="de-DE"/>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pPr>
              <a:defRPr/>
            </a:pPr>
            <a:fld id="{BA3FC7BF-4427-497C-AD8A-BAB9D7CE07C5}" type="slidenum">
              <a:rPr lang="de-DE"/>
              <a:pPr>
                <a:defRPr/>
              </a:pPr>
              <a:t>‹Nr.›</a:t>
            </a:fld>
            <a:endParaRPr lang="de-DE"/>
          </a:p>
        </p:txBody>
      </p:sp>
    </p:spTree>
    <p:extLst>
      <p:ext uri="{BB962C8B-B14F-4D97-AF65-F5344CB8AC3E}">
        <p14:creationId xmlns:p14="http://schemas.microsoft.com/office/powerpoint/2010/main" val="2173261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0F1BA7-EF02-8FFC-1C06-9F274A3FB29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EA4DB3E-13DB-2847-5639-A34108E16A8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DCEEEE4-ED4F-9A55-6500-46A2611796DD}"/>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75F2E88D-E385-6843-4B16-CED3A450F0E7}"/>
              </a:ext>
            </a:extLst>
          </p:cNvPr>
          <p:cNvSpPr>
            <a:spLocks noGrp="1"/>
          </p:cNvSpPr>
          <p:nvPr>
            <p:ph type="sldNum" sz="quarter" idx="10"/>
          </p:nvPr>
        </p:nvSpPr>
        <p:spPr/>
        <p:txBody>
          <a:bodyPr/>
          <a:lstStyle/>
          <a:p>
            <a:pPr>
              <a:defRPr/>
            </a:pPr>
            <a:fld id="{BA3FC7BF-4427-497C-AD8A-BAB9D7CE07C5}" type="slidenum">
              <a:rPr lang="de-DE" smtClean="0"/>
              <a:pPr>
                <a:defRPr/>
              </a:pPr>
              <a:t>1</a:t>
            </a:fld>
            <a:endParaRPr lang="de-DE"/>
          </a:p>
        </p:txBody>
      </p:sp>
    </p:spTree>
    <p:extLst>
      <p:ext uri="{BB962C8B-B14F-4D97-AF65-F5344CB8AC3E}">
        <p14:creationId xmlns:p14="http://schemas.microsoft.com/office/powerpoint/2010/main" val="25503746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ctr"/>
            <a:endParaRPr lang="en-GB" dirty="0"/>
          </a:p>
        </p:txBody>
      </p:sp>
      <p:sp>
        <p:nvSpPr>
          <p:cNvPr id="4" name="Foliennummernplatzhalter 3"/>
          <p:cNvSpPr>
            <a:spLocks noGrp="1"/>
          </p:cNvSpPr>
          <p:nvPr>
            <p:ph type="sldNum" sz="quarter" idx="10"/>
          </p:nvPr>
        </p:nvSpPr>
        <p:spPr/>
        <p:txBody>
          <a:bodyPr/>
          <a:lstStyle/>
          <a:p>
            <a:pPr>
              <a:defRPr/>
            </a:pPr>
            <a:fld id="{BA3FC7BF-4427-497C-AD8A-BAB9D7CE07C5}" type="slidenum">
              <a:rPr lang="de-DE" smtClean="0"/>
              <a:pPr>
                <a:defRPr/>
              </a:pPr>
              <a:t>2</a:t>
            </a:fld>
            <a:endParaRPr lang="de-DE"/>
          </a:p>
        </p:txBody>
      </p:sp>
    </p:spTree>
    <p:extLst>
      <p:ext uri="{BB962C8B-B14F-4D97-AF65-F5344CB8AC3E}">
        <p14:creationId xmlns:p14="http://schemas.microsoft.com/office/powerpoint/2010/main" val="4152495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gn="ctr"/>
            <a:endParaRPr lang="en-GB" dirty="0"/>
          </a:p>
        </p:txBody>
      </p:sp>
      <p:sp>
        <p:nvSpPr>
          <p:cNvPr id="4" name="Foliennummernplatzhalter 3"/>
          <p:cNvSpPr>
            <a:spLocks noGrp="1"/>
          </p:cNvSpPr>
          <p:nvPr>
            <p:ph type="sldNum" sz="quarter" idx="10"/>
          </p:nvPr>
        </p:nvSpPr>
        <p:spPr/>
        <p:txBody>
          <a:bodyPr/>
          <a:lstStyle/>
          <a:p>
            <a:pPr>
              <a:defRPr/>
            </a:pPr>
            <a:fld id="{BA3FC7BF-4427-497C-AD8A-BAB9D7CE07C5}" type="slidenum">
              <a:rPr lang="de-DE" smtClean="0"/>
              <a:pPr>
                <a:defRPr/>
              </a:pPr>
              <a:t>3</a:t>
            </a:fld>
            <a:endParaRPr lang="de-DE"/>
          </a:p>
        </p:txBody>
      </p:sp>
    </p:spTree>
    <p:extLst>
      <p:ext uri="{BB962C8B-B14F-4D97-AF65-F5344CB8AC3E}">
        <p14:creationId xmlns:p14="http://schemas.microsoft.com/office/powerpoint/2010/main" val="4288471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6BE4C-5824-59F9-132E-347F3FCF649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0D02ECC-95A8-4103-302E-BAD8EA83458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6F706C1-375E-19F4-F660-15C2679C32FA}"/>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E7BF9E0-8E3C-C593-333B-6EEF50B9DAEC}"/>
              </a:ext>
            </a:extLst>
          </p:cNvPr>
          <p:cNvSpPr>
            <a:spLocks noGrp="1"/>
          </p:cNvSpPr>
          <p:nvPr>
            <p:ph type="sldNum" sz="quarter" idx="10"/>
          </p:nvPr>
        </p:nvSpPr>
        <p:spPr/>
        <p:txBody>
          <a:bodyPr/>
          <a:lstStyle/>
          <a:p>
            <a:pPr>
              <a:defRPr/>
            </a:pPr>
            <a:fld id="{BA3FC7BF-4427-497C-AD8A-BAB9D7CE07C5}" type="slidenum">
              <a:rPr lang="de-DE" smtClean="0"/>
              <a:pPr>
                <a:defRPr/>
              </a:pPr>
              <a:t>4</a:t>
            </a:fld>
            <a:endParaRPr lang="de-DE"/>
          </a:p>
        </p:txBody>
      </p:sp>
    </p:spTree>
    <p:extLst>
      <p:ext uri="{BB962C8B-B14F-4D97-AF65-F5344CB8AC3E}">
        <p14:creationId xmlns:p14="http://schemas.microsoft.com/office/powerpoint/2010/main" val="2413103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D9E2B-9D14-5CFA-03A4-ABF89CE6AF2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FD5AEE3-15F2-323C-6397-C26179B29D8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1DCAA37-EA40-4995-4C17-DC7D524457B0}"/>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A9B28BF-CD26-103A-6A05-730D8B227B5D}"/>
              </a:ext>
            </a:extLst>
          </p:cNvPr>
          <p:cNvSpPr>
            <a:spLocks noGrp="1"/>
          </p:cNvSpPr>
          <p:nvPr>
            <p:ph type="sldNum" sz="quarter" idx="10"/>
          </p:nvPr>
        </p:nvSpPr>
        <p:spPr/>
        <p:txBody>
          <a:bodyPr/>
          <a:lstStyle/>
          <a:p>
            <a:pPr>
              <a:defRPr/>
            </a:pPr>
            <a:fld id="{BA3FC7BF-4427-497C-AD8A-BAB9D7CE07C5}" type="slidenum">
              <a:rPr lang="de-DE" smtClean="0"/>
              <a:pPr>
                <a:defRPr/>
              </a:pPr>
              <a:t>5</a:t>
            </a:fld>
            <a:endParaRPr lang="de-DE"/>
          </a:p>
        </p:txBody>
      </p:sp>
    </p:spTree>
    <p:extLst>
      <p:ext uri="{BB962C8B-B14F-4D97-AF65-F5344CB8AC3E}">
        <p14:creationId xmlns:p14="http://schemas.microsoft.com/office/powerpoint/2010/main" val="4131850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B2E93-1E1B-BB2B-6732-627E05626B2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06D668A-6131-A83F-362F-1733DD442A9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41DCB92-0BA8-357B-F6B8-F07B602D08A3}"/>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176F20B6-A7BD-191F-957A-B739029C9ED1}"/>
              </a:ext>
            </a:extLst>
          </p:cNvPr>
          <p:cNvSpPr>
            <a:spLocks noGrp="1"/>
          </p:cNvSpPr>
          <p:nvPr>
            <p:ph type="sldNum" sz="quarter" idx="10"/>
          </p:nvPr>
        </p:nvSpPr>
        <p:spPr/>
        <p:txBody>
          <a:bodyPr/>
          <a:lstStyle/>
          <a:p>
            <a:pPr>
              <a:defRPr/>
            </a:pPr>
            <a:fld id="{BA3FC7BF-4427-497C-AD8A-BAB9D7CE07C5}" type="slidenum">
              <a:rPr lang="de-DE" smtClean="0"/>
              <a:pPr>
                <a:defRPr/>
              </a:pPr>
              <a:t>6</a:t>
            </a:fld>
            <a:endParaRPr lang="de-DE"/>
          </a:p>
        </p:txBody>
      </p:sp>
    </p:spTree>
    <p:extLst>
      <p:ext uri="{BB962C8B-B14F-4D97-AF65-F5344CB8AC3E}">
        <p14:creationId xmlns:p14="http://schemas.microsoft.com/office/powerpoint/2010/main" val="18540856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933CC-E3DD-8799-F770-1AE667B9DCF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F751F37-66DF-6C8A-D0E5-3656A1C8BE5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D5FA5F2-34D8-5CC3-1F66-CCF9F242D750}"/>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8AC44ABE-7543-94BD-0AF8-C996FF59379E}"/>
              </a:ext>
            </a:extLst>
          </p:cNvPr>
          <p:cNvSpPr>
            <a:spLocks noGrp="1"/>
          </p:cNvSpPr>
          <p:nvPr>
            <p:ph type="sldNum" sz="quarter" idx="10"/>
          </p:nvPr>
        </p:nvSpPr>
        <p:spPr/>
        <p:txBody>
          <a:bodyPr/>
          <a:lstStyle/>
          <a:p>
            <a:pPr>
              <a:defRPr/>
            </a:pPr>
            <a:fld id="{BA3FC7BF-4427-497C-AD8A-BAB9D7CE07C5}" type="slidenum">
              <a:rPr lang="de-DE" smtClean="0"/>
              <a:pPr>
                <a:defRPr/>
              </a:pPr>
              <a:t>7</a:t>
            </a:fld>
            <a:endParaRPr lang="de-DE"/>
          </a:p>
        </p:txBody>
      </p:sp>
    </p:spTree>
    <p:extLst>
      <p:ext uri="{BB962C8B-B14F-4D97-AF65-F5344CB8AC3E}">
        <p14:creationId xmlns:p14="http://schemas.microsoft.com/office/powerpoint/2010/main" val="1229468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366B7-78AA-D7CC-0C18-C200E77B754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7CE8CE84-EB23-FAD4-3154-7F2A54E641A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0F6F5DEF-12AB-C346-F4A5-E01CD33F8D2E}"/>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9524558C-2DC8-0A24-99E0-608FBADC7B1C}"/>
              </a:ext>
            </a:extLst>
          </p:cNvPr>
          <p:cNvSpPr>
            <a:spLocks noGrp="1"/>
          </p:cNvSpPr>
          <p:nvPr>
            <p:ph type="sldNum" sz="quarter" idx="10"/>
          </p:nvPr>
        </p:nvSpPr>
        <p:spPr/>
        <p:txBody>
          <a:bodyPr/>
          <a:lstStyle/>
          <a:p>
            <a:pPr>
              <a:defRPr/>
            </a:pPr>
            <a:fld id="{BA3FC7BF-4427-497C-AD8A-BAB9D7CE07C5}" type="slidenum">
              <a:rPr lang="de-DE" smtClean="0"/>
              <a:pPr>
                <a:defRPr/>
              </a:pPr>
              <a:t>8</a:t>
            </a:fld>
            <a:endParaRPr lang="de-DE"/>
          </a:p>
        </p:txBody>
      </p:sp>
    </p:spTree>
    <p:extLst>
      <p:ext uri="{BB962C8B-B14F-4D97-AF65-F5344CB8AC3E}">
        <p14:creationId xmlns:p14="http://schemas.microsoft.com/office/powerpoint/2010/main" val="4194872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BCA6B-9E42-3913-22B4-EB621742B90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CF28664-3BA7-0FF1-BA2B-A3C75A6020A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C71F837-4A90-91BC-C0E0-5DC3C038A2F3}"/>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1FE02809-7F58-043F-9B30-1BB05CCF164E}"/>
              </a:ext>
            </a:extLst>
          </p:cNvPr>
          <p:cNvSpPr>
            <a:spLocks noGrp="1"/>
          </p:cNvSpPr>
          <p:nvPr>
            <p:ph type="sldNum" sz="quarter" idx="10"/>
          </p:nvPr>
        </p:nvSpPr>
        <p:spPr/>
        <p:txBody>
          <a:bodyPr/>
          <a:lstStyle/>
          <a:p>
            <a:pPr>
              <a:defRPr/>
            </a:pPr>
            <a:fld id="{BA3FC7BF-4427-497C-AD8A-BAB9D7CE07C5}" type="slidenum">
              <a:rPr lang="de-DE" smtClean="0"/>
              <a:pPr>
                <a:defRPr/>
              </a:pPr>
              <a:t>9</a:t>
            </a:fld>
            <a:endParaRPr lang="de-DE"/>
          </a:p>
        </p:txBody>
      </p:sp>
    </p:spTree>
    <p:extLst>
      <p:ext uri="{BB962C8B-B14F-4D97-AF65-F5344CB8AC3E}">
        <p14:creationId xmlns:p14="http://schemas.microsoft.com/office/powerpoint/2010/main" val="3659730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219259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4290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5421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4980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8401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05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66639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9576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601614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ChangeArrowheads="1"/>
          </p:cNvSpPr>
          <p:nvPr userDrawn="1"/>
        </p:nvSpPr>
        <p:spPr bwMode="auto">
          <a:xfrm>
            <a:off x="0" y="0"/>
            <a:ext cx="9144000" cy="6858000"/>
          </a:xfrm>
          <a:prstGeom prst="rect">
            <a:avLst/>
          </a:prstGeom>
          <a:gradFill rotWithShape="1">
            <a:gsLst>
              <a:gs pos="0">
                <a:schemeClr val="bg1"/>
              </a:gs>
              <a:gs pos="100000">
                <a:schemeClr val="accent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Text Box 8"/>
          <p:cNvSpPr txBox="1">
            <a:spLocks noChangeArrowheads="1"/>
          </p:cNvSpPr>
          <p:nvPr userDrawn="1"/>
        </p:nvSpPr>
        <p:spPr bwMode="auto">
          <a:xfrm>
            <a:off x="0" y="0"/>
            <a:ext cx="9144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b="1" dirty="0"/>
              <a:t>1. Halbjahr 2026</a:t>
            </a:r>
            <a:endParaRPr lang="de-DE" altLang="de-DE" b="1" i="1" dirty="0"/>
          </a:p>
          <a:p>
            <a:pPr algn="ctr" eaLnBrk="1" hangingPunct="1">
              <a:defRPr/>
            </a:pPr>
            <a:r>
              <a:rPr lang="de-DE" altLang="de-DE" b="1" i="1" dirty="0"/>
              <a:t>Englisch </a:t>
            </a:r>
            <a:r>
              <a:rPr lang="de-DE" altLang="de-DE" b="1" i="1" baseline="0" dirty="0"/>
              <a:t>Grammar Refresher </a:t>
            </a:r>
            <a:r>
              <a:rPr lang="de-DE" altLang="de-DE" b="1" i="1" baseline="0" dirty="0" err="1"/>
              <a:t>for</a:t>
            </a:r>
            <a:r>
              <a:rPr lang="de-DE" altLang="de-DE" b="1" i="1" baseline="0" dirty="0"/>
              <a:t> </a:t>
            </a:r>
            <a:r>
              <a:rPr lang="de-DE" altLang="de-DE" b="1" i="1" baseline="0" dirty="0" err="1"/>
              <a:t>You</a:t>
            </a:r>
            <a:r>
              <a:rPr lang="de-DE" altLang="de-DE" b="1" i="1" baseline="0" dirty="0"/>
              <a:t> B1-B2</a:t>
            </a:r>
            <a:endParaRPr lang="de-DE" altLang="de-DE" b="1" dirty="0"/>
          </a:p>
          <a:p>
            <a:pPr algn="ctr" eaLnBrk="1" hangingPunct="1">
              <a:defRPr/>
            </a:pPr>
            <a:r>
              <a:rPr lang="en-GB" altLang="de-DE" b="1" dirty="0"/>
              <a:t>261-40660</a:t>
            </a:r>
            <a:r>
              <a:rPr lang="de-DE" altLang="de-DE" b="1" dirty="0"/>
              <a:t>, Do, 17.00 – 18.00 Uhr</a:t>
            </a:r>
          </a:p>
        </p:txBody>
      </p:sp>
      <p:sp>
        <p:nvSpPr>
          <p:cNvPr id="1029" name="Line 10"/>
          <p:cNvSpPr>
            <a:spLocks noChangeShapeType="1"/>
          </p:cNvSpPr>
          <p:nvPr userDrawn="1"/>
        </p:nvSpPr>
        <p:spPr bwMode="auto">
          <a:xfrm>
            <a:off x="0" y="9080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2" name="Picture 2">
            <a:extLst>
              <a:ext uri="{FF2B5EF4-FFF2-40B4-BE49-F238E27FC236}">
                <a16:creationId xmlns:a16="http://schemas.microsoft.com/office/drawing/2014/main" id="{B17DAE69-DAB6-E295-0164-5CC43C78AD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224739"/>
            <a:ext cx="2131339"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Arial" charset="0"/>
        </a:defRPr>
      </a:lvl2pPr>
      <a:lvl3pPr algn="r" rtl="0" eaLnBrk="0" fontAlgn="base" hangingPunct="0">
        <a:spcBef>
          <a:spcPct val="0"/>
        </a:spcBef>
        <a:spcAft>
          <a:spcPct val="0"/>
        </a:spcAft>
        <a:defRPr sz="4400">
          <a:solidFill>
            <a:schemeClr val="tx2"/>
          </a:solidFill>
          <a:latin typeface="Arial" charset="0"/>
        </a:defRPr>
      </a:lvl3pPr>
      <a:lvl4pPr algn="r" rtl="0" eaLnBrk="0" fontAlgn="base" hangingPunct="0">
        <a:spcBef>
          <a:spcPct val="0"/>
        </a:spcBef>
        <a:spcAft>
          <a:spcPct val="0"/>
        </a:spcAft>
        <a:defRPr sz="4400">
          <a:solidFill>
            <a:schemeClr val="tx2"/>
          </a:solidFill>
          <a:latin typeface="Arial" charset="0"/>
        </a:defRPr>
      </a:lvl4pPr>
      <a:lvl5pPr algn="r" rtl="0" eaLnBrk="0" fontAlgn="base" hangingPunct="0">
        <a:spcBef>
          <a:spcPct val="0"/>
        </a:spcBef>
        <a:spcAft>
          <a:spcPct val="0"/>
        </a:spcAft>
        <a:defRPr sz="4400">
          <a:solidFill>
            <a:schemeClr val="tx2"/>
          </a:solidFill>
          <a:latin typeface="Arial" charset="0"/>
        </a:defRPr>
      </a:lvl5pPr>
      <a:lvl6pPr marL="457200" algn="r" rtl="0" fontAlgn="base">
        <a:spcBef>
          <a:spcPct val="0"/>
        </a:spcBef>
        <a:spcAft>
          <a:spcPct val="0"/>
        </a:spcAft>
        <a:defRPr sz="4400">
          <a:solidFill>
            <a:schemeClr val="tx2"/>
          </a:solidFill>
          <a:latin typeface="Arial" charset="0"/>
        </a:defRPr>
      </a:lvl6pPr>
      <a:lvl7pPr marL="914400" algn="r" rtl="0" fontAlgn="base">
        <a:spcBef>
          <a:spcPct val="0"/>
        </a:spcBef>
        <a:spcAft>
          <a:spcPct val="0"/>
        </a:spcAft>
        <a:defRPr sz="4400">
          <a:solidFill>
            <a:schemeClr val="tx2"/>
          </a:solidFill>
          <a:latin typeface="Arial" charset="0"/>
        </a:defRPr>
      </a:lvl7pPr>
      <a:lvl8pPr marL="1371600" algn="r" rtl="0" fontAlgn="base">
        <a:spcBef>
          <a:spcPct val="0"/>
        </a:spcBef>
        <a:spcAft>
          <a:spcPct val="0"/>
        </a:spcAft>
        <a:defRPr sz="4400">
          <a:solidFill>
            <a:schemeClr val="tx2"/>
          </a:solidFill>
          <a:latin typeface="Arial" charset="0"/>
        </a:defRPr>
      </a:lvl8pPr>
      <a:lvl9pPr marL="1828800" algn="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EE7EA-49A8-72EA-1B6A-3C16B834A29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F537D409-BA94-E7C8-87DB-3CB90A39219C}"/>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40" name="Textfeld 39">
            <a:extLst>
              <a:ext uri="{FF2B5EF4-FFF2-40B4-BE49-F238E27FC236}">
                <a16:creationId xmlns:a16="http://schemas.microsoft.com/office/drawing/2014/main" id="{98AC0FF5-B55D-C9E5-A3E0-613BCB51D0EA}"/>
              </a:ext>
            </a:extLst>
          </p:cNvPr>
          <p:cNvSpPr txBox="1"/>
          <p:nvPr/>
        </p:nvSpPr>
        <p:spPr>
          <a:xfrm>
            <a:off x="107504" y="3666510"/>
            <a:ext cx="2348130" cy="338554"/>
          </a:xfrm>
          <a:prstGeom prst="rect">
            <a:avLst/>
          </a:prstGeom>
          <a:solidFill>
            <a:srgbClr val="FFFF00"/>
          </a:solidFill>
        </p:spPr>
        <p:txBody>
          <a:bodyPr wrap="square" rtlCol="0">
            <a:spAutoFit/>
          </a:bodyPr>
          <a:lstStyle/>
          <a:p>
            <a:r>
              <a:rPr lang="en-GB" sz="1600" dirty="0"/>
              <a:t>Past perfect</a:t>
            </a:r>
          </a:p>
        </p:txBody>
      </p:sp>
      <p:sp>
        <p:nvSpPr>
          <p:cNvPr id="41" name="Textfeld 40">
            <a:extLst>
              <a:ext uri="{FF2B5EF4-FFF2-40B4-BE49-F238E27FC236}">
                <a16:creationId xmlns:a16="http://schemas.microsoft.com/office/drawing/2014/main" id="{A459B676-BEB7-DFF4-B5B4-1CC81C51A72F}"/>
              </a:ext>
            </a:extLst>
          </p:cNvPr>
          <p:cNvSpPr txBox="1"/>
          <p:nvPr/>
        </p:nvSpPr>
        <p:spPr>
          <a:xfrm>
            <a:off x="3275856" y="3666510"/>
            <a:ext cx="5544616" cy="338554"/>
          </a:xfrm>
          <a:prstGeom prst="rect">
            <a:avLst/>
          </a:prstGeom>
          <a:solidFill>
            <a:srgbClr val="FFFF00"/>
          </a:solidFill>
        </p:spPr>
        <p:txBody>
          <a:bodyPr wrap="square" rtlCol="0">
            <a:spAutoFit/>
          </a:bodyPr>
          <a:lstStyle/>
          <a:p>
            <a:r>
              <a:rPr lang="en-GB" sz="1600" dirty="0"/>
              <a:t>I </a:t>
            </a:r>
            <a:r>
              <a:rPr lang="en-GB" sz="1600" b="1" dirty="0"/>
              <a:t>had watched </a:t>
            </a:r>
            <a:r>
              <a:rPr lang="en-GB" sz="1600" dirty="0"/>
              <a:t>the news before I went to bed.</a:t>
            </a:r>
          </a:p>
        </p:txBody>
      </p:sp>
    </p:spTree>
    <p:extLst>
      <p:ext uri="{BB962C8B-B14F-4D97-AF65-F5344CB8AC3E}">
        <p14:creationId xmlns:p14="http://schemas.microsoft.com/office/powerpoint/2010/main" val="935082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anim calcmode="lin" valueType="num">
                                      <p:cBhvr additive="base">
                                        <p:cTn id="13" dur="500" fill="hold"/>
                                        <p:tgtEl>
                                          <p:spTgt spid="40"/>
                                        </p:tgtEl>
                                        <p:attrNameLst>
                                          <p:attrName>ppt_x</p:attrName>
                                        </p:attrNameLst>
                                      </p:cBhvr>
                                      <p:tavLst>
                                        <p:tav tm="0">
                                          <p:val>
                                            <p:strVal val="#ppt_x"/>
                                          </p:val>
                                        </p:tav>
                                        <p:tav tm="100000">
                                          <p:val>
                                            <p:strVal val="#ppt_x"/>
                                          </p:val>
                                        </p:tav>
                                      </p:tavLst>
                                    </p:anim>
                                    <p:anim calcmode="lin" valueType="num">
                                      <p:cBhvr additive="base">
                                        <p:cTn id="1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anim calcmode="lin" valueType="num">
                                      <p:cBhvr additive="base">
                                        <p:cTn id="19" dur="500" fill="hold"/>
                                        <p:tgtEl>
                                          <p:spTgt spid="41"/>
                                        </p:tgtEl>
                                        <p:attrNameLst>
                                          <p:attrName>ppt_x</p:attrName>
                                        </p:attrNameLst>
                                      </p:cBhvr>
                                      <p:tavLst>
                                        <p:tav tm="0">
                                          <p:val>
                                            <p:strVal val="#ppt_x"/>
                                          </p:val>
                                        </p:tav>
                                        <p:tav tm="100000">
                                          <p:val>
                                            <p:strVal val="#ppt_x"/>
                                          </p:val>
                                        </p:tav>
                                      </p:tavLst>
                                    </p:anim>
                                    <p:anim calcmode="lin" valueType="num">
                                      <p:cBhvr additive="base">
                                        <p:cTn id="2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0" grpId="0" animBg="1"/>
      <p:bldP spid="4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0" y="957593"/>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6" name="Textfeld 5">
            <a:extLst>
              <a:ext uri="{FF2B5EF4-FFF2-40B4-BE49-F238E27FC236}">
                <a16:creationId xmlns:a16="http://schemas.microsoft.com/office/drawing/2014/main" id="{835961DF-6A8A-5AA0-6FA8-D8A26B268507}"/>
              </a:ext>
            </a:extLst>
          </p:cNvPr>
          <p:cNvSpPr txBox="1"/>
          <p:nvPr/>
        </p:nvSpPr>
        <p:spPr>
          <a:xfrm>
            <a:off x="107504" y="1370894"/>
            <a:ext cx="2348130" cy="338554"/>
          </a:xfrm>
          <a:prstGeom prst="rect">
            <a:avLst/>
          </a:prstGeom>
          <a:solidFill>
            <a:srgbClr val="FFFF00"/>
          </a:solidFill>
        </p:spPr>
        <p:txBody>
          <a:bodyPr wrap="square" rtlCol="0">
            <a:spAutoFit/>
          </a:bodyPr>
          <a:lstStyle/>
          <a:p>
            <a:r>
              <a:rPr lang="en-GB" sz="1600" dirty="0"/>
              <a:t>Past perfect</a:t>
            </a:r>
          </a:p>
        </p:txBody>
      </p:sp>
      <p:sp>
        <p:nvSpPr>
          <p:cNvPr id="3" name="Textfeld 2">
            <a:extLst>
              <a:ext uri="{FF2B5EF4-FFF2-40B4-BE49-F238E27FC236}">
                <a16:creationId xmlns:a16="http://schemas.microsoft.com/office/drawing/2014/main" id="{B7214DE4-0784-36C3-0263-98DE75D17E5F}"/>
              </a:ext>
            </a:extLst>
          </p:cNvPr>
          <p:cNvSpPr txBox="1"/>
          <p:nvPr/>
        </p:nvSpPr>
        <p:spPr>
          <a:xfrm>
            <a:off x="2455634" y="2204864"/>
            <a:ext cx="6688366" cy="338554"/>
          </a:xfrm>
          <a:prstGeom prst="rect">
            <a:avLst/>
          </a:prstGeom>
          <a:solidFill>
            <a:schemeClr val="bg1"/>
          </a:solidFill>
        </p:spPr>
        <p:txBody>
          <a:bodyPr wrap="square" rtlCol="0">
            <a:spAutoFit/>
          </a:bodyPr>
          <a:lstStyle/>
          <a:p>
            <a:r>
              <a:rPr lang="en-GB" sz="1600" dirty="0"/>
              <a:t>a) </a:t>
            </a:r>
            <a:r>
              <a:rPr lang="en-US" sz="1600" dirty="0"/>
              <a:t>is used to describe a sequence of events in the past:</a:t>
            </a:r>
            <a:endParaRPr lang="en-GB" sz="1600" dirty="0"/>
          </a:p>
        </p:txBody>
      </p:sp>
      <p:sp>
        <p:nvSpPr>
          <p:cNvPr id="23" name="Textfeld 22">
            <a:extLst>
              <a:ext uri="{FF2B5EF4-FFF2-40B4-BE49-F238E27FC236}">
                <a16:creationId xmlns:a16="http://schemas.microsoft.com/office/drawing/2014/main" id="{BB3D3777-E997-098B-1A2C-D0CC3BDF0679}"/>
              </a:ext>
            </a:extLst>
          </p:cNvPr>
          <p:cNvSpPr txBox="1"/>
          <p:nvPr/>
        </p:nvSpPr>
        <p:spPr>
          <a:xfrm>
            <a:off x="2455634" y="2852936"/>
            <a:ext cx="6688366" cy="338554"/>
          </a:xfrm>
          <a:prstGeom prst="rect">
            <a:avLst/>
          </a:prstGeom>
          <a:solidFill>
            <a:schemeClr val="bg1"/>
          </a:solidFill>
        </p:spPr>
        <p:txBody>
          <a:bodyPr wrap="square" rtlCol="0">
            <a:spAutoFit/>
          </a:bodyPr>
          <a:lstStyle/>
          <a:p>
            <a:r>
              <a:rPr lang="en-GB" sz="1600" dirty="0"/>
              <a:t>b) </a:t>
            </a:r>
            <a:r>
              <a:rPr lang="en-US" sz="1600" dirty="0"/>
              <a:t>is used to express a past condition that is no longer true:</a:t>
            </a:r>
            <a:endParaRPr lang="en-GB" sz="1600" dirty="0"/>
          </a:p>
        </p:txBody>
      </p:sp>
      <p:sp>
        <p:nvSpPr>
          <p:cNvPr id="24" name="Textfeld 23">
            <a:extLst>
              <a:ext uri="{FF2B5EF4-FFF2-40B4-BE49-F238E27FC236}">
                <a16:creationId xmlns:a16="http://schemas.microsoft.com/office/drawing/2014/main" id="{84F982AF-3B0C-0889-CDDE-85E611C4F8E1}"/>
              </a:ext>
            </a:extLst>
          </p:cNvPr>
          <p:cNvSpPr txBox="1"/>
          <p:nvPr/>
        </p:nvSpPr>
        <p:spPr>
          <a:xfrm>
            <a:off x="2455634" y="3162454"/>
            <a:ext cx="6688366" cy="584775"/>
          </a:xfrm>
          <a:prstGeom prst="rect">
            <a:avLst/>
          </a:prstGeom>
          <a:solidFill>
            <a:schemeClr val="bg1"/>
          </a:solidFill>
        </p:spPr>
        <p:txBody>
          <a:bodyPr wrap="square" rtlCol="0">
            <a:spAutoFit/>
          </a:bodyPr>
          <a:lstStyle/>
          <a:p>
            <a:pPr algn="ctr"/>
            <a:r>
              <a:rPr lang="en-US" sz="1600" i="1" dirty="0"/>
              <a:t>She </a:t>
            </a:r>
            <a:r>
              <a:rPr lang="en-US" sz="1600" b="1" i="1" dirty="0"/>
              <a:t>had lost </a:t>
            </a:r>
            <a:r>
              <a:rPr lang="en-US" sz="1600" i="1" dirty="0"/>
              <a:t>her job as a waitress before she found a new one as a flight attendant.</a:t>
            </a:r>
            <a:endParaRPr lang="en-GB" sz="1600" i="1" dirty="0"/>
          </a:p>
        </p:txBody>
      </p:sp>
      <p:sp>
        <p:nvSpPr>
          <p:cNvPr id="4" name="Textfeld 3">
            <a:extLst>
              <a:ext uri="{FF2B5EF4-FFF2-40B4-BE49-F238E27FC236}">
                <a16:creationId xmlns:a16="http://schemas.microsoft.com/office/drawing/2014/main" id="{B72527CD-3188-D2CD-2E7D-55435C5CB990}"/>
              </a:ext>
            </a:extLst>
          </p:cNvPr>
          <p:cNvSpPr txBox="1"/>
          <p:nvPr/>
        </p:nvSpPr>
        <p:spPr>
          <a:xfrm>
            <a:off x="2455634" y="2514382"/>
            <a:ext cx="6688366" cy="338554"/>
          </a:xfrm>
          <a:prstGeom prst="rect">
            <a:avLst/>
          </a:prstGeom>
          <a:solidFill>
            <a:schemeClr val="bg1"/>
          </a:solidFill>
        </p:spPr>
        <p:txBody>
          <a:bodyPr wrap="square" rtlCol="0">
            <a:spAutoFit/>
          </a:bodyPr>
          <a:lstStyle/>
          <a:p>
            <a:pPr algn="ctr"/>
            <a:r>
              <a:rPr lang="de-DE" sz="1600" i="1" dirty="0"/>
              <a:t>By </a:t>
            </a:r>
            <a:r>
              <a:rPr lang="de-DE" sz="1600" i="1" dirty="0" err="1"/>
              <a:t>the</a:t>
            </a:r>
            <a:r>
              <a:rPr lang="de-DE" sz="1600" i="1" dirty="0"/>
              <a:t> time I </a:t>
            </a:r>
            <a:r>
              <a:rPr lang="de-DE" sz="1600" i="1" dirty="0" err="1"/>
              <a:t>arrived</a:t>
            </a:r>
            <a:r>
              <a:rPr lang="de-DE" sz="1600" i="1" dirty="0"/>
              <a:t> at </a:t>
            </a:r>
            <a:r>
              <a:rPr lang="de-DE" sz="1600" i="1" dirty="0" err="1"/>
              <a:t>the</a:t>
            </a:r>
            <a:r>
              <a:rPr lang="de-DE" sz="1600" i="1" dirty="0"/>
              <a:t> </a:t>
            </a:r>
            <a:r>
              <a:rPr lang="de-DE" sz="1600" i="1" dirty="0" err="1"/>
              <a:t>party</a:t>
            </a:r>
            <a:r>
              <a:rPr lang="de-DE" sz="1600" i="1" dirty="0"/>
              <a:t> (2), </a:t>
            </a:r>
            <a:r>
              <a:rPr lang="de-DE" sz="1600" i="1" dirty="0" err="1"/>
              <a:t>they</a:t>
            </a:r>
            <a:r>
              <a:rPr lang="de-DE" sz="1600" i="1" dirty="0"/>
              <a:t> </a:t>
            </a:r>
            <a:r>
              <a:rPr lang="de-DE" sz="1600" b="1" i="1" dirty="0" err="1"/>
              <a:t>had</a:t>
            </a:r>
            <a:r>
              <a:rPr lang="de-DE" sz="1600" i="1" dirty="0"/>
              <a:t> </a:t>
            </a:r>
            <a:r>
              <a:rPr lang="de-DE" sz="1600" i="1" dirty="0" err="1"/>
              <a:t>already</a:t>
            </a:r>
            <a:r>
              <a:rPr lang="de-DE" sz="1600" i="1" dirty="0"/>
              <a:t> </a:t>
            </a:r>
            <a:r>
              <a:rPr lang="de-DE" sz="1600" b="1" i="1" dirty="0" err="1"/>
              <a:t>left</a:t>
            </a:r>
            <a:r>
              <a:rPr lang="de-DE" sz="1600" i="1" dirty="0"/>
              <a:t> (1).</a:t>
            </a:r>
            <a:endParaRPr lang="en-GB" sz="1600" dirty="0"/>
          </a:p>
        </p:txBody>
      </p:sp>
      <p:sp>
        <p:nvSpPr>
          <p:cNvPr id="8" name="Textfeld 7">
            <a:extLst>
              <a:ext uri="{FF2B5EF4-FFF2-40B4-BE49-F238E27FC236}">
                <a16:creationId xmlns:a16="http://schemas.microsoft.com/office/drawing/2014/main" id="{500ACC08-93D0-FA6D-557A-60E3082B94CC}"/>
              </a:ext>
            </a:extLst>
          </p:cNvPr>
          <p:cNvSpPr txBox="1"/>
          <p:nvPr/>
        </p:nvSpPr>
        <p:spPr>
          <a:xfrm>
            <a:off x="2455634" y="3717032"/>
            <a:ext cx="6688366" cy="338554"/>
          </a:xfrm>
          <a:prstGeom prst="rect">
            <a:avLst/>
          </a:prstGeom>
          <a:solidFill>
            <a:schemeClr val="bg1"/>
          </a:solidFill>
        </p:spPr>
        <p:txBody>
          <a:bodyPr wrap="square" rtlCol="0">
            <a:spAutoFit/>
          </a:bodyPr>
          <a:lstStyle/>
          <a:p>
            <a:r>
              <a:rPr lang="en-GB" sz="1600" dirty="0"/>
              <a:t>c) </a:t>
            </a:r>
            <a:r>
              <a:rPr lang="en-US" sz="1600" dirty="0"/>
              <a:t>is used to narrate stories or past events: </a:t>
            </a:r>
            <a:endParaRPr lang="en-GB" sz="1600" dirty="0"/>
          </a:p>
        </p:txBody>
      </p:sp>
      <p:sp>
        <p:nvSpPr>
          <p:cNvPr id="9" name="Textfeld 8">
            <a:extLst>
              <a:ext uri="{FF2B5EF4-FFF2-40B4-BE49-F238E27FC236}">
                <a16:creationId xmlns:a16="http://schemas.microsoft.com/office/drawing/2014/main" id="{4C3E9273-03AC-0C33-A478-D828E89CFC95}"/>
              </a:ext>
            </a:extLst>
          </p:cNvPr>
          <p:cNvSpPr txBox="1"/>
          <p:nvPr/>
        </p:nvSpPr>
        <p:spPr>
          <a:xfrm>
            <a:off x="2455634" y="4068361"/>
            <a:ext cx="6688366" cy="584775"/>
          </a:xfrm>
          <a:prstGeom prst="rect">
            <a:avLst/>
          </a:prstGeom>
          <a:solidFill>
            <a:schemeClr val="bg1"/>
          </a:solidFill>
        </p:spPr>
        <p:txBody>
          <a:bodyPr wrap="square" rtlCol="0">
            <a:spAutoFit/>
          </a:bodyPr>
          <a:lstStyle/>
          <a:p>
            <a:pPr algn="ctr"/>
            <a:r>
              <a:rPr lang="en-US" sz="1600" i="1" dirty="0"/>
              <a:t>John </a:t>
            </a:r>
            <a:r>
              <a:rPr lang="en-US" sz="1600" b="1" i="1" dirty="0"/>
              <a:t>had</a:t>
            </a:r>
            <a:r>
              <a:rPr lang="en-US" sz="1600" i="1" dirty="0"/>
              <a:t> always </a:t>
            </a:r>
            <a:r>
              <a:rPr lang="en-US" sz="1600" b="1" i="1" dirty="0"/>
              <a:t>dreamed</a:t>
            </a:r>
            <a:r>
              <a:rPr lang="en-US" sz="1600" i="1" dirty="0"/>
              <a:t> of becoming an astronaut. He studied engineering and physics in college.</a:t>
            </a:r>
            <a:endParaRPr lang="en-GB" sz="1600" i="1" dirty="0"/>
          </a:p>
        </p:txBody>
      </p:sp>
      <p:sp>
        <p:nvSpPr>
          <p:cNvPr id="11" name="Textfeld 10">
            <a:extLst>
              <a:ext uri="{FF2B5EF4-FFF2-40B4-BE49-F238E27FC236}">
                <a16:creationId xmlns:a16="http://schemas.microsoft.com/office/drawing/2014/main" id="{2CEDFC04-C7B2-E9BB-3874-1114D278533B}"/>
              </a:ext>
            </a:extLst>
          </p:cNvPr>
          <p:cNvSpPr txBox="1"/>
          <p:nvPr/>
        </p:nvSpPr>
        <p:spPr>
          <a:xfrm>
            <a:off x="2455634" y="5004465"/>
            <a:ext cx="6688366" cy="338554"/>
          </a:xfrm>
          <a:prstGeom prst="rect">
            <a:avLst/>
          </a:prstGeom>
          <a:solidFill>
            <a:schemeClr val="bg1"/>
          </a:solidFill>
        </p:spPr>
        <p:txBody>
          <a:bodyPr wrap="square" rtlCol="0">
            <a:spAutoFit/>
          </a:bodyPr>
          <a:lstStyle/>
          <a:p>
            <a:pPr algn="ctr"/>
            <a:r>
              <a:rPr lang="en-US" sz="1600" i="1" dirty="0"/>
              <a:t>I wish/if only I </a:t>
            </a:r>
            <a:r>
              <a:rPr lang="en-US" sz="1600" b="1" i="1" dirty="0"/>
              <a:t>had studied </a:t>
            </a:r>
            <a:r>
              <a:rPr lang="en-US" sz="1600" i="1" dirty="0"/>
              <a:t>harder for the exam.</a:t>
            </a:r>
          </a:p>
        </p:txBody>
      </p:sp>
      <p:sp>
        <p:nvSpPr>
          <p:cNvPr id="14" name="Textfeld 13">
            <a:extLst>
              <a:ext uri="{FF2B5EF4-FFF2-40B4-BE49-F238E27FC236}">
                <a16:creationId xmlns:a16="http://schemas.microsoft.com/office/drawing/2014/main" id="{D50072E1-ACD3-CA03-A77B-4A2518BF2B22}"/>
              </a:ext>
            </a:extLst>
          </p:cNvPr>
          <p:cNvSpPr txBox="1"/>
          <p:nvPr/>
        </p:nvSpPr>
        <p:spPr>
          <a:xfrm>
            <a:off x="2455200" y="5652537"/>
            <a:ext cx="6688366" cy="584775"/>
          </a:xfrm>
          <a:prstGeom prst="rect">
            <a:avLst/>
          </a:prstGeom>
          <a:solidFill>
            <a:schemeClr val="bg1"/>
          </a:solidFill>
        </p:spPr>
        <p:txBody>
          <a:bodyPr wrap="square" rtlCol="0">
            <a:spAutoFit/>
          </a:bodyPr>
          <a:lstStyle/>
          <a:p>
            <a:pPr algn="ctr"/>
            <a:r>
              <a:rPr lang="en-US" sz="1600" dirty="0"/>
              <a:t>Direct speech: He said, </a:t>
            </a:r>
            <a:r>
              <a:rPr lang="en-US" sz="1600" i="1" dirty="0"/>
              <a:t>"I have finished the report." </a:t>
            </a:r>
          </a:p>
          <a:p>
            <a:pPr algn="ctr"/>
            <a:r>
              <a:rPr lang="en-US" sz="1600" dirty="0"/>
              <a:t>Reported speech: </a:t>
            </a:r>
            <a:r>
              <a:rPr lang="en-US" sz="1600" i="1" dirty="0"/>
              <a:t>He said that he </a:t>
            </a:r>
            <a:r>
              <a:rPr lang="en-US" sz="1600" b="1" i="1" dirty="0"/>
              <a:t>had finished </a:t>
            </a:r>
            <a:r>
              <a:rPr lang="en-US" sz="1600" i="1" dirty="0"/>
              <a:t>the report.</a:t>
            </a:r>
            <a:endParaRPr lang="en-GB" sz="1600" i="1" dirty="0"/>
          </a:p>
        </p:txBody>
      </p:sp>
      <p:sp>
        <p:nvSpPr>
          <p:cNvPr id="13" name="Textfeld 12">
            <a:extLst>
              <a:ext uri="{FF2B5EF4-FFF2-40B4-BE49-F238E27FC236}">
                <a16:creationId xmlns:a16="http://schemas.microsoft.com/office/drawing/2014/main" id="{6D998916-6CC6-D97D-E140-B87147AF335A}"/>
              </a:ext>
            </a:extLst>
          </p:cNvPr>
          <p:cNvSpPr txBox="1"/>
          <p:nvPr/>
        </p:nvSpPr>
        <p:spPr>
          <a:xfrm>
            <a:off x="2455200" y="4653136"/>
            <a:ext cx="6688366" cy="338554"/>
          </a:xfrm>
          <a:prstGeom prst="rect">
            <a:avLst/>
          </a:prstGeom>
          <a:solidFill>
            <a:schemeClr val="bg1"/>
          </a:solidFill>
        </p:spPr>
        <p:txBody>
          <a:bodyPr wrap="square" rtlCol="0">
            <a:spAutoFit/>
          </a:bodyPr>
          <a:lstStyle/>
          <a:p>
            <a:r>
              <a:rPr lang="en-GB" sz="1600" dirty="0"/>
              <a:t>d) </a:t>
            </a:r>
            <a:r>
              <a:rPr lang="en-US" sz="1600" dirty="0"/>
              <a:t>is used after "wish" and "if only" to express regrets: </a:t>
            </a:r>
            <a:endParaRPr lang="en-GB" sz="1600" dirty="0"/>
          </a:p>
        </p:txBody>
      </p:sp>
      <p:sp>
        <p:nvSpPr>
          <p:cNvPr id="15" name="Textfeld 14">
            <a:extLst>
              <a:ext uri="{FF2B5EF4-FFF2-40B4-BE49-F238E27FC236}">
                <a16:creationId xmlns:a16="http://schemas.microsoft.com/office/drawing/2014/main" id="{B333A9E4-DC0E-E922-3A99-761BBA932603}"/>
              </a:ext>
            </a:extLst>
          </p:cNvPr>
          <p:cNvSpPr txBox="1"/>
          <p:nvPr/>
        </p:nvSpPr>
        <p:spPr>
          <a:xfrm>
            <a:off x="2455200" y="5301208"/>
            <a:ext cx="6688366" cy="338554"/>
          </a:xfrm>
          <a:prstGeom prst="rect">
            <a:avLst/>
          </a:prstGeom>
          <a:solidFill>
            <a:schemeClr val="bg1"/>
          </a:solidFill>
        </p:spPr>
        <p:txBody>
          <a:bodyPr wrap="square" rtlCol="0">
            <a:spAutoFit/>
          </a:bodyPr>
          <a:lstStyle/>
          <a:p>
            <a:r>
              <a:rPr lang="en-GB" sz="1600" dirty="0"/>
              <a:t>e) </a:t>
            </a:r>
            <a:r>
              <a:rPr lang="en-US" sz="1600" dirty="0"/>
              <a:t>is used in reported speech to report someone’s words in the past: </a:t>
            </a:r>
            <a:endParaRPr lang="en-GB" sz="1600" dirty="0"/>
          </a:p>
        </p:txBody>
      </p:sp>
      <p:sp>
        <p:nvSpPr>
          <p:cNvPr id="5" name="Textfeld 4">
            <a:extLst>
              <a:ext uri="{FF2B5EF4-FFF2-40B4-BE49-F238E27FC236}">
                <a16:creationId xmlns:a16="http://schemas.microsoft.com/office/drawing/2014/main" id="{D0C49144-33FC-97C7-17DD-C66308A8E7E2}"/>
              </a:ext>
            </a:extLst>
          </p:cNvPr>
          <p:cNvSpPr txBox="1"/>
          <p:nvPr/>
        </p:nvSpPr>
        <p:spPr>
          <a:xfrm>
            <a:off x="2455200" y="1404065"/>
            <a:ext cx="6688366" cy="830997"/>
          </a:xfrm>
          <a:prstGeom prst="rect">
            <a:avLst/>
          </a:prstGeom>
          <a:solidFill>
            <a:schemeClr val="bg1"/>
          </a:solidFill>
        </p:spPr>
        <p:txBody>
          <a:bodyPr wrap="square" rtlCol="0">
            <a:spAutoFit/>
          </a:bodyPr>
          <a:lstStyle/>
          <a:p>
            <a:r>
              <a:rPr lang="en-GB" sz="1600" dirty="0"/>
              <a:t>The past perfect </a:t>
            </a:r>
            <a:r>
              <a:rPr lang="en-GB" sz="1600" dirty="0" err="1"/>
              <a:t>i</a:t>
            </a:r>
            <a:r>
              <a:rPr lang="en-US" sz="1600" dirty="0"/>
              <a:t>s used to describe an action or event that happened before another action or event </a:t>
            </a:r>
            <a:r>
              <a:rPr lang="en-US" sz="1600" u="sng" dirty="0"/>
              <a:t>in the past</a:t>
            </a:r>
            <a:r>
              <a:rPr lang="en-US" sz="1600" dirty="0"/>
              <a:t>. It is formed by using the auxiliary verb </a:t>
            </a:r>
            <a:r>
              <a:rPr lang="en-US" sz="1600" b="1" dirty="0"/>
              <a:t>had</a:t>
            </a:r>
            <a:r>
              <a:rPr lang="en-US" sz="1600" dirty="0"/>
              <a:t> followed by the </a:t>
            </a:r>
            <a:r>
              <a:rPr lang="en-US" sz="1600" b="1" dirty="0"/>
              <a:t>past participle </a:t>
            </a:r>
            <a:r>
              <a:rPr lang="en-US" sz="1600" dirty="0"/>
              <a:t>of the main verb.</a:t>
            </a:r>
            <a:endParaRPr lang="en-GB" sz="1600" dirty="0"/>
          </a:p>
        </p:txBody>
      </p:sp>
      <p:sp>
        <p:nvSpPr>
          <p:cNvPr id="7" name="Textfeld 6">
            <a:extLst>
              <a:ext uri="{FF2B5EF4-FFF2-40B4-BE49-F238E27FC236}">
                <a16:creationId xmlns:a16="http://schemas.microsoft.com/office/drawing/2014/main" id="{EE59CB30-F432-E999-8DD2-F7D6562EADAA}"/>
              </a:ext>
            </a:extLst>
          </p:cNvPr>
          <p:cNvSpPr txBox="1"/>
          <p:nvPr/>
        </p:nvSpPr>
        <p:spPr>
          <a:xfrm>
            <a:off x="107504" y="1890000"/>
            <a:ext cx="2348130" cy="338554"/>
          </a:xfrm>
          <a:prstGeom prst="rect">
            <a:avLst/>
          </a:prstGeom>
          <a:solidFill>
            <a:srgbClr val="FFFF00"/>
          </a:solidFill>
        </p:spPr>
        <p:txBody>
          <a:bodyPr wrap="square" rtlCol="0">
            <a:spAutoFit/>
          </a:bodyPr>
          <a:lstStyle/>
          <a:p>
            <a:r>
              <a:rPr lang="en-GB" sz="1600" dirty="0"/>
              <a:t>to have - </a:t>
            </a:r>
            <a:r>
              <a:rPr lang="en-GB" sz="1600" b="1" dirty="0"/>
              <a:t>had </a:t>
            </a:r>
            <a:r>
              <a:rPr lang="en-GB" sz="1600" dirty="0"/>
              <a:t>- had</a:t>
            </a:r>
          </a:p>
        </p:txBody>
      </p:sp>
      <p:sp>
        <p:nvSpPr>
          <p:cNvPr id="17" name="Textfeld 16">
            <a:extLst>
              <a:ext uri="{FF2B5EF4-FFF2-40B4-BE49-F238E27FC236}">
                <a16:creationId xmlns:a16="http://schemas.microsoft.com/office/drawing/2014/main" id="{ECDCD09F-355A-D7B3-585C-51FFA34D0B16}"/>
              </a:ext>
            </a:extLst>
          </p:cNvPr>
          <p:cNvSpPr txBox="1"/>
          <p:nvPr/>
        </p:nvSpPr>
        <p:spPr>
          <a:xfrm>
            <a:off x="2455634" y="6207115"/>
            <a:ext cx="6688366" cy="584775"/>
          </a:xfrm>
          <a:prstGeom prst="rect">
            <a:avLst/>
          </a:prstGeom>
          <a:solidFill>
            <a:schemeClr val="bg1"/>
          </a:solidFill>
        </p:spPr>
        <p:txBody>
          <a:bodyPr wrap="square" rtlCol="0">
            <a:spAutoFit/>
          </a:bodyPr>
          <a:lstStyle/>
          <a:p>
            <a:pPr algn="ctr"/>
            <a:r>
              <a:rPr lang="en-US" sz="1600" dirty="0"/>
              <a:t>Direct: He said, </a:t>
            </a:r>
            <a:r>
              <a:rPr lang="en-US" sz="1600" i="1" dirty="0"/>
              <a:t>"I finished the report yesterday." </a:t>
            </a:r>
          </a:p>
          <a:p>
            <a:pPr algn="ctr"/>
            <a:r>
              <a:rPr lang="en-US" sz="1600" dirty="0"/>
              <a:t>Reported: </a:t>
            </a:r>
            <a:r>
              <a:rPr lang="en-US" sz="1600" i="1" dirty="0"/>
              <a:t>He said that he </a:t>
            </a:r>
            <a:r>
              <a:rPr lang="en-US" sz="1600" b="1" i="1" dirty="0"/>
              <a:t>had finished </a:t>
            </a:r>
            <a:r>
              <a:rPr lang="en-US" sz="1600" i="1" dirty="0"/>
              <a:t>the report the day before.</a:t>
            </a:r>
            <a:endParaRPr lang="en-GB" sz="1600" i="1" dirty="0"/>
          </a:p>
        </p:txBody>
      </p:sp>
    </p:spTree>
    <p:extLst>
      <p:ext uri="{BB962C8B-B14F-4D97-AF65-F5344CB8AC3E}">
        <p14:creationId xmlns:p14="http://schemas.microsoft.com/office/powerpoint/2010/main" val="181781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1000"/>
                                        <p:tgtEl>
                                          <p:spTgt spid="3"/>
                                        </p:tgtEl>
                                      </p:cBhvr>
                                    </p:animEffect>
                                    <p:anim calcmode="lin" valueType="num">
                                      <p:cBhvr>
                                        <p:cTn id="19" dur="1000" fill="hold"/>
                                        <p:tgtEl>
                                          <p:spTgt spid="3"/>
                                        </p:tgtEl>
                                        <p:attrNameLst>
                                          <p:attrName>ppt_x</p:attrName>
                                        </p:attrNameLst>
                                      </p:cBhvr>
                                      <p:tavLst>
                                        <p:tav tm="0">
                                          <p:val>
                                            <p:strVal val="#ppt_x"/>
                                          </p:val>
                                        </p:tav>
                                        <p:tav tm="100000">
                                          <p:val>
                                            <p:strVal val="#ppt_x"/>
                                          </p:val>
                                        </p:tav>
                                      </p:tavLst>
                                    </p:anim>
                                    <p:anim calcmode="lin" valueType="num">
                                      <p:cBhvr>
                                        <p:cTn id="2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fade">
                                      <p:cBhvr>
                                        <p:cTn id="25" dur="1000"/>
                                        <p:tgtEl>
                                          <p:spTgt spid="4"/>
                                        </p:tgtEl>
                                      </p:cBhvr>
                                    </p:animEffect>
                                    <p:anim calcmode="lin" valueType="num">
                                      <p:cBhvr>
                                        <p:cTn id="26" dur="1000" fill="hold"/>
                                        <p:tgtEl>
                                          <p:spTgt spid="4"/>
                                        </p:tgtEl>
                                        <p:attrNameLst>
                                          <p:attrName>ppt_x</p:attrName>
                                        </p:attrNameLst>
                                      </p:cBhvr>
                                      <p:tavLst>
                                        <p:tav tm="0">
                                          <p:val>
                                            <p:strVal val="#ppt_x"/>
                                          </p:val>
                                        </p:tav>
                                        <p:tav tm="100000">
                                          <p:val>
                                            <p:strVal val="#ppt_x"/>
                                          </p:val>
                                        </p:tav>
                                      </p:tavLst>
                                    </p:anim>
                                    <p:anim calcmode="lin" valueType="num">
                                      <p:cBhvr>
                                        <p:cTn id="2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fade">
                                      <p:cBhvr>
                                        <p:cTn id="32" dur="1000"/>
                                        <p:tgtEl>
                                          <p:spTgt spid="23"/>
                                        </p:tgtEl>
                                      </p:cBhvr>
                                    </p:animEffect>
                                    <p:anim calcmode="lin" valueType="num">
                                      <p:cBhvr>
                                        <p:cTn id="33" dur="1000" fill="hold"/>
                                        <p:tgtEl>
                                          <p:spTgt spid="23"/>
                                        </p:tgtEl>
                                        <p:attrNameLst>
                                          <p:attrName>ppt_x</p:attrName>
                                        </p:attrNameLst>
                                      </p:cBhvr>
                                      <p:tavLst>
                                        <p:tav tm="0">
                                          <p:val>
                                            <p:strVal val="#ppt_x"/>
                                          </p:val>
                                        </p:tav>
                                        <p:tav tm="100000">
                                          <p:val>
                                            <p:strVal val="#ppt_x"/>
                                          </p:val>
                                        </p:tav>
                                      </p:tavLst>
                                    </p:anim>
                                    <p:anim calcmode="lin" valueType="num">
                                      <p:cBhvr>
                                        <p:cTn id="34"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fade">
                                      <p:cBhvr>
                                        <p:cTn id="39" dur="1000"/>
                                        <p:tgtEl>
                                          <p:spTgt spid="24"/>
                                        </p:tgtEl>
                                      </p:cBhvr>
                                    </p:animEffect>
                                    <p:anim calcmode="lin" valueType="num">
                                      <p:cBhvr>
                                        <p:cTn id="40" dur="1000" fill="hold"/>
                                        <p:tgtEl>
                                          <p:spTgt spid="24"/>
                                        </p:tgtEl>
                                        <p:attrNameLst>
                                          <p:attrName>ppt_x</p:attrName>
                                        </p:attrNameLst>
                                      </p:cBhvr>
                                      <p:tavLst>
                                        <p:tav tm="0">
                                          <p:val>
                                            <p:strVal val="#ppt_x"/>
                                          </p:val>
                                        </p:tav>
                                        <p:tav tm="100000">
                                          <p:val>
                                            <p:strVal val="#ppt_x"/>
                                          </p:val>
                                        </p:tav>
                                      </p:tavLst>
                                    </p:anim>
                                    <p:anim calcmode="lin" valueType="num">
                                      <p:cBhvr>
                                        <p:cTn id="41"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fade">
                                      <p:cBhvr>
                                        <p:cTn id="46" dur="1000"/>
                                        <p:tgtEl>
                                          <p:spTgt spid="8"/>
                                        </p:tgtEl>
                                      </p:cBhvr>
                                    </p:animEffect>
                                    <p:anim calcmode="lin" valueType="num">
                                      <p:cBhvr>
                                        <p:cTn id="47" dur="1000" fill="hold"/>
                                        <p:tgtEl>
                                          <p:spTgt spid="8"/>
                                        </p:tgtEl>
                                        <p:attrNameLst>
                                          <p:attrName>ppt_x</p:attrName>
                                        </p:attrNameLst>
                                      </p:cBhvr>
                                      <p:tavLst>
                                        <p:tav tm="0">
                                          <p:val>
                                            <p:strVal val="#ppt_x"/>
                                          </p:val>
                                        </p:tav>
                                        <p:tav tm="100000">
                                          <p:val>
                                            <p:strVal val="#ppt_x"/>
                                          </p:val>
                                        </p:tav>
                                      </p:tavLst>
                                    </p:anim>
                                    <p:anim calcmode="lin" valueType="num">
                                      <p:cBhvr>
                                        <p:cTn id="4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9"/>
                                        </p:tgtEl>
                                        <p:attrNameLst>
                                          <p:attrName>style.visibility</p:attrName>
                                        </p:attrNameLst>
                                      </p:cBhvr>
                                      <p:to>
                                        <p:strVal val="visible"/>
                                      </p:to>
                                    </p:set>
                                    <p:animEffect transition="in" filter="fade">
                                      <p:cBhvr>
                                        <p:cTn id="53" dur="1000"/>
                                        <p:tgtEl>
                                          <p:spTgt spid="9"/>
                                        </p:tgtEl>
                                      </p:cBhvr>
                                    </p:animEffect>
                                    <p:anim calcmode="lin" valueType="num">
                                      <p:cBhvr>
                                        <p:cTn id="54" dur="1000" fill="hold"/>
                                        <p:tgtEl>
                                          <p:spTgt spid="9"/>
                                        </p:tgtEl>
                                        <p:attrNameLst>
                                          <p:attrName>ppt_x</p:attrName>
                                        </p:attrNameLst>
                                      </p:cBhvr>
                                      <p:tavLst>
                                        <p:tav tm="0">
                                          <p:val>
                                            <p:strVal val="#ppt_x"/>
                                          </p:val>
                                        </p:tav>
                                        <p:tav tm="100000">
                                          <p:val>
                                            <p:strVal val="#ppt_x"/>
                                          </p:val>
                                        </p:tav>
                                      </p:tavLst>
                                    </p:anim>
                                    <p:anim calcmode="lin" valueType="num">
                                      <p:cBhvr>
                                        <p:cTn id="55"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fade">
                                      <p:cBhvr>
                                        <p:cTn id="60" dur="1000"/>
                                        <p:tgtEl>
                                          <p:spTgt spid="13"/>
                                        </p:tgtEl>
                                      </p:cBhvr>
                                    </p:animEffect>
                                    <p:anim calcmode="lin" valueType="num">
                                      <p:cBhvr>
                                        <p:cTn id="61" dur="1000" fill="hold"/>
                                        <p:tgtEl>
                                          <p:spTgt spid="13"/>
                                        </p:tgtEl>
                                        <p:attrNameLst>
                                          <p:attrName>ppt_x</p:attrName>
                                        </p:attrNameLst>
                                      </p:cBhvr>
                                      <p:tavLst>
                                        <p:tav tm="0">
                                          <p:val>
                                            <p:strVal val="#ppt_x"/>
                                          </p:val>
                                        </p:tav>
                                        <p:tav tm="100000">
                                          <p:val>
                                            <p:strVal val="#ppt_x"/>
                                          </p:val>
                                        </p:tav>
                                      </p:tavLst>
                                    </p:anim>
                                    <p:anim calcmode="lin" valueType="num">
                                      <p:cBhvr>
                                        <p:cTn id="62"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000"/>
                                        <p:tgtEl>
                                          <p:spTgt spid="11"/>
                                        </p:tgtEl>
                                      </p:cBhvr>
                                    </p:animEffect>
                                    <p:anim calcmode="lin" valueType="num">
                                      <p:cBhvr>
                                        <p:cTn id="68" dur="1000" fill="hold"/>
                                        <p:tgtEl>
                                          <p:spTgt spid="11"/>
                                        </p:tgtEl>
                                        <p:attrNameLst>
                                          <p:attrName>ppt_x</p:attrName>
                                        </p:attrNameLst>
                                      </p:cBhvr>
                                      <p:tavLst>
                                        <p:tav tm="0">
                                          <p:val>
                                            <p:strVal val="#ppt_x"/>
                                          </p:val>
                                        </p:tav>
                                        <p:tav tm="100000">
                                          <p:val>
                                            <p:strVal val="#ppt_x"/>
                                          </p:val>
                                        </p:tav>
                                      </p:tavLst>
                                    </p:anim>
                                    <p:anim calcmode="lin" valueType="num">
                                      <p:cBhvr>
                                        <p:cTn id="6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fade">
                                      <p:cBhvr>
                                        <p:cTn id="74" dur="1000"/>
                                        <p:tgtEl>
                                          <p:spTgt spid="15"/>
                                        </p:tgtEl>
                                      </p:cBhvr>
                                    </p:animEffect>
                                    <p:anim calcmode="lin" valueType="num">
                                      <p:cBhvr>
                                        <p:cTn id="75" dur="1000" fill="hold"/>
                                        <p:tgtEl>
                                          <p:spTgt spid="15"/>
                                        </p:tgtEl>
                                        <p:attrNameLst>
                                          <p:attrName>ppt_x</p:attrName>
                                        </p:attrNameLst>
                                      </p:cBhvr>
                                      <p:tavLst>
                                        <p:tav tm="0">
                                          <p:val>
                                            <p:strVal val="#ppt_x"/>
                                          </p:val>
                                        </p:tav>
                                        <p:tav tm="100000">
                                          <p:val>
                                            <p:strVal val="#ppt_x"/>
                                          </p:val>
                                        </p:tav>
                                      </p:tavLst>
                                    </p:anim>
                                    <p:anim calcmode="lin" valueType="num">
                                      <p:cBhvr>
                                        <p:cTn id="7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fade">
                                      <p:cBhvr>
                                        <p:cTn id="81" dur="1000"/>
                                        <p:tgtEl>
                                          <p:spTgt spid="14"/>
                                        </p:tgtEl>
                                      </p:cBhvr>
                                    </p:animEffect>
                                    <p:anim calcmode="lin" valueType="num">
                                      <p:cBhvr>
                                        <p:cTn id="82" dur="1000" fill="hold"/>
                                        <p:tgtEl>
                                          <p:spTgt spid="14"/>
                                        </p:tgtEl>
                                        <p:attrNameLst>
                                          <p:attrName>ppt_x</p:attrName>
                                        </p:attrNameLst>
                                      </p:cBhvr>
                                      <p:tavLst>
                                        <p:tav tm="0">
                                          <p:val>
                                            <p:strVal val="#ppt_x"/>
                                          </p:val>
                                        </p:tav>
                                        <p:tav tm="100000">
                                          <p:val>
                                            <p:strVal val="#ppt_x"/>
                                          </p:val>
                                        </p:tav>
                                      </p:tavLst>
                                    </p:anim>
                                    <p:anim calcmode="lin" valueType="num">
                                      <p:cBhvr>
                                        <p:cTn id="8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17"/>
                                        </p:tgtEl>
                                        <p:attrNameLst>
                                          <p:attrName>style.visibility</p:attrName>
                                        </p:attrNameLst>
                                      </p:cBhvr>
                                      <p:to>
                                        <p:strVal val="visible"/>
                                      </p:to>
                                    </p:set>
                                    <p:animEffect transition="in" filter="fade">
                                      <p:cBhvr>
                                        <p:cTn id="88" dur="1000"/>
                                        <p:tgtEl>
                                          <p:spTgt spid="17"/>
                                        </p:tgtEl>
                                      </p:cBhvr>
                                    </p:animEffect>
                                    <p:anim calcmode="lin" valueType="num">
                                      <p:cBhvr>
                                        <p:cTn id="89" dur="1000" fill="hold"/>
                                        <p:tgtEl>
                                          <p:spTgt spid="17"/>
                                        </p:tgtEl>
                                        <p:attrNameLst>
                                          <p:attrName>ppt_x</p:attrName>
                                        </p:attrNameLst>
                                      </p:cBhvr>
                                      <p:tavLst>
                                        <p:tav tm="0">
                                          <p:val>
                                            <p:strVal val="#ppt_x"/>
                                          </p:val>
                                        </p:tav>
                                        <p:tav tm="100000">
                                          <p:val>
                                            <p:strVal val="#ppt_x"/>
                                          </p:val>
                                        </p:tav>
                                      </p:tavLst>
                                    </p:anim>
                                    <p:anim calcmode="lin" valueType="num">
                                      <p:cBhvr>
                                        <p:cTn id="9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P spid="24" grpId="0" animBg="1"/>
      <p:bldP spid="4" grpId="0" animBg="1"/>
      <p:bldP spid="8" grpId="0" animBg="1"/>
      <p:bldP spid="9" grpId="0" animBg="1"/>
      <p:bldP spid="11" grpId="0" animBg="1"/>
      <p:bldP spid="14" grpId="0" animBg="1"/>
      <p:bldP spid="13" grpId="0" animBg="1"/>
      <p:bldP spid="15" grpId="0" animBg="1"/>
      <p:bldP spid="5" grpId="0" animBg="1"/>
      <p:bldP spid="7"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0" y="957593"/>
            <a:ext cx="9144000" cy="338554"/>
          </a:xfrm>
          <a:prstGeom prst="rect">
            <a:avLst/>
          </a:prstGeom>
          <a:noFill/>
        </p:spPr>
        <p:txBody>
          <a:bodyPr wrap="square" rtlCol="0">
            <a:spAutoFit/>
          </a:bodyPr>
          <a:lstStyle/>
          <a:p>
            <a:pPr algn="ctr"/>
            <a:r>
              <a:rPr lang="de-DE" sz="1600" b="1" dirty="0">
                <a:solidFill>
                  <a:srgbClr val="C00000"/>
                </a:solidFill>
              </a:rPr>
              <a:t>The </a:t>
            </a:r>
            <a:r>
              <a:rPr lang="de-DE" sz="1600" b="1" dirty="0" err="1">
                <a:solidFill>
                  <a:srgbClr val="C00000"/>
                </a:solidFill>
              </a:rPr>
              <a:t>past</a:t>
            </a:r>
            <a:r>
              <a:rPr lang="de-DE" sz="1600" b="1" dirty="0">
                <a:solidFill>
                  <a:srgbClr val="C00000"/>
                </a:solidFill>
              </a:rPr>
              <a:t> </a:t>
            </a:r>
            <a:r>
              <a:rPr lang="de-DE" sz="1600" b="1" dirty="0" err="1">
                <a:solidFill>
                  <a:srgbClr val="C00000"/>
                </a:solidFill>
              </a:rPr>
              <a:t>perfect</a:t>
            </a:r>
            <a:endParaRPr lang="en-GB" sz="1600" b="1" dirty="0">
              <a:solidFill>
                <a:srgbClr val="C00000"/>
              </a:solidFill>
            </a:endParaRPr>
          </a:p>
        </p:txBody>
      </p:sp>
      <p:sp>
        <p:nvSpPr>
          <p:cNvPr id="6" name="Textfeld 5">
            <a:extLst>
              <a:ext uri="{FF2B5EF4-FFF2-40B4-BE49-F238E27FC236}">
                <a16:creationId xmlns:a16="http://schemas.microsoft.com/office/drawing/2014/main" id="{835961DF-6A8A-5AA0-6FA8-D8A26B268507}"/>
              </a:ext>
            </a:extLst>
          </p:cNvPr>
          <p:cNvSpPr txBox="1"/>
          <p:nvPr/>
        </p:nvSpPr>
        <p:spPr>
          <a:xfrm>
            <a:off x="107504" y="1440000"/>
            <a:ext cx="2348130" cy="1077218"/>
          </a:xfrm>
          <a:prstGeom prst="rect">
            <a:avLst/>
          </a:prstGeom>
          <a:solidFill>
            <a:srgbClr val="FFFF00"/>
          </a:solidFill>
        </p:spPr>
        <p:txBody>
          <a:bodyPr wrap="square" rtlCol="0">
            <a:spAutoFit/>
          </a:bodyPr>
          <a:lstStyle/>
          <a:p>
            <a:r>
              <a:rPr lang="en-GB" sz="1600" dirty="0"/>
              <a:t>Complete with the correct form of the verbs in the past tense/ past perfect:</a:t>
            </a:r>
          </a:p>
        </p:txBody>
      </p:sp>
      <p:sp>
        <p:nvSpPr>
          <p:cNvPr id="3" name="Textfeld 2">
            <a:extLst>
              <a:ext uri="{FF2B5EF4-FFF2-40B4-BE49-F238E27FC236}">
                <a16:creationId xmlns:a16="http://schemas.microsoft.com/office/drawing/2014/main" id="{B7214DE4-0784-36C3-0263-98DE75D17E5F}"/>
              </a:ext>
            </a:extLst>
          </p:cNvPr>
          <p:cNvSpPr txBox="1"/>
          <p:nvPr/>
        </p:nvSpPr>
        <p:spPr>
          <a:xfrm>
            <a:off x="2771800" y="1440000"/>
            <a:ext cx="6372200" cy="338554"/>
          </a:xfrm>
          <a:prstGeom prst="rect">
            <a:avLst/>
          </a:prstGeom>
          <a:solidFill>
            <a:schemeClr val="bg1"/>
          </a:solidFill>
        </p:spPr>
        <p:txBody>
          <a:bodyPr wrap="square" rtlCol="0">
            <a:spAutoFit/>
          </a:bodyPr>
          <a:lstStyle/>
          <a:p>
            <a:pPr algn="ctr"/>
            <a:r>
              <a:rPr lang="en-GB" sz="1600" dirty="0"/>
              <a:t>When I (to arrive) at the cinema, the film (already, to start).</a:t>
            </a:r>
          </a:p>
        </p:txBody>
      </p:sp>
      <p:sp>
        <p:nvSpPr>
          <p:cNvPr id="4" name="Textfeld 3">
            <a:extLst>
              <a:ext uri="{FF2B5EF4-FFF2-40B4-BE49-F238E27FC236}">
                <a16:creationId xmlns:a16="http://schemas.microsoft.com/office/drawing/2014/main" id="{E0FAD00A-7B15-561D-D6B7-6D735CB92EEC}"/>
              </a:ext>
            </a:extLst>
          </p:cNvPr>
          <p:cNvSpPr txBox="1"/>
          <p:nvPr/>
        </p:nvSpPr>
        <p:spPr>
          <a:xfrm>
            <a:off x="2771800" y="1800000"/>
            <a:ext cx="6372200" cy="338554"/>
          </a:xfrm>
          <a:prstGeom prst="rect">
            <a:avLst/>
          </a:prstGeom>
          <a:solidFill>
            <a:schemeClr val="accent1"/>
          </a:solidFill>
        </p:spPr>
        <p:txBody>
          <a:bodyPr wrap="square" rtlCol="0">
            <a:spAutoFit/>
          </a:bodyPr>
          <a:lstStyle/>
          <a:p>
            <a:pPr algn="ctr"/>
            <a:r>
              <a:rPr lang="en-GB" sz="1600" i="1" dirty="0"/>
              <a:t>When I </a:t>
            </a:r>
            <a:r>
              <a:rPr lang="en-GB" sz="1600" b="1" i="1" dirty="0"/>
              <a:t>arrived</a:t>
            </a:r>
            <a:r>
              <a:rPr lang="en-GB" sz="1600" i="1" dirty="0"/>
              <a:t> at the cinema, the film </a:t>
            </a:r>
            <a:r>
              <a:rPr lang="en-GB" sz="1600" b="1" i="1" dirty="0"/>
              <a:t>had already started.</a:t>
            </a:r>
          </a:p>
        </p:txBody>
      </p:sp>
      <p:sp>
        <p:nvSpPr>
          <p:cNvPr id="5" name="Textfeld 4">
            <a:extLst>
              <a:ext uri="{FF2B5EF4-FFF2-40B4-BE49-F238E27FC236}">
                <a16:creationId xmlns:a16="http://schemas.microsoft.com/office/drawing/2014/main" id="{A3A13365-F756-5969-1402-DBE0244AEB4E}"/>
              </a:ext>
            </a:extLst>
          </p:cNvPr>
          <p:cNvSpPr txBox="1"/>
          <p:nvPr/>
        </p:nvSpPr>
        <p:spPr>
          <a:xfrm>
            <a:off x="2771800" y="2772217"/>
            <a:ext cx="6372360" cy="338554"/>
          </a:xfrm>
          <a:prstGeom prst="rect">
            <a:avLst/>
          </a:prstGeom>
          <a:solidFill>
            <a:schemeClr val="bg1"/>
          </a:solidFill>
        </p:spPr>
        <p:txBody>
          <a:bodyPr wrap="square" rtlCol="0">
            <a:spAutoFit/>
          </a:bodyPr>
          <a:lstStyle/>
          <a:p>
            <a:pPr algn="ctr"/>
            <a:r>
              <a:rPr lang="en-GB" sz="1600" dirty="0"/>
              <a:t>She (not to pass) the exam. If she (only to work) harder!</a:t>
            </a:r>
          </a:p>
        </p:txBody>
      </p:sp>
      <p:sp>
        <p:nvSpPr>
          <p:cNvPr id="14" name="Textfeld 13">
            <a:extLst>
              <a:ext uri="{FF2B5EF4-FFF2-40B4-BE49-F238E27FC236}">
                <a16:creationId xmlns:a16="http://schemas.microsoft.com/office/drawing/2014/main" id="{23E27171-3C19-D49E-8AC0-625AB3197042}"/>
              </a:ext>
            </a:extLst>
          </p:cNvPr>
          <p:cNvSpPr txBox="1"/>
          <p:nvPr/>
        </p:nvSpPr>
        <p:spPr>
          <a:xfrm>
            <a:off x="2771800" y="3132257"/>
            <a:ext cx="6372200" cy="338554"/>
          </a:xfrm>
          <a:prstGeom prst="rect">
            <a:avLst/>
          </a:prstGeom>
          <a:solidFill>
            <a:schemeClr val="accent1"/>
          </a:solidFill>
        </p:spPr>
        <p:txBody>
          <a:bodyPr wrap="square" rtlCol="0">
            <a:spAutoFit/>
          </a:bodyPr>
          <a:lstStyle/>
          <a:p>
            <a:pPr algn="ctr"/>
            <a:r>
              <a:rPr lang="en-GB" sz="1600" i="1" dirty="0"/>
              <a:t>She </a:t>
            </a:r>
            <a:r>
              <a:rPr lang="en-GB" sz="1600" b="1" i="1" dirty="0"/>
              <a:t>did not pass </a:t>
            </a:r>
            <a:r>
              <a:rPr lang="en-GB" sz="1600" i="1" dirty="0"/>
              <a:t>the exam. If she </a:t>
            </a:r>
            <a:r>
              <a:rPr lang="en-GB" sz="1600" b="1" i="1" dirty="0"/>
              <a:t>had only worked</a:t>
            </a:r>
            <a:r>
              <a:rPr lang="en-GB" sz="1600" i="1" dirty="0"/>
              <a:t> harder!</a:t>
            </a:r>
          </a:p>
        </p:txBody>
      </p:sp>
      <p:sp>
        <p:nvSpPr>
          <p:cNvPr id="15" name="Textfeld 14">
            <a:extLst>
              <a:ext uri="{FF2B5EF4-FFF2-40B4-BE49-F238E27FC236}">
                <a16:creationId xmlns:a16="http://schemas.microsoft.com/office/drawing/2014/main" id="{6E87C583-4249-434C-C0E3-7529DF277E4D}"/>
              </a:ext>
            </a:extLst>
          </p:cNvPr>
          <p:cNvSpPr txBox="1"/>
          <p:nvPr/>
        </p:nvSpPr>
        <p:spPr>
          <a:xfrm>
            <a:off x="2771800" y="5877272"/>
            <a:ext cx="6372360" cy="584775"/>
          </a:xfrm>
          <a:prstGeom prst="rect">
            <a:avLst/>
          </a:prstGeom>
          <a:solidFill>
            <a:schemeClr val="accent1"/>
          </a:solidFill>
        </p:spPr>
        <p:txBody>
          <a:bodyPr wrap="square" rtlCol="0">
            <a:spAutoFit/>
          </a:bodyPr>
          <a:lstStyle/>
          <a:p>
            <a:pPr algn="ctr"/>
            <a:r>
              <a:rPr lang="en-GB" sz="1600" i="1" dirty="0"/>
              <a:t>He had always wanted to see the Pyramids. He booked a flight to Cairo yesterday.</a:t>
            </a:r>
          </a:p>
        </p:txBody>
      </p:sp>
      <p:sp>
        <p:nvSpPr>
          <p:cNvPr id="7" name="Textfeld 6">
            <a:extLst>
              <a:ext uri="{FF2B5EF4-FFF2-40B4-BE49-F238E27FC236}">
                <a16:creationId xmlns:a16="http://schemas.microsoft.com/office/drawing/2014/main" id="{B9F5E501-1FA5-6E4C-7954-F4E331BB614B}"/>
              </a:ext>
            </a:extLst>
          </p:cNvPr>
          <p:cNvSpPr txBox="1"/>
          <p:nvPr/>
        </p:nvSpPr>
        <p:spPr>
          <a:xfrm>
            <a:off x="2771800" y="2132856"/>
            <a:ext cx="6372200" cy="338554"/>
          </a:xfrm>
          <a:prstGeom prst="rect">
            <a:avLst/>
          </a:prstGeom>
          <a:solidFill>
            <a:schemeClr val="bg1"/>
          </a:solidFill>
        </p:spPr>
        <p:txBody>
          <a:bodyPr wrap="square" rtlCol="0">
            <a:spAutoFit/>
          </a:bodyPr>
          <a:lstStyle/>
          <a:p>
            <a:pPr algn="ctr"/>
            <a:r>
              <a:rPr lang="en-GB" sz="1600" dirty="0"/>
              <a:t>Susan (to look) tired because she (to work) all day.</a:t>
            </a:r>
          </a:p>
        </p:txBody>
      </p:sp>
      <p:sp>
        <p:nvSpPr>
          <p:cNvPr id="9" name="Textfeld 8">
            <a:extLst>
              <a:ext uri="{FF2B5EF4-FFF2-40B4-BE49-F238E27FC236}">
                <a16:creationId xmlns:a16="http://schemas.microsoft.com/office/drawing/2014/main" id="{8FA2C030-0466-4BE9-274B-017873F4FD0D}"/>
              </a:ext>
            </a:extLst>
          </p:cNvPr>
          <p:cNvSpPr txBox="1"/>
          <p:nvPr/>
        </p:nvSpPr>
        <p:spPr>
          <a:xfrm>
            <a:off x="2771800" y="2420888"/>
            <a:ext cx="6372200" cy="338554"/>
          </a:xfrm>
          <a:prstGeom prst="rect">
            <a:avLst/>
          </a:prstGeom>
          <a:solidFill>
            <a:schemeClr val="accent1"/>
          </a:solidFill>
        </p:spPr>
        <p:txBody>
          <a:bodyPr wrap="square" rtlCol="0">
            <a:spAutoFit/>
          </a:bodyPr>
          <a:lstStyle/>
          <a:p>
            <a:pPr algn="ctr"/>
            <a:r>
              <a:rPr lang="en-GB" sz="1600" i="1" dirty="0"/>
              <a:t>Susan </a:t>
            </a:r>
            <a:r>
              <a:rPr lang="en-GB" sz="1600" b="1" i="1" dirty="0"/>
              <a:t>looked</a:t>
            </a:r>
            <a:r>
              <a:rPr lang="en-GB" sz="1600" i="1" dirty="0"/>
              <a:t> tired because she </a:t>
            </a:r>
            <a:r>
              <a:rPr lang="en-GB" sz="1600" b="1" i="1" dirty="0"/>
              <a:t>had worked </a:t>
            </a:r>
            <a:r>
              <a:rPr lang="en-GB" sz="1600" i="1" dirty="0"/>
              <a:t>all day^.</a:t>
            </a:r>
          </a:p>
        </p:txBody>
      </p:sp>
      <p:sp>
        <p:nvSpPr>
          <p:cNvPr id="12" name="Textfeld 11">
            <a:extLst>
              <a:ext uri="{FF2B5EF4-FFF2-40B4-BE49-F238E27FC236}">
                <a16:creationId xmlns:a16="http://schemas.microsoft.com/office/drawing/2014/main" id="{7F55FB84-F2FA-E87F-1DC6-025E0A9A5BD0}"/>
              </a:ext>
            </a:extLst>
          </p:cNvPr>
          <p:cNvSpPr txBox="1"/>
          <p:nvPr/>
        </p:nvSpPr>
        <p:spPr>
          <a:xfrm>
            <a:off x="2771800" y="3738518"/>
            <a:ext cx="6372200" cy="338554"/>
          </a:xfrm>
          <a:prstGeom prst="rect">
            <a:avLst/>
          </a:prstGeom>
          <a:solidFill>
            <a:schemeClr val="accent1"/>
          </a:solidFill>
        </p:spPr>
        <p:txBody>
          <a:bodyPr wrap="square" rtlCol="0">
            <a:spAutoFit/>
          </a:bodyPr>
          <a:lstStyle/>
          <a:p>
            <a:pPr algn="ctr"/>
            <a:r>
              <a:rPr lang="en-GB" sz="1600" dirty="0"/>
              <a:t> </a:t>
            </a:r>
            <a:r>
              <a:rPr lang="en-GB" sz="1600" b="1" i="1" dirty="0"/>
              <a:t>Had you known </a:t>
            </a:r>
            <a:r>
              <a:rPr lang="en-GB" sz="1600" i="1" dirty="0"/>
              <a:t>this before he </a:t>
            </a:r>
            <a:r>
              <a:rPr lang="en-GB" sz="1600" b="1" i="1" dirty="0"/>
              <a:t>told </a:t>
            </a:r>
            <a:r>
              <a:rPr lang="en-GB" sz="1600" i="1" dirty="0"/>
              <a:t>you?</a:t>
            </a:r>
          </a:p>
        </p:txBody>
      </p:sp>
      <p:sp>
        <p:nvSpPr>
          <p:cNvPr id="17" name="Textfeld 16">
            <a:extLst>
              <a:ext uri="{FF2B5EF4-FFF2-40B4-BE49-F238E27FC236}">
                <a16:creationId xmlns:a16="http://schemas.microsoft.com/office/drawing/2014/main" id="{FA30ABF2-E348-6C56-ADD6-3CBB1D040F17}"/>
              </a:ext>
            </a:extLst>
          </p:cNvPr>
          <p:cNvSpPr txBox="1"/>
          <p:nvPr/>
        </p:nvSpPr>
        <p:spPr>
          <a:xfrm>
            <a:off x="2771800" y="4386590"/>
            <a:ext cx="6372200" cy="338554"/>
          </a:xfrm>
          <a:prstGeom prst="rect">
            <a:avLst/>
          </a:prstGeom>
          <a:solidFill>
            <a:schemeClr val="accent1"/>
          </a:solidFill>
        </p:spPr>
        <p:txBody>
          <a:bodyPr wrap="square" rtlCol="0">
            <a:spAutoFit/>
          </a:bodyPr>
          <a:lstStyle/>
          <a:p>
            <a:pPr algn="ctr"/>
            <a:r>
              <a:rPr lang="en-GB" sz="1600" i="1" dirty="0"/>
              <a:t>She said that she</a:t>
            </a:r>
            <a:r>
              <a:rPr lang="en-GB" sz="1600" b="1" i="1" dirty="0"/>
              <a:t> had always been </a:t>
            </a:r>
            <a:r>
              <a:rPr lang="en-GB" sz="1600" i="1" dirty="0"/>
              <a:t>a careful driver.</a:t>
            </a:r>
          </a:p>
        </p:txBody>
      </p:sp>
      <p:sp>
        <p:nvSpPr>
          <p:cNvPr id="18" name="Textfeld 17">
            <a:extLst>
              <a:ext uri="{FF2B5EF4-FFF2-40B4-BE49-F238E27FC236}">
                <a16:creationId xmlns:a16="http://schemas.microsoft.com/office/drawing/2014/main" id="{59EF3E20-1D04-5CB0-6069-A945B042CC4A}"/>
              </a:ext>
            </a:extLst>
          </p:cNvPr>
          <p:cNvSpPr txBox="1"/>
          <p:nvPr/>
        </p:nvSpPr>
        <p:spPr>
          <a:xfrm>
            <a:off x="2771800" y="4725144"/>
            <a:ext cx="6372200" cy="338554"/>
          </a:xfrm>
          <a:prstGeom prst="rect">
            <a:avLst/>
          </a:prstGeom>
          <a:solidFill>
            <a:schemeClr val="bg1"/>
          </a:solidFill>
        </p:spPr>
        <p:txBody>
          <a:bodyPr wrap="square" rtlCol="0">
            <a:spAutoFit/>
          </a:bodyPr>
          <a:lstStyle/>
          <a:p>
            <a:pPr algn="ctr"/>
            <a:r>
              <a:rPr lang="en-GB" sz="1600" dirty="0"/>
              <a:t>He said, “I had dinner with my boss last week”.</a:t>
            </a:r>
          </a:p>
        </p:txBody>
      </p:sp>
      <p:sp>
        <p:nvSpPr>
          <p:cNvPr id="19" name="Textfeld 18">
            <a:extLst>
              <a:ext uri="{FF2B5EF4-FFF2-40B4-BE49-F238E27FC236}">
                <a16:creationId xmlns:a16="http://schemas.microsoft.com/office/drawing/2014/main" id="{1B6D563C-C267-E328-7C6C-823BFD06A211}"/>
              </a:ext>
            </a:extLst>
          </p:cNvPr>
          <p:cNvSpPr txBox="1"/>
          <p:nvPr/>
        </p:nvSpPr>
        <p:spPr>
          <a:xfrm>
            <a:off x="2771800" y="5013176"/>
            <a:ext cx="6372200" cy="338554"/>
          </a:xfrm>
          <a:prstGeom prst="rect">
            <a:avLst/>
          </a:prstGeom>
          <a:solidFill>
            <a:schemeClr val="accent1"/>
          </a:solidFill>
        </p:spPr>
        <p:txBody>
          <a:bodyPr wrap="square" rtlCol="0">
            <a:spAutoFit/>
          </a:bodyPr>
          <a:lstStyle/>
          <a:p>
            <a:pPr algn="ctr"/>
            <a:r>
              <a:rPr lang="en-GB" sz="1600" i="1" dirty="0"/>
              <a:t>He said that he </a:t>
            </a:r>
            <a:r>
              <a:rPr lang="en-GB" sz="1600" b="1" i="1" dirty="0"/>
              <a:t>had had </a:t>
            </a:r>
            <a:r>
              <a:rPr lang="en-GB" sz="1600" i="1" dirty="0"/>
              <a:t>dinner with his boss the week before.</a:t>
            </a:r>
          </a:p>
        </p:txBody>
      </p:sp>
      <p:sp>
        <p:nvSpPr>
          <p:cNvPr id="20" name="Textfeld 19">
            <a:extLst>
              <a:ext uri="{FF2B5EF4-FFF2-40B4-BE49-F238E27FC236}">
                <a16:creationId xmlns:a16="http://schemas.microsoft.com/office/drawing/2014/main" id="{D7103E77-2816-0619-1779-DDACE8D832EA}"/>
              </a:ext>
            </a:extLst>
          </p:cNvPr>
          <p:cNvSpPr txBox="1"/>
          <p:nvPr/>
        </p:nvSpPr>
        <p:spPr>
          <a:xfrm>
            <a:off x="2771800" y="5322694"/>
            <a:ext cx="6372200" cy="584775"/>
          </a:xfrm>
          <a:prstGeom prst="rect">
            <a:avLst/>
          </a:prstGeom>
          <a:solidFill>
            <a:schemeClr val="bg1"/>
          </a:solidFill>
        </p:spPr>
        <p:txBody>
          <a:bodyPr wrap="square" rtlCol="0">
            <a:spAutoFit/>
          </a:bodyPr>
          <a:lstStyle/>
          <a:p>
            <a:pPr algn="ctr"/>
            <a:r>
              <a:rPr lang="en-GB" sz="1600" dirty="0"/>
              <a:t>Er </a:t>
            </a:r>
            <a:r>
              <a:rPr lang="en-GB" sz="1600" dirty="0" err="1"/>
              <a:t>wollte</a:t>
            </a:r>
            <a:r>
              <a:rPr lang="en-GB" sz="1600" dirty="0"/>
              <a:t> </a:t>
            </a:r>
            <a:r>
              <a:rPr lang="en-GB" sz="1600" dirty="0" err="1"/>
              <a:t>schon</a:t>
            </a:r>
            <a:r>
              <a:rPr lang="en-GB" sz="1600" dirty="0"/>
              <a:t> </a:t>
            </a:r>
            <a:r>
              <a:rPr lang="en-GB" sz="1600" dirty="0" err="1"/>
              <a:t>immer</a:t>
            </a:r>
            <a:r>
              <a:rPr lang="en-GB" sz="1600" dirty="0"/>
              <a:t> die </a:t>
            </a:r>
            <a:r>
              <a:rPr lang="en-GB" sz="1600" dirty="0" err="1"/>
              <a:t>Pyramiden</a:t>
            </a:r>
            <a:r>
              <a:rPr lang="en-GB" sz="1600" dirty="0"/>
              <a:t> </a:t>
            </a:r>
            <a:r>
              <a:rPr lang="en-GB" sz="1600" dirty="0" err="1"/>
              <a:t>sehen</a:t>
            </a:r>
            <a:r>
              <a:rPr lang="en-GB" sz="1600" dirty="0"/>
              <a:t>. </a:t>
            </a:r>
            <a:r>
              <a:rPr lang="en-GB" sz="1600" dirty="0" err="1"/>
              <a:t>Gestern</a:t>
            </a:r>
            <a:r>
              <a:rPr lang="en-GB" sz="1600" dirty="0"/>
              <a:t> hat er </a:t>
            </a:r>
            <a:r>
              <a:rPr lang="en-GB" sz="1600" dirty="0" err="1"/>
              <a:t>einen</a:t>
            </a:r>
            <a:r>
              <a:rPr lang="en-GB" sz="1600" dirty="0"/>
              <a:t> </a:t>
            </a:r>
            <a:r>
              <a:rPr lang="en-GB" sz="1600" dirty="0" err="1"/>
              <a:t>Flug</a:t>
            </a:r>
            <a:r>
              <a:rPr lang="en-GB" sz="1600" dirty="0"/>
              <a:t> </a:t>
            </a:r>
            <a:r>
              <a:rPr lang="en-GB" sz="1600" dirty="0" err="1"/>
              <a:t>nach</a:t>
            </a:r>
            <a:r>
              <a:rPr lang="en-GB" sz="1600" dirty="0"/>
              <a:t> Kairo </a:t>
            </a:r>
            <a:r>
              <a:rPr lang="en-GB" sz="1600" dirty="0" err="1"/>
              <a:t>gebucht</a:t>
            </a:r>
            <a:r>
              <a:rPr lang="en-GB" sz="1600" dirty="0"/>
              <a:t>.</a:t>
            </a:r>
          </a:p>
        </p:txBody>
      </p:sp>
      <p:sp>
        <p:nvSpPr>
          <p:cNvPr id="8" name="Textfeld 7">
            <a:extLst>
              <a:ext uri="{FF2B5EF4-FFF2-40B4-BE49-F238E27FC236}">
                <a16:creationId xmlns:a16="http://schemas.microsoft.com/office/drawing/2014/main" id="{2A51C8E3-617B-2917-4B3D-A0C457CBD61E}"/>
              </a:ext>
            </a:extLst>
          </p:cNvPr>
          <p:cNvSpPr txBox="1"/>
          <p:nvPr/>
        </p:nvSpPr>
        <p:spPr>
          <a:xfrm>
            <a:off x="135638" y="4077072"/>
            <a:ext cx="2348130" cy="584775"/>
          </a:xfrm>
          <a:prstGeom prst="rect">
            <a:avLst/>
          </a:prstGeom>
          <a:solidFill>
            <a:srgbClr val="FFFF00"/>
          </a:solidFill>
        </p:spPr>
        <p:txBody>
          <a:bodyPr wrap="square" rtlCol="0">
            <a:spAutoFit/>
          </a:bodyPr>
          <a:lstStyle/>
          <a:p>
            <a:r>
              <a:rPr lang="en-GB" sz="1600" dirty="0"/>
              <a:t>Put into reported speech:</a:t>
            </a:r>
          </a:p>
        </p:txBody>
      </p:sp>
      <p:sp>
        <p:nvSpPr>
          <p:cNvPr id="10" name="Textfeld 9">
            <a:extLst>
              <a:ext uri="{FF2B5EF4-FFF2-40B4-BE49-F238E27FC236}">
                <a16:creationId xmlns:a16="http://schemas.microsoft.com/office/drawing/2014/main" id="{7C644B23-616B-953A-0630-865032FFA1FE}"/>
              </a:ext>
            </a:extLst>
          </p:cNvPr>
          <p:cNvSpPr txBox="1"/>
          <p:nvPr/>
        </p:nvSpPr>
        <p:spPr>
          <a:xfrm>
            <a:off x="135638" y="5322694"/>
            <a:ext cx="2348130" cy="338554"/>
          </a:xfrm>
          <a:prstGeom prst="rect">
            <a:avLst/>
          </a:prstGeom>
          <a:solidFill>
            <a:srgbClr val="FFFF00"/>
          </a:solidFill>
        </p:spPr>
        <p:txBody>
          <a:bodyPr wrap="square" rtlCol="0">
            <a:spAutoFit/>
          </a:bodyPr>
          <a:lstStyle/>
          <a:p>
            <a:r>
              <a:rPr lang="en-GB" sz="1600" dirty="0"/>
              <a:t>Translate:</a:t>
            </a:r>
          </a:p>
        </p:txBody>
      </p:sp>
      <p:sp>
        <p:nvSpPr>
          <p:cNvPr id="13" name="Textfeld 12">
            <a:extLst>
              <a:ext uri="{FF2B5EF4-FFF2-40B4-BE49-F238E27FC236}">
                <a16:creationId xmlns:a16="http://schemas.microsoft.com/office/drawing/2014/main" id="{3003D9B3-2956-46E7-7D2F-CE78D02473C0}"/>
              </a:ext>
            </a:extLst>
          </p:cNvPr>
          <p:cNvSpPr txBox="1"/>
          <p:nvPr/>
        </p:nvSpPr>
        <p:spPr>
          <a:xfrm>
            <a:off x="2771800" y="3429000"/>
            <a:ext cx="6372200" cy="338554"/>
          </a:xfrm>
          <a:prstGeom prst="rect">
            <a:avLst/>
          </a:prstGeom>
          <a:solidFill>
            <a:schemeClr val="bg1"/>
          </a:solidFill>
        </p:spPr>
        <p:txBody>
          <a:bodyPr wrap="square" rtlCol="0">
            <a:spAutoFit/>
          </a:bodyPr>
          <a:lstStyle/>
          <a:p>
            <a:pPr algn="ctr"/>
            <a:r>
              <a:rPr lang="en-GB" sz="1600" dirty="0"/>
              <a:t>(you, to know) this before he (to tell) you?</a:t>
            </a:r>
          </a:p>
        </p:txBody>
      </p:sp>
      <p:sp>
        <p:nvSpPr>
          <p:cNvPr id="23" name="Textfeld 22">
            <a:extLst>
              <a:ext uri="{FF2B5EF4-FFF2-40B4-BE49-F238E27FC236}">
                <a16:creationId xmlns:a16="http://schemas.microsoft.com/office/drawing/2014/main" id="{E68B3E71-B853-A138-5F5C-BB25BB963285}"/>
              </a:ext>
            </a:extLst>
          </p:cNvPr>
          <p:cNvSpPr txBox="1"/>
          <p:nvPr/>
        </p:nvSpPr>
        <p:spPr>
          <a:xfrm>
            <a:off x="2771800" y="4077072"/>
            <a:ext cx="6372200" cy="338554"/>
          </a:xfrm>
          <a:prstGeom prst="rect">
            <a:avLst/>
          </a:prstGeom>
          <a:solidFill>
            <a:schemeClr val="bg1"/>
          </a:solidFill>
        </p:spPr>
        <p:txBody>
          <a:bodyPr wrap="square" rtlCol="0">
            <a:spAutoFit/>
          </a:bodyPr>
          <a:lstStyle/>
          <a:p>
            <a:pPr algn="ctr"/>
            <a:r>
              <a:rPr lang="en-GB" sz="1600" dirty="0"/>
              <a:t>“I have always been a careful driver”, she said.</a:t>
            </a:r>
          </a:p>
        </p:txBody>
      </p:sp>
      <p:sp>
        <p:nvSpPr>
          <p:cNvPr id="11" name="Textfeld 10">
            <a:extLst>
              <a:ext uri="{FF2B5EF4-FFF2-40B4-BE49-F238E27FC236}">
                <a16:creationId xmlns:a16="http://schemas.microsoft.com/office/drawing/2014/main" id="{8DC0F316-8C90-9022-A0C7-8ECEAC6EAD02}"/>
              </a:ext>
            </a:extLst>
          </p:cNvPr>
          <p:cNvSpPr txBox="1"/>
          <p:nvPr/>
        </p:nvSpPr>
        <p:spPr>
          <a:xfrm>
            <a:off x="136800" y="4654877"/>
            <a:ext cx="2347200" cy="584775"/>
          </a:xfrm>
          <a:prstGeom prst="rect">
            <a:avLst/>
          </a:prstGeom>
          <a:solidFill>
            <a:srgbClr val="FFFF00"/>
          </a:solidFill>
          <a:ln>
            <a:noFill/>
          </a:ln>
        </p:spPr>
        <p:txBody>
          <a:bodyPr wrap="square" rtlCol="0">
            <a:spAutoFit/>
          </a:bodyPr>
          <a:lstStyle/>
          <a:p>
            <a:r>
              <a:rPr lang="de-DE" sz="1600" dirty="0"/>
              <a:t>Note </a:t>
            </a:r>
            <a:r>
              <a:rPr lang="de-DE" sz="1600" dirty="0" err="1"/>
              <a:t>the</a:t>
            </a:r>
            <a:r>
              <a:rPr lang="de-DE" sz="1600" dirty="0"/>
              <a:t> </a:t>
            </a:r>
            <a:r>
              <a:rPr lang="de-DE" sz="1600" dirty="0" err="1"/>
              <a:t>change</a:t>
            </a:r>
            <a:r>
              <a:rPr lang="de-DE" sz="1600" dirty="0"/>
              <a:t> </a:t>
            </a:r>
            <a:r>
              <a:rPr lang="de-DE" sz="1600" dirty="0" err="1"/>
              <a:t>of</a:t>
            </a:r>
            <a:r>
              <a:rPr lang="de-DE" sz="1600" dirty="0"/>
              <a:t> </a:t>
            </a:r>
            <a:r>
              <a:rPr lang="de-DE" sz="1600" dirty="0" err="1"/>
              <a:t>the</a:t>
            </a:r>
            <a:r>
              <a:rPr lang="de-DE" sz="1600" dirty="0"/>
              <a:t> time </a:t>
            </a:r>
            <a:r>
              <a:rPr lang="de-DE" sz="1600" dirty="0" err="1"/>
              <a:t>designation</a:t>
            </a:r>
            <a:endParaRPr lang="de-DE" sz="1600" dirty="0"/>
          </a:p>
        </p:txBody>
      </p:sp>
    </p:spTree>
    <p:extLst>
      <p:ext uri="{BB962C8B-B14F-4D97-AF65-F5344CB8AC3E}">
        <p14:creationId xmlns:p14="http://schemas.microsoft.com/office/powerpoint/2010/main" val="176756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fade">
                                      <p:cBhvr>
                                        <p:cTn id="63" dur="1000"/>
                                        <p:tgtEl>
                                          <p:spTgt spid="8"/>
                                        </p:tgtEl>
                                      </p:cBhvr>
                                    </p:animEffect>
                                    <p:anim calcmode="lin" valueType="num">
                                      <p:cBhvr>
                                        <p:cTn id="64" dur="1000" fill="hold"/>
                                        <p:tgtEl>
                                          <p:spTgt spid="8"/>
                                        </p:tgtEl>
                                        <p:attrNameLst>
                                          <p:attrName>ppt_x</p:attrName>
                                        </p:attrNameLst>
                                      </p:cBhvr>
                                      <p:tavLst>
                                        <p:tav tm="0">
                                          <p:val>
                                            <p:strVal val="#ppt_x"/>
                                          </p:val>
                                        </p:tav>
                                        <p:tav tm="100000">
                                          <p:val>
                                            <p:strVal val="#ppt_x"/>
                                          </p:val>
                                        </p:tav>
                                      </p:tavLst>
                                    </p:anim>
                                    <p:anim calcmode="lin" valueType="num">
                                      <p:cBhvr>
                                        <p:cTn id="6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3"/>
                                        </p:tgtEl>
                                        <p:attrNameLst>
                                          <p:attrName>style.visibility</p:attrName>
                                        </p:attrNameLst>
                                      </p:cBhvr>
                                      <p:to>
                                        <p:strVal val="visible"/>
                                      </p:to>
                                    </p:set>
                                    <p:animEffect transition="in" filter="fade">
                                      <p:cBhvr>
                                        <p:cTn id="70" dur="1000"/>
                                        <p:tgtEl>
                                          <p:spTgt spid="23"/>
                                        </p:tgtEl>
                                      </p:cBhvr>
                                    </p:animEffect>
                                    <p:anim calcmode="lin" valueType="num">
                                      <p:cBhvr>
                                        <p:cTn id="71" dur="1000" fill="hold"/>
                                        <p:tgtEl>
                                          <p:spTgt spid="23"/>
                                        </p:tgtEl>
                                        <p:attrNameLst>
                                          <p:attrName>ppt_x</p:attrName>
                                        </p:attrNameLst>
                                      </p:cBhvr>
                                      <p:tavLst>
                                        <p:tav tm="0">
                                          <p:val>
                                            <p:strVal val="#ppt_x"/>
                                          </p:val>
                                        </p:tav>
                                        <p:tav tm="100000">
                                          <p:val>
                                            <p:strVal val="#ppt_x"/>
                                          </p:val>
                                        </p:tav>
                                      </p:tavLst>
                                    </p:anim>
                                    <p:anim calcmode="lin" valueType="num">
                                      <p:cBhvr>
                                        <p:cTn id="7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1000"/>
                                        <p:tgtEl>
                                          <p:spTgt spid="17"/>
                                        </p:tgtEl>
                                      </p:cBhvr>
                                    </p:animEffect>
                                    <p:anim calcmode="lin" valueType="num">
                                      <p:cBhvr>
                                        <p:cTn id="78" dur="1000" fill="hold"/>
                                        <p:tgtEl>
                                          <p:spTgt spid="17"/>
                                        </p:tgtEl>
                                        <p:attrNameLst>
                                          <p:attrName>ppt_x</p:attrName>
                                        </p:attrNameLst>
                                      </p:cBhvr>
                                      <p:tavLst>
                                        <p:tav tm="0">
                                          <p:val>
                                            <p:strVal val="#ppt_x"/>
                                          </p:val>
                                        </p:tav>
                                        <p:tav tm="100000">
                                          <p:val>
                                            <p:strVal val="#ppt_x"/>
                                          </p:val>
                                        </p:tav>
                                      </p:tavLst>
                                    </p:anim>
                                    <p:anim calcmode="lin" valueType="num">
                                      <p:cBhvr>
                                        <p:cTn id="7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1000"/>
                                        <p:tgtEl>
                                          <p:spTgt spid="18"/>
                                        </p:tgtEl>
                                      </p:cBhvr>
                                    </p:animEffect>
                                    <p:anim calcmode="lin" valueType="num">
                                      <p:cBhvr>
                                        <p:cTn id="85" dur="1000" fill="hold"/>
                                        <p:tgtEl>
                                          <p:spTgt spid="18"/>
                                        </p:tgtEl>
                                        <p:attrNameLst>
                                          <p:attrName>ppt_x</p:attrName>
                                        </p:attrNameLst>
                                      </p:cBhvr>
                                      <p:tavLst>
                                        <p:tav tm="0">
                                          <p:val>
                                            <p:strVal val="#ppt_x"/>
                                          </p:val>
                                        </p:tav>
                                        <p:tav tm="100000">
                                          <p:val>
                                            <p:strVal val="#ppt_x"/>
                                          </p:val>
                                        </p:tav>
                                      </p:tavLst>
                                    </p:anim>
                                    <p:anim calcmode="lin" valueType="num">
                                      <p:cBhvr>
                                        <p:cTn id="8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Effect transition="in" filter="fade">
                                      <p:cBhvr>
                                        <p:cTn id="91" dur="1000"/>
                                        <p:tgtEl>
                                          <p:spTgt spid="19"/>
                                        </p:tgtEl>
                                      </p:cBhvr>
                                    </p:animEffect>
                                    <p:anim calcmode="lin" valueType="num">
                                      <p:cBhvr>
                                        <p:cTn id="92" dur="1000" fill="hold"/>
                                        <p:tgtEl>
                                          <p:spTgt spid="19"/>
                                        </p:tgtEl>
                                        <p:attrNameLst>
                                          <p:attrName>ppt_x</p:attrName>
                                        </p:attrNameLst>
                                      </p:cBhvr>
                                      <p:tavLst>
                                        <p:tav tm="0">
                                          <p:val>
                                            <p:strVal val="#ppt_x"/>
                                          </p:val>
                                        </p:tav>
                                        <p:tav tm="100000">
                                          <p:val>
                                            <p:strVal val="#ppt_x"/>
                                          </p:val>
                                        </p:tav>
                                      </p:tavLst>
                                    </p:anim>
                                    <p:anim calcmode="lin" valueType="num">
                                      <p:cBhvr>
                                        <p:cTn id="9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11"/>
                                        </p:tgtEl>
                                        <p:attrNameLst>
                                          <p:attrName>style.visibility</p:attrName>
                                        </p:attrNameLst>
                                      </p:cBhvr>
                                      <p:to>
                                        <p:strVal val="visible"/>
                                      </p:to>
                                    </p:set>
                                    <p:animEffect transition="in" filter="fade">
                                      <p:cBhvr>
                                        <p:cTn id="98" dur="1000"/>
                                        <p:tgtEl>
                                          <p:spTgt spid="11"/>
                                        </p:tgtEl>
                                      </p:cBhvr>
                                    </p:animEffect>
                                    <p:anim calcmode="lin" valueType="num">
                                      <p:cBhvr>
                                        <p:cTn id="99" dur="1000" fill="hold"/>
                                        <p:tgtEl>
                                          <p:spTgt spid="11"/>
                                        </p:tgtEl>
                                        <p:attrNameLst>
                                          <p:attrName>ppt_x</p:attrName>
                                        </p:attrNameLst>
                                      </p:cBhvr>
                                      <p:tavLst>
                                        <p:tav tm="0">
                                          <p:val>
                                            <p:strVal val="#ppt_x"/>
                                          </p:val>
                                        </p:tav>
                                        <p:tav tm="100000">
                                          <p:val>
                                            <p:strVal val="#ppt_x"/>
                                          </p:val>
                                        </p:tav>
                                      </p:tavLst>
                                    </p:anim>
                                    <p:anim calcmode="lin" valueType="num">
                                      <p:cBhvr>
                                        <p:cTn id="10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0"/>
                                        </p:tgtEl>
                                        <p:attrNameLst>
                                          <p:attrName>style.visibility</p:attrName>
                                        </p:attrNameLst>
                                      </p:cBhvr>
                                      <p:to>
                                        <p:strVal val="visible"/>
                                      </p:to>
                                    </p:set>
                                    <p:animEffect transition="in" filter="fade">
                                      <p:cBhvr>
                                        <p:cTn id="105" dur="1000"/>
                                        <p:tgtEl>
                                          <p:spTgt spid="10"/>
                                        </p:tgtEl>
                                      </p:cBhvr>
                                    </p:animEffect>
                                    <p:anim calcmode="lin" valueType="num">
                                      <p:cBhvr>
                                        <p:cTn id="106" dur="1000" fill="hold"/>
                                        <p:tgtEl>
                                          <p:spTgt spid="10"/>
                                        </p:tgtEl>
                                        <p:attrNameLst>
                                          <p:attrName>ppt_x</p:attrName>
                                        </p:attrNameLst>
                                      </p:cBhvr>
                                      <p:tavLst>
                                        <p:tav tm="0">
                                          <p:val>
                                            <p:strVal val="#ppt_x"/>
                                          </p:val>
                                        </p:tav>
                                        <p:tav tm="100000">
                                          <p:val>
                                            <p:strVal val="#ppt_x"/>
                                          </p:val>
                                        </p:tav>
                                      </p:tavLst>
                                    </p:anim>
                                    <p:anim calcmode="lin" valueType="num">
                                      <p:cBhvr>
                                        <p:cTn id="10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20"/>
                                        </p:tgtEl>
                                        <p:attrNameLst>
                                          <p:attrName>style.visibility</p:attrName>
                                        </p:attrNameLst>
                                      </p:cBhvr>
                                      <p:to>
                                        <p:strVal val="visible"/>
                                      </p:to>
                                    </p:set>
                                    <p:animEffect transition="in" filter="fade">
                                      <p:cBhvr>
                                        <p:cTn id="112" dur="1000"/>
                                        <p:tgtEl>
                                          <p:spTgt spid="20"/>
                                        </p:tgtEl>
                                      </p:cBhvr>
                                    </p:animEffect>
                                    <p:anim calcmode="lin" valueType="num">
                                      <p:cBhvr>
                                        <p:cTn id="113" dur="1000" fill="hold"/>
                                        <p:tgtEl>
                                          <p:spTgt spid="20"/>
                                        </p:tgtEl>
                                        <p:attrNameLst>
                                          <p:attrName>ppt_x</p:attrName>
                                        </p:attrNameLst>
                                      </p:cBhvr>
                                      <p:tavLst>
                                        <p:tav tm="0">
                                          <p:val>
                                            <p:strVal val="#ppt_x"/>
                                          </p:val>
                                        </p:tav>
                                        <p:tav tm="100000">
                                          <p:val>
                                            <p:strVal val="#ppt_x"/>
                                          </p:val>
                                        </p:tav>
                                      </p:tavLst>
                                    </p:anim>
                                    <p:anim calcmode="lin" valueType="num">
                                      <p:cBhvr>
                                        <p:cTn id="11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15"/>
                                        </p:tgtEl>
                                        <p:attrNameLst>
                                          <p:attrName>style.visibility</p:attrName>
                                        </p:attrNameLst>
                                      </p:cBhvr>
                                      <p:to>
                                        <p:strVal val="visible"/>
                                      </p:to>
                                    </p:set>
                                    <p:animEffect transition="in" filter="fade">
                                      <p:cBhvr>
                                        <p:cTn id="119" dur="1000"/>
                                        <p:tgtEl>
                                          <p:spTgt spid="15"/>
                                        </p:tgtEl>
                                      </p:cBhvr>
                                    </p:animEffect>
                                    <p:anim calcmode="lin" valueType="num">
                                      <p:cBhvr>
                                        <p:cTn id="120" dur="1000" fill="hold"/>
                                        <p:tgtEl>
                                          <p:spTgt spid="15"/>
                                        </p:tgtEl>
                                        <p:attrNameLst>
                                          <p:attrName>ppt_x</p:attrName>
                                        </p:attrNameLst>
                                      </p:cBhvr>
                                      <p:tavLst>
                                        <p:tav tm="0">
                                          <p:val>
                                            <p:strVal val="#ppt_x"/>
                                          </p:val>
                                        </p:tav>
                                        <p:tav tm="100000">
                                          <p:val>
                                            <p:strVal val="#ppt_x"/>
                                          </p:val>
                                        </p:tav>
                                      </p:tavLst>
                                    </p:anim>
                                    <p:anim calcmode="lin" valueType="num">
                                      <p:cBhvr>
                                        <p:cTn id="121"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14" grpId="0" animBg="1"/>
      <p:bldP spid="15" grpId="0" animBg="1"/>
      <p:bldP spid="7" grpId="0" animBg="1"/>
      <p:bldP spid="9" grpId="0" animBg="1"/>
      <p:bldP spid="12" grpId="0" animBg="1"/>
      <p:bldP spid="17" grpId="0" animBg="1"/>
      <p:bldP spid="18" grpId="0" animBg="1"/>
      <p:bldP spid="19" grpId="0" animBg="1"/>
      <p:bldP spid="20" grpId="0" animBg="1"/>
      <p:bldP spid="8" grpId="0" animBg="1"/>
      <p:bldP spid="10" grpId="0" animBg="1"/>
      <p:bldP spid="13" grpId="0" animBg="1"/>
      <p:bldP spid="23"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CFBC0-BE70-FC15-B92A-457A37C14036}"/>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D04F3B3E-2BE8-AD74-FF59-2325AF3D6BC4}"/>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40" name="Textfeld 39">
            <a:extLst>
              <a:ext uri="{FF2B5EF4-FFF2-40B4-BE49-F238E27FC236}">
                <a16:creationId xmlns:a16="http://schemas.microsoft.com/office/drawing/2014/main" id="{F234304B-ED3D-A311-48AA-5B2DE66E8ABA}"/>
              </a:ext>
            </a:extLst>
          </p:cNvPr>
          <p:cNvSpPr txBox="1"/>
          <p:nvPr/>
        </p:nvSpPr>
        <p:spPr>
          <a:xfrm>
            <a:off x="107504" y="2420888"/>
            <a:ext cx="2348130" cy="338554"/>
          </a:xfrm>
          <a:prstGeom prst="rect">
            <a:avLst/>
          </a:prstGeom>
          <a:solidFill>
            <a:srgbClr val="FFFF00"/>
          </a:solidFill>
        </p:spPr>
        <p:txBody>
          <a:bodyPr wrap="square" rtlCol="0">
            <a:spAutoFit/>
          </a:bodyPr>
          <a:lstStyle/>
          <a:p>
            <a:r>
              <a:rPr lang="en-GB" sz="1600" dirty="0"/>
              <a:t>Future tenses (future 1)</a:t>
            </a:r>
          </a:p>
        </p:txBody>
      </p:sp>
      <p:sp>
        <p:nvSpPr>
          <p:cNvPr id="41" name="Textfeld 40">
            <a:extLst>
              <a:ext uri="{FF2B5EF4-FFF2-40B4-BE49-F238E27FC236}">
                <a16:creationId xmlns:a16="http://schemas.microsoft.com/office/drawing/2014/main" id="{BD1D46A4-679A-6C54-9AEF-36068D1C7ED3}"/>
              </a:ext>
            </a:extLst>
          </p:cNvPr>
          <p:cNvSpPr txBox="1"/>
          <p:nvPr/>
        </p:nvSpPr>
        <p:spPr>
          <a:xfrm>
            <a:off x="3275856" y="2420888"/>
            <a:ext cx="5544616" cy="338554"/>
          </a:xfrm>
          <a:prstGeom prst="rect">
            <a:avLst/>
          </a:prstGeom>
          <a:solidFill>
            <a:srgbClr val="FFFF00"/>
          </a:solidFill>
        </p:spPr>
        <p:txBody>
          <a:bodyPr wrap="square" rtlCol="0">
            <a:spAutoFit/>
          </a:bodyPr>
          <a:lstStyle/>
          <a:p>
            <a:r>
              <a:rPr lang="en-GB" sz="1600" dirty="0"/>
              <a:t>Angelika </a:t>
            </a:r>
            <a:r>
              <a:rPr lang="en-GB" sz="1600" b="1" dirty="0"/>
              <a:t>will meet </a:t>
            </a:r>
            <a:r>
              <a:rPr lang="en-GB" sz="1600" dirty="0"/>
              <a:t>her friends at the weekend.</a:t>
            </a:r>
          </a:p>
        </p:txBody>
      </p:sp>
      <p:sp>
        <p:nvSpPr>
          <p:cNvPr id="3" name="Textfeld 2">
            <a:extLst>
              <a:ext uri="{FF2B5EF4-FFF2-40B4-BE49-F238E27FC236}">
                <a16:creationId xmlns:a16="http://schemas.microsoft.com/office/drawing/2014/main" id="{50E9A07E-09C9-D7F8-41AD-2EBFB60CB037}"/>
              </a:ext>
            </a:extLst>
          </p:cNvPr>
          <p:cNvSpPr txBox="1"/>
          <p:nvPr/>
        </p:nvSpPr>
        <p:spPr>
          <a:xfrm>
            <a:off x="107504" y="4212377"/>
            <a:ext cx="2348130" cy="338554"/>
          </a:xfrm>
          <a:prstGeom prst="rect">
            <a:avLst/>
          </a:prstGeom>
          <a:solidFill>
            <a:srgbClr val="FFFF00"/>
          </a:solidFill>
        </p:spPr>
        <p:txBody>
          <a:bodyPr wrap="square" rtlCol="0">
            <a:spAutoFit/>
          </a:bodyPr>
          <a:lstStyle/>
          <a:p>
            <a:r>
              <a:rPr lang="en-GB" sz="1600" dirty="0"/>
              <a:t>Future tenses (future 2)</a:t>
            </a:r>
          </a:p>
        </p:txBody>
      </p:sp>
      <p:sp>
        <p:nvSpPr>
          <p:cNvPr id="4" name="Textfeld 3">
            <a:extLst>
              <a:ext uri="{FF2B5EF4-FFF2-40B4-BE49-F238E27FC236}">
                <a16:creationId xmlns:a16="http://schemas.microsoft.com/office/drawing/2014/main" id="{4B6EDBA7-39D0-FBE9-D638-4E47E6E3282D}"/>
              </a:ext>
            </a:extLst>
          </p:cNvPr>
          <p:cNvSpPr txBox="1"/>
          <p:nvPr/>
        </p:nvSpPr>
        <p:spPr>
          <a:xfrm>
            <a:off x="3275856" y="4212377"/>
            <a:ext cx="5544616" cy="584775"/>
          </a:xfrm>
          <a:prstGeom prst="rect">
            <a:avLst/>
          </a:prstGeom>
          <a:solidFill>
            <a:srgbClr val="FFFF00"/>
          </a:solidFill>
        </p:spPr>
        <p:txBody>
          <a:bodyPr wrap="square" rtlCol="0">
            <a:spAutoFit/>
          </a:bodyPr>
          <a:lstStyle/>
          <a:p>
            <a:r>
              <a:rPr lang="en-GB" sz="1600" dirty="0"/>
              <a:t>Jens will be back for dinner after he </a:t>
            </a:r>
            <a:r>
              <a:rPr lang="en-GB" sz="1600" b="1" dirty="0"/>
              <a:t>will have finished </a:t>
            </a:r>
            <a:r>
              <a:rPr lang="en-GB" sz="1600" dirty="0"/>
              <a:t>his homework.</a:t>
            </a:r>
          </a:p>
        </p:txBody>
      </p:sp>
      <p:sp>
        <p:nvSpPr>
          <p:cNvPr id="5" name="Textfeld 4">
            <a:extLst>
              <a:ext uri="{FF2B5EF4-FFF2-40B4-BE49-F238E27FC236}">
                <a16:creationId xmlns:a16="http://schemas.microsoft.com/office/drawing/2014/main" id="{3D939BA0-8C0B-7361-A3CE-C21BE81FC8A7}"/>
              </a:ext>
            </a:extLst>
          </p:cNvPr>
          <p:cNvSpPr txBox="1"/>
          <p:nvPr/>
        </p:nvSpPr>
        <p:spPr>
          <a:xfrm>
            <a:off x="3275856" y="2874422"/>
            <a:ext cx="5544616" cy="338554"/>
          </a:xfrm>
          <a:prstGeom prst="rect">
            <a:avLst/>
          </a:prstGeom>
          <a:solidFill>
            <a:srgbClr val="FFFF00"/>
          </a:solidFill>
        </p:spPr>
        <p:txBody>
          <a:bodyPr wrap="square" rtlCol="0">
            <a:spAutoFit/>
          </a:bodyPr>
          <a:lstStyle/>
          <a:p>
            <a:r>
              <a:rPr lang="en-GB" sz="1600" dirty="0"/>
              <a:t>Maria </a:t>
            </a:r>
            <a:r>
              <a:rPr lang="en-GB" sz="1600" b="1" dirty="0"/>
              <a:t>is going to meet </a:t>
            </a:r>
            <a:r>
              <a:rPr lang="en-GB" sz="1600" dirty="0"/>
              <a:t>her friends at the weekend.</a:t>
            </a:r>
          </a:p>
        </p:txBody>
      </p:sp>
      <p:sp>
        <p:nvSpPr>
          <p:cNvPr id="6" name="Textfeld 5">
            <a:extLst>
              <a:ext uri="{FF2B5EF4-FFF2-40B4-BE49-F238E27FC236}">
                <a16:creationId xmlns:a16="http://schemas.microsoft.com/office/drawing/2014/main" id="{CA7209A1-167F-25C1-26D1-181EBECFD385}"/>
              </a:ext>
            </a:extLst>
          </p:cNvPr>
          <p:cNvSpPr txBox="1"/>
          <p:nvPr/>
        </p:nvSpPr>
        <p:spPr>
          <a:xfrm>
            <a:off x="3275856" y="3306470"/>
            <a:ext cx="5544616" cy="338554"/>
          </a:xfrm>
          <a:prstGeom prst="rect">
            <a:avLst/>
          </a:prstGeom>
          <a:solidFill>
            <a:srgbClr val="FFFF00"/>
          </a:solidFill>
        </p:spPr>
        <p:txBody>
          <a:bodyPr wrap="square" rtlCol="0">
            <a:spAutoFit/>
          </a:bodyPr>
          <a:lstStyle/>
          <a:p>
            <a:r>
              <a:rPr lang="en-GB" sz="1600" dirty="0"/>
              <a:t>Stefanie </a:t>
            </a:r>
            <a:r>
              <a:rPr lang="en-GB" sz="1600" b="1" dirty="0"/>
              <a:t>is meeting </a:t>
            </a:r>
            <a:r>
              <a:rPr lang="en-GB" sz="1600" dirty="0"/>
              <a:t>his friends at 6 o’clock.</a:t>
            </a:r>
          </a:p>
        </p:txBody>
      </p:sp>
      <p:sp>
        <p:nvSpPr>
          <p:cNvPr id="7" name="Textfeld 6">
            <a:extLst>
              <a:ext uri="{FF2B5EF4-FFF2-40B4-BE49-F238E27FC236}">
                <a16:creationId xmlns:a16="http://schemas.microsoft.com/office/drawing/2014/main" id="{FEE06AB6-3DE9-2FA5-2905-84F3C68B2DE9}"/>
              </a:ext>
            </a:extLst>
          </p:cNvPr>
          <p:cNvSpPr txBox="1"/>
          <p:nvPr/>
        </p:nvSpPr>
        <p:spPr>
          <a:xfrm>
            <a:off x="3275856" y="3738518"/>
            <a:ext cx="5544616" cy="338554"/>
          </a:xfrm>
          <a:prstGeom prst="rect">
            <a:avLst/>
          </a:prstGeom>
          <a:solidFill>
            <a:srgbClr val="FFFF00"/>
          </a:solidFill>
        </p:spPr>
        <p:txBody>
          <a:bodyPr wrap="square" rtlCol="0">
            <a:spAutoFit/>
          </a:bodyPr>
          <a:lstStyle/>
          <a:p>
            <a:r>
              <a:rPr lang="en-GB" sz="1600" dirty="0"/>
              <a:t>Sabine’s party </a:t>
            </a:r>
            <a:r>
              <a:rPr lang="en-GB" sz="1600" b="1" dirty="0"/>
              <a:t>starts</a:t>
            </a:r>
            <a:r>
              <a:rPr lang="en-GB" sz="1600" dirty="0"/>
              <a:t> at 6 o’clock.</a:t>
            </a:r>
          </a:p>
        </p:txBody>
      </p:sp>
    </p:spTree>
    <p:extLst>
      <p:ext uri="{BB962C8B-B14F-4D97-AF65-F5344CB8AC3E}">
        <p14:creationId xmlns:p14="http://schemas.microsoft.com/office/powerpoint/2010/main" val="119361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anim calcmode="lin" valueType="num">
                                      <p:cBhvr additive="base">
                                        <p:cTn id="13" dur="500" fill="hold"/>
                                        <p:tgtEl>
                                          <p:spTgt spid="40"/>
                                        </p:tgtEl>
                                        <p:attrNameLst>
                                          <p:attrName>ppt_x</p:attrName>
                                        </p:attrNameLst>
                                      </p:cBhvr>
                                      <p:tavLst>
                                        <p:tav tm="0">
                                          <p:val>
                                            <p:strVal val="#ppt_x"/>
                                          </p:val>
                                        </p:tav>
                                        <p:tav tm="100000">
                                          <p:val>
                                            <p:strVal val="#ppt_x"/>
                                          </p:val>
                                        </p:tav>
                                      </p:tavLst>
                                    </p:anim>
                                    <p:anim calcmode="lin" valueType="num">
                                      <p:cBhvr additive="base">
                                        <p:cTn id="1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anim calcmode="lin" valueType="num">
                                      <p:cBhvr additive="base">
                                        <p:cTn id="19" dur="500" fill="hold"/>
                                        <p:tgtEl>
                                          <p:spTgt spid="41"/>
                                        </p:tgtEl>
                                        <p:attrNameLst>
                                          <p:attrName>ppt_x</p:attrName>
                                        </p:attrNameLst>
                                      </p:cBhvr>
                                      <p:tavLst>
                                        <p:tav tm="0">
                                          <p:val>
                                            <p:strVal val="#ppt_x"/>
                                          </p:val>
                                        </p:tav>
                                        <p:tav tm="100000">
                                          <p:val>
                                            <p:strVal val="#ppt_x"/>
                                          </p:val>
                                        </p:tav>
                                      </p:tavLst>
                                    </p:anim>
                                    <p:anim calcmode="lin" valueType="num">
                                      <p:cBhvr additive="base">
                                        <p:cTn id="2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 calcmode="lin" valueType="num">
                                      <p:cBhvr additive="base">
                                        <p:cTn id="43" dur="500" fill="hold"/>
                                        <p:tgtEl>
                                          <p:spTgt spid="3"/>
                                        </p:tgtEl>
                                        <p:attrNameLst>
                                          <p:attrName>ppt_x</p:attrName>
                                        </p:attrNameLst>
                                      </p:cBhvr>
                                      <p:tavLst>
                                        <p:tav tm="0">
                                          <p:val>
                                            <p:strVal val="#ppt_x"/>
                                          </p:val>
                                        </p:tav>
                                        <p:tav tm="100000">
                                          <p:val>
                                            <p:strVal val="#ppt_x"/>
                                          </p:val>
                                        </p:tav>
                                      </p:tavLst>
                                    </p:anim>
                                    <p:anim calcmode="lin" valueType="num">
                                      <p:cBhvr additive="base">
                                        <p:cTn id="4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additive="base">
                                        <p:cTn id="49" dur="500" fill="hold"/>
                                        <p:tgtEl>
                                          <p:spTgt spid="4"/>
                                        </p:tgtEl>
                                        <p:attrNameLst>
                                          <p:attrName>ppt_x</p:attrName>
                                        </p:attrNameLst>
                                      </p:cBhvr>
                                      <p:tavLst>
                                        <p:tav tm="0">
                                          <p:val>
                                            <p:strVal val="#ppt_x"/>
                                          </p:val>
                                        </p:tav>
                                        <p:tav tm="100000">
                                          <p:val>
                                            <p:strVal val="#ppt_x"/>
                                          </p:val>
                                        </p:tav>
                                      </p:tavLst>
                                    </p:anim>
                                    <p:anim calcmode="lin" valueType="num">
                                      <p:cBhvr additive="base">
                                        <p:cTn id="5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0" grpId="0" animBg="1"/>
      <p:bldP spid="41" grpId="0" animBg="1"/>
      <p:bldP spid="3" grpId="0" animBg="1"/>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0921E-CAA8-9916-13E8-82AAF61BD367}"/>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627AC1E1-5903-F9B6-0D6A-61EC494097A7}"/>
              </a:ext>
            </a:extLst>
          </p:cNvPr>
          <p:cNvSpPr txBox="1"/>
          <p:nvPr/>
        </p:nvSpPr>
        <p:spPr>
          <a:xfrm>
            <a:off x="0" y="957593"/>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6" name="Textfeld 5">
            <a:extLst>
              <a:ext uri="{FF2B5EF4-FFF2-40B4-BE49-F238E27FC236}">
                <a16:creationId xmlns:a16="http://schemas.microsoft.com/office/drawing/2014/main" id="{F7394F67-EB31-5BA3-A1A1-4C33CA410DCB}"/>
              </a:ext>
            </a:extLst>
          </p:cNvPr>
          <p:cNvSpPr txBox="1"/>
          <p:nvPr/>
        </p:nvSpPr>
        <p:spPr>
          <a:xfrm>
            <a:off x="107504" y="1370894"/>
            <a:ext cx="1944216" cy="338554"/>
          </a:xfrm>
          <a:prstGeom prst="rect">
            <a:avLst/>
          </a:prstGeom>
          <a:solidFill>
            <a:srgbClr val="FFFF00"/>
          </a:solidFill>
        </p:spPr>
        <p:txBody>
          <a:bodyPr wrap="square" rtlCol="0">
            <a:spAutoFit/>
          </a:bodyPr>
          <a:lstStyle/>
          <a:p>
            <a:r>
              <a:rPr lang="en-GB" sz="1600" dirty="0"/>
              <a:t>Future 1</a:t>
            </a:r>
          </a:p>
        </p:txBody>
      </p:sp>
      <p:sp>
        <p:nvSpPr>
          <p:cNvPr id="3" name="Textfeld 2">
            <a:extLst>
              <a:ext uri="{FF2B5EF4-FFF2-40B4-BE49-F238E27FC236}">
                <a16:creationId xmlns:a16="http://schemas.microsoft.com/office/drawing/2014/main" id="{CB53E23F-882A-850D-0E50-331A90F61FE4}"/>
              </a:ext>
            </a:extLst>
          </p:cNvPr>
          <p:cNvSpPr txBox="1"/>
          <p:nvPr/>
        </p:nvSpPr>
        <p:spPr>
          <a:xfrm>
            <a:off x="2455634" y="2226350"/>
            <a:ext cx="6688366" cy="338554"/>
          </a:xfrm>
          <a:prstGeom prst="rect">
            <a:avLst/>
          </a:prstGeom>
          <a:solidFill>
            <a:schemeClr val="bg1"/>
          </a:solidFill>
        </p:spPr>
        <p:txBody>
          <a:bodyPr wrap="square" rtlCol="0">
            <a:spAutoFit/>
          </a:bodyPr>
          <a:lstStyle/>
          <a:p>
            <a:pPr algn="ctr"/>
            <a:r>
              <a:rPr lang="en-GB" sz="1600" i="1" dirty="0"/>
              <a:t>I will be happy to help you.</a:t>
            </a:r>
          </a:p>
        </p:txBody>
      </p:sp>
      <p:sp>
        <p:nvSpPr>
          <p:cNvPr id="23" name="Textfeld 22">
            <a:extLst>
              <a:ext uri="{FF2B5EF4-FFF2-40B4-BE49-F238E27FC236}">
                <a16:creationId xmlns:a16="http://schemas.microsoft.com/office/drawing/2014/main" id="{D98060A8-3431-7CA1-A655-D42494D388D0}"/>
              </a:ext>
            </a:extLst>
          </p:cNvPr>
          <p:cNvSpPr txBox="1"/>
          <p:nvPr/>
        </p:nvSpPr>
        <p:spPr>
          <a:xfrm>
            <a:off x="2455634" y="2852936"/>
            <a:ext cx="6688366" cy="338554"/>
          </a:xfrm>
          <a:prstGeom prst="rect">
            <a:avLst/>
          </a:prstGeom>
          <a:solidFill>
            <a:schemeClr val="bg1"/>
          </a:solidFill>
        </p:spPr>
        <p:txBody>
          <a:bodyPr wrap="square" rtlCol="0">
            <a:spAutoFit/>
          </a:bodyPr>
          <a:lstStyle/>
          <a:p>
            <a:pPr algn="ctr"/>
            <a:r>
              <a:rPr lang="en-GB" sz="1600" i="1" dirty="0"/>
              <a:t>I think it will snow tomorrow.</a:t>
            </a:r>
          </a:p>
        </p:txBody>
      </p:sp>
      <p:sp>
        <p:nvSpPr>
          <p:cNvPr id="24" name="Textfeld 23">
            <a:extLst>
              <a:ext uri="{FF2B5EF4-FFF2-40B4-BE49-F238E27FC236}">
                <a16:creationId xmlns:a16="http://schemas.microsoft.com/office/drawing/2014/main" id="{F14131ED-F9D3-C329-754F-5D3F1EFA79ED}"/>
              </a:ext>
            </a:extLst>
          </p:cNvPr>
          <p:cNvSpPr txBox="1"/>
          <p:nvPr/>
        </p:nvSpPr>
        <p:spPr>
          <a:xfrm>
            <a:off x="2455634" y="3162454"/>
            <a:ext cx="6688366" cy="830997"/>
          </a:xfrm>
          <a:prstGeom prst="rect">
            <a:avLst/>
          </a:prstGeom>
          <a:solidFill>
            <a:schemeClr val="bg1"/>
          </a:solidFill>
        </p:spPr>
        <p:txBody>
          <a:bodyPr wrap="square" rtlCol="0">
            <a:spAutoFit/>
          </a:bodyPr>
          <a:lstStyle/>
          <a:p>
            <a:r>
              <a:rPr lang="en-US" sz="1600" dirty="0"/>
              <a:t>The </a:t>
            </a:r>
            <a:r>
              <a:rPr lang="en-US" sz="1600" b="1" dirty="0"/>
              <a:t>going</a:t>
            </a:r>
            <a:r>
              <a:rPr lang="en-US" sz="1600" dirty="0"/>
              <a:t> </a:t>
            </a:r>
            <a:r>
              <a:rPr lang="en-US" sz="1600" b="1" dirty="0"/>
              <a:t>to future </a:t>
            </a:r>
            <a:r>
              <a:rPr lang="en-US" sz="1600" dirty="0"/>
              <a:t>is used to talk about things you intend, decide or arrange to do</a:t>
            </a:r>
            <a:r>
              <a:rPr lang="en-US" sz="1600" i="1" dirty="0"/>
              <a:t>. </a:t>
            </a:r>
            <a:r>
              <a:rPr lang="en-US" sz="1600" dirty="0"/>
              <a:t>It is also used to describe events you know will happen for sure.</a:t>
            </a:r>
            <a:endParaRPr lang="en-GB" sz="1600" dirty="0"/>
          </a:p>
        </p:txBody>
      </p:sp>
      <p:sp>
        <p:nvSpPr>
          <p:cNvPr id="4" name="Textfeld 3">
            <a:extLst>
              <a:ext uri="{FF2B5EF4-FFF2-40B4-BE49-F238E27FC236}">
                <a16:creationId xmlns:a16="http://schemas.microsoft.com/office/drawing/2014/main" id="{D711ECF7-6539-A2BD-9B29-E8BCA45BCA9C}"/>
              </a:ext>
            </a:extLst>
          </p:cNvPr>
          <p:cNvSpPr txBox="1"/>
          <p:nvPr/>
        </p:nvSpPr>
        <p:spPr>
          <a:xfrm>
            <a:off x="2455634" y="2514382"/>
            <a:ext cx="6688366" cy="338554"/>
          </a:xfrm>
          <a:prstGeom prst="rect">
            <a:avLst/>
          </a:prstGeom>
          <a:solidFill>
            <a:schemeClr val="bg1"/>
          </a:solidFill>
        </p:spPr>
        <p:txBody>
          <a:bodyPr wrap="square" rtlCol="0">
            <a:spAutoFit/>
          </a:bodyPr>
          <a:lstStyle/>
          <a:p>
            <a:pPr algn="ctr"/>
            <a:r>
              <a:rPr lang="de-DE" sz="1600" i="1" dirty="0"/>
              <a:t>Sabine </a:t>
            </a:r>
            <a:r>
              <a:rPr lang="de-DE" sz="1600" i="1" dirty="0" err="1"/>
              <a:t>says</a:t>
            </a:r>
            <a:r>
              <a:rPr lang="de-DE" sz="1600" i="1" dirty="0"/>
              <a:t> </a:t>
            </a:r>
            <a:r>
              <a:rPr lang="de-DE" sz="1600" i="1" dirty="0" err="1"/>
              <a:t>she</a:t>
            </a:r>
            <a:r>
              <a:rPr lang="de-DE" sz="1600" i="1" dirty="0"/>
              <a:t> will </a:t>
            </a:r>
            <a:r>
              <a:rPr lang="de-DE" sz="1600" i="1" dirty="0" err="1"/>
              <a:t>think</a:t>
            </a:r>
            <a:r>
              <a:rPr lang="de-DE" sz="1600" i="1" dirty="0"/>
              <a:t> </a:t>
            </a:r>
            <a:r>
              <a:rPr lang="de-DE" sz="1600" i="1" dirty="0" err="1"/>
              <a:t>about</a:t>
            </a:r>
            <a:r>
              <a:rPr lang="de-DE" sz="1600" i="1" dirty="0"/>
              <a:t> it.</a:t>
            </a:r>
            <a:endParaRPr lang="en-GB" sz="1600" dirty="0"/>
          </a:p>
        </p:txBody>
      </p:sp>
      <p:sp>
        <p:nvSpPr>
          <p:cNvPr id="9" name="Textfeld 8">
            <a:extLst>
              <a:ext uri="{FF2B5EF4-FFF2-40B4-BE49-F238E27FC236}">
                <a16:creationId xmlns:a16="http://schemas.microsoft.com/office/drawing/2014/main" id="{E5E1188D-480B-A60F-7849-B9A0BD8C9158}"/>
              </a:ext>
            </a:extLst>
          </p:cNvPr>
          <p:cNvSpPr txBox="1"/>
          <p:nvPr/>
        </p:nvSpPr>
        <p:spPr>
          <a:xfrm>
            <a:off x="2455634" y="3966155"/>
            <a:ext cx="6688366" cy="584775"/>
          </a:xfrm>
          <a:prstGeom prst="rect">
            <a:avLst/>
          </a:prstGeom>
          <a:solidFill>
            <a:schemeClr val="bg1"/>
          </a:solidFill>
        </p:spPr>
        <p:txBody>
          <a:bodyPr wrap="square" rtlCol="0">
            <a:spAutoFit/>
          </a:bodyPr>
          <a:lstStyle/>
          <a:p>
            <a:pPr algn="ctr"/>
            <a:r>
              <a:rPr lang="en-US" sz="1600" i="1"/>
              <a:t>Jens </a:t>
            </a:r>
            <a:r>
              <a:rPr lang="en-US" sz="1600" i="1" dirty="0"/>
              <a:t>is going to </a:t>
            </a:r>
            <a:r>
              <a:rPr lang="en-US" sz="1600" i="1"/>
              <a:t>invite Maria </a:t>
            </a:r>
            <a:r>
              <a:rPr lang="en-US" sz="1600" i="1" dirty="0"/>
              <a:t>to his birthday party.</a:t>
            </a:r>
          </a:p>
          <a:p>
            <a:pPr algn="ctr"/>
            <a:r>
              <a:rPr lang="en-US" sz="1600" i="1" dirty="0"/>
              <a:t>We are going to visit our parents tomorrow.</a:t>
            </a:r>
            <a:endParaRPr lang="en-GB" sz="1600" i="1" dirty="0"/>
          </a:p>
        </p:txBody>
      </p:sp>
      <p:sp>
        <p:nvSpPr>
          <p:cNvPr id="11" name="Textfeld 10">
            <a:extLst>
              <a:ext uri="{FF2B5EF4-FFF2-40B4-BE49-F238E27FC236}">
                <a16:creationId xmlns:a16="http://schemas.microsoft.com/office/drawing/2014/main" id="{ADF88846-C909-9B53-BCD0-602666F0A80A}"/>
              </a:ext>
            </a:extLst>
          </p:cNvPr>
          <p:cNvSpPr txBox="1"/>
          <p:nvPr/>
        </p:nvSpPr>
        <p:spPr>
          <a:xfrm>
            <a:off x="2455634" y="4509120"/>
            <a:ext cx="6688366" cy="584775"/>
          </a:xfrm>
          <a:prstGeom prst="rect">
            <a:avLst/>
          </a:prstGeom>
          <a:solidFill>
            <a:schemeClr val="bg1"/>
          </a:solidFill>
        </p:spPr>
        <p:txBody>
          <a:bodyPr wrap="square" rtlCol="0">
            <a:spAutoFit/>
          </a:bodyPr>
          <a:lstStyle/>
          <a:p>
            <a:r>
              <a:rPr lang="en-US" sz="1600" dirty="0"/>
              <a:t>The </a:t>
            </a:r>
            <a:r>
              <a:rPr lang="en-US" sz="1600" b="1" dirty="0"/>
              <a:t>present progressive </a:t>
            </a:r>
            <a:r>
              <a:rPr lang="en-US" sz="1600" dirty="0"/>
              <a:t>is used to describe things that are planned or definitely decided.</a:t>
            </a:r>
          </a:p>
        </p:txBody>
      </p:sp>
      <p:sp>
        <p:nvSpPr>
          <p:cNvPr id="14" name="Textfeld 13">
            <a:extLst>
              <a:ext uri="{FF2B5EF4-FFF2-40B4-BE49-F238E27FC236}">
                <a16:creationId xmlns:a16="http://schemas.microsoft.com/office/drawing/2014/main" id="{EC7B3F8B-53C6-0262-ED71-53462B71B491}"/>
              </a:ext>
            </a:extLst>
          </p:cNvPr>
          <p:cNvSpPr txBox="1"/>
          <p:nvPr/>
        </p:nvSpPr>
        <p:spPr>
          <a:xfrm>
            <a:off x="2455200" y="5373216"/>
            <a:ext cx="6688366" cy="338554"/>
          </a:xfrm>
          <a:prstGeom prst="rect">
            <a:avLst/>
          </a:prstGeom>
          <a:solidFill>
            <a:schemeClr val="bg1"/>
          </a:solidFill>
        </p:spPr>
        <p:txBody>
          <a:bodyPr wrap="square" rtlCol="0">
            <a:spAutoFit/>
          </a:bodyPr>
          <a:lstStyle/>
          <a:p>
            <a:pPr algn="ctr"/>
            <a:r>
              <a:rPr lang="en-US" sz="1600" i="1" dirty="0"/>
              <a:t>I’m seeing my boss tomorrow.</a:t>
            </a:r>
          </a:p>
        </p:txBody>
      </p:sp>
      <p:sp>
        <p:nvSpPr>
          <p:cNvPr id="5" name="Textfeld 4">
            <a:extLst>
              <a:ext uri="{FF2B5EF4-FFF2-40B4-BE49-F238E27FC236}">
                <a16:creationId xmlns:a16="http://schemas.microsoft.com/office/drawing/2014/main" id="{80824857-6A19-2136-F3BD-F83BE54103BD}"/>
              </a:ext>
            </a:extLst>
          </p:cNvPr>
          <p:cNvSpPr txBox="1"/>
          <p:nvPr/>
        </p:nvSpPr>
        <p:spPr>
          <a:xfrm>
            <a:off x="2455200" y="1404065"/>
            <a:ext cx="6688366" cy="830997"/>
          </a:xfrm>
          <a:prstGeom prst="rect">
            <a:avLst/>
          </a:prstGeom>
          <a:solidFill>
            <a:schemeClr val="bg1"/>
          </a:solidFill>
        </p:spPr>
        <p:txBody>
          <a:bodyPr wrap="square" rtlCol="0">
            <a:spAutoFit/>
          </a:bodyPr>
          <a:lstStyle/>
          <a:p>
            <a:r>
              <a:rPr lang="en-GB" sz="1600" dirty="0"/>
              <a:t>The </a:t>
            </a:r>
            <a:r>
              <a:rPr lang="en-GB" sz="1600" b="1" dirty="0"/>
              <a:t>will future </a:t>
            </a:r>
            <a:r>
              <a:rPr lang="en-GB" sz="1600" dirty="0"/>
              <a:t>is used to talk about hopes, fears, expectations, promises, and the like. It is also used to talk about future actions that we are not in control of, and with phrases beginning </a:t>
            </a:r>
            <a:r>
              <a:rPr lang="en-GB" sz="1600" i="1" dirty="0"/>
              <a:t>I think</a:t>
            </a:r>
            <a:r>
              <a:rPr lang="en-GB" sz="1600" dirty="0"/>
              <a:t>.</a:t>
            </a:r>
          </a:p>
        </p:txBody>
      </p:sp>
      <p:sp>
        <p:nvSpPr>
          <p:cNvPr id="15" name="Textfeld 14">
            <a:extLst>
              <a:ext uri="{FF2B5EF4-FFF2-40B4-BE49-F238E27FC236}">
                <a16:creationId xmlns:a16="http://schemas.microsoft.com/office/drawing/2014/main" id="{540F8D9F-D280-5890-2577-C34D8A400895}"/>
              </a:ext>
            </a:extLst>
          </p:cNvPr>
          <p:cNvSpPr txBox="1"/>
          <p:nvPr/>
        </p:nvSpPr>
        <p:spPr>
          <a:xfrm>
            <a:off x="2455200" y="5085184"/>
            <a:ext cx="6688366" cy="338554"/>
          </a:xfrm>
          <a:prstGeom prst="rect">
            <a:avLst/>
          </a:prstGeom>
          <a:solidFill>
            <a:schemeClr val="bg1"/>
          </a:solidFill>
        </p:spPr>
        <p:txBody>
          <a:bodyPr wrap="square" rtlCol="0">
            <a:spAutoFit/>
          </a:bodyPr>
          <a:lstStyle/>
          <a:p>
            <a:pPr algn="ctr"/>
            <a:r>
              <a:rPr lang="en-GB" sz="1600" i="1" dirty="0"/>
              <a:t>What are you doing next week?</a:t>
            </a:r>
            <a:r>
              <a:rPr lang="en-US" sz="1600" dirty="0"/>
              <a:t> </a:t>
            </a:r>
            <a:endParaRPr lang="en-GB" sz="1600" dirty="0"/>
          </a:p>
        </p:txBody>
      </p:sp>
      <p:sp>
        <p:nvSpPr>
          <p:cNvPr id="7" name="Textfeld 6">
            <a:extLst>
              <a:ext uri="{FF2B5EF4-FFF2-40B4-BE49-F238E27FC236}">
                <a16:creationId xmlns:a16="http://schemas.microsoft.com/office/drawing/2014/main" id="{047DB9DC-1754-EC7F-8D3A-7279CC36234D}"/>
              </a:ext>
            </a:extLst>
          </p:cNvPr>
          <p:cNvSpPr txBox="1"/>
          <p:nvPr/>
        </p:nvSpPr>
        <p:spPr>
          <a:xfrm>
            <a:off x="2455200" y="5661248"/>
            <a:ext cx="6688366" cy="584775"/>
          </a:xfrm>
          <a:prstGeom prst="rect">
            <a:avLst/>
          </a:prstGeom>
          <a:solidFill>
            <a:schemeClr val="bg1"/>
          </a:solidFill>
        </p:spPr>
        <p:txBody>
          <a:bodyPr wrap="square" rtlCol="0">
            <a:spAutoFit/>
          </a:bodyPr>
          <a:lstStyle/>
          <a:p>
            <a:r>
              <a:rPr lang="en-US" sz="1600" dirty="0"/>
              <a:t>The </a:t>
            </a:r>
            <a:r>
              <a:rPr lang="en-US" sz="1600" b="1" dirty="0"/>
              <a:t>present simple </a:t>
            </a:r>
            <a:r>
              <a:rPr lang="en-US" sz="1600" dirty="0"/>
              <a:t>is used for arrival and departure times and the times of future events.</a:t>
            </a:r>
          </a:p>
        </p:txBody>
      </p:sp>
      <p:sp>
        <p:nvSpPr>
          <p:cNvPr id="10" name="Textfeld 9">
            <a:extLst>
              <a:ext uri="{FF2B5EF4-FFF2-40B4-BE49-F238E27FC236}">
                <a16:creationId xmlns:a16="http://schemas.microsoft.com/office/drawing/2014/main" id="{D235DA2A-5519-2F6C-F13E-19D83965CA89}"/>
              </a:ext>
            </a:extLst>
          </p:cNvPr>
          <p:cNvSpPr txBox="1"/>
          <p:nvPr/>
        </p:nvSpPr>
        <p:spPr>
          <a:xfrm>
            <a:off x="2455200" y="6237312"/>
            <a:ext cx="6688366" cy="338554"/>
          </a:xfrm>
          <a:prstGeom prst="rect">
            <a:avLst/>
          </a:prstGeom>
          <a:solidFill>
            <a:schemeClr val="bg1"/>
          </a:solidFill>
        </p:spPr>
        <p:txBody>
          <a:bodyPr wrap="square" rtlCol="0">
            <a:spAutoFit/>
          </a:bodyPr>
          <a:lstStyle/>
          <a:p>
            <a:pPr algn="ctr"/>
            <a:r>
              <a:rPr lang="en-GB" sz="1600" i="1" dirty="0"/>
              <a:t>My flight leaves at 6 o’clock</a:t>
            </a:r>
            <a:r>
              <a:rPr lang="en-US" sz="1600" dirty="0"/>
              <a:t> </a:t>
            </a:r>
            <a:endParaRPr lang="en-GB" sz="1600" dirty="0"/>
          </a:p>
        </p:txBody>
      </p:sp>
      <p:sp>
        <p:nvSpPr>
          <p:cNvPr id="12" name="Textfeld 11">
            <a:extLst>
              <a:ext uri="{FF2B5EF4-FFF2-40B4-BE49-F238E27FC236}">
                <a16:creationId xmlns:a16="http://schemas.microsoft.com/office/drawing/2014/main" id="{AD8AC0FC-08DC-F5DA-F99B-CB4C20CB4464}"/>
              </a:ext>
            </a:extLst>
          </p:cNvPr>
          <p:cNvSpPr txBox="1"/>
          <p:nvPr/>
        </p:nvSpPr>
        <p:spPr>
          <a:xfrm>
            <a:off x="2455200" y="6546830"/>
            <a:ext cx="6688366" cy="338554"/>
          </a:xfrm>
          <a:prstGeom prst="rect">
            <a:avLst/>
          </a:prstGeom>
          <a:solidFill>
            <a:schemeClr val="bg1"/>
          </a:solidFill>
        </p:spPr>
        <p:txBody>
          <a:bodyPr wrap="square" rtlCol="0">
            <a:spAutoFit/>
          </a:bodyPr>
          <a:lstStyle/>
          <a:p>
            <a:pPr algn="ctr"/>
            <a:r>
              <a:rPr lang="en-GB" sz="1600" i="1" dirty="0"/>
              <a:t>The concert starts at 8.</a:t>
            </a:r>
            <a:r>
              <a:rPr lang="en-US" sz="1600" dirty="0"/>
              <a:t> </a:t>
            </a:r>
            <a:endParaRPr lang="en-GB" sz="1600" dirty="0"/>
          </a:p>
        </p:txBody>
      </p:sp>
      <p:sp>
        <p:nvSpPr>
          <p:cNvPr id="16" name="Textfeld 15">
            <a:extLst>
              <a:ext uri="{FF2B5EF4-FFF2-40B4-BE49-F238E27FC236}">
                <a16:creationId xmlns:a16="http://schemas.microsoft.com/office/drawing/2014/main" id="{8D2F5D8E-77A1-E51C-AB56-34D7023D5FF9}"/>
              </a:ext>
            </a:extLst>
          </p:cNvPr>
          <p:cNvSpPr txBox="1"/>
          <p:nvPr/>
        </p:nvSpPr>
        <p:spPr>
          <a:xfrm>
            <a:off x="107504" y="2204864"/>
            <a:ext cx="2304256" cy="1815882"/>
          </a:xfrm>
          <a:prstGeom prst="rect">
            <a:avLst/>
          </a:prstGeom>
          <a:solidFill>
            <a:srgbClr val="FFFF00"/>
          </a:solidFill>
        </p:spPr>
        <p:txBody>
          <a:bodyPr wrap="square" rtlCol="0">
            <a:spAutoFit/>
          </a:bodyPr>
          <a:lstStyle/>
          <a:p>
            <a:r>
              <a:rPr lang="de-DE" sz="1600" dirty="0"/>
              <a:t>Note: </a:t>
            </a:r>
            <a:r>
              <a:rPr lang="de-DE" sz="1600" dirty="0" err="1"/>
              <a:t>Though</a:t>
            </a:r>
            <a:r>
              <a:rPr lang="de-DE" sz="1600" dirty="0"/>
              <a:t> a </a:t>
            </a:r>
            <a:r>
              <a:rPr lang="de-DE" sz="1600" dirty="0" err="1"/>
              <a:t>bit</a:t>
            </a:r>
            <a:r>
              <a:rPr lang="de-DE" sz="1600" dirty="0"/>
              <a:t> </a:t>
            </a:r>
            <a:r>
              <a:rPr lang="de-DE" sz="1600" dirty="0" err="1"/>
              <a:t>old</a:t>
            </a:r>
            <a:r>
              <a:rPr lang="de-DE" sz="1600" dirty="0"/>
              <a:t>-fashioned </a:t>
            </a:r>
            <a:r>
              <a:rPr lang="de-DE" sz="1600" dirty="0" err="1"/>
              <a:t>the</a:t>
            </a:r>
            <a:r>
              <a:rPr lang="de-DE" sz="1600" dirty="0"/>
              <a:t> </a:t>
            </a:r>
            <a:r>
              <a:rPr lang="de-DE" sz="1600" dirty="0" err="1"/>
              <a:t>use</a:t>
            </a:r>
            <a:r>
              <a:rPr lang="de-DE" sz="1600" dirty="0"/>
              <a:t> </a:t>
            </a:r>
            <a:r>
              <a:rPr lang="de-DE" sz="1600" dirty="0" err="1"/>
              <a:t>of</a:t>
            </a:r>
            <a:r>
              <a:rPr lang="de-DE" sz="1600" dirty="0"/>
              <a:t> </a:t>
            </a:r>
            <a:r>
              <a:rPr lang="de-DE" sz="1600" b="1" dirty="0" err="1"/>
              <a:t>shall</a:t>
            </a:r>
            <a:r>
              <a:rPr lang="de-DE" sz="1600" dirty="0"/>
              <a:t> </a:t>
            </a:r>
            <a:r>
              <a:rPr lang="de-DE" sz="1600" dirty="0" err="1"/>
              <a:t>for</a:t>
            </a:r>
            <a:r>
              <a:rPr lang="de-DE" sz="1600" dirty="0"/>
              <a:t> </a:t>
            </a:r>
            <a:r>
              <a:rPr lang="de-DE" sz="1600" dirty="0" err="1"/>
              <a:t>the</a:t>
            </a:r>
            <a:r>
              <a:rPr lang="de-DE" sz="1600" dirty="0"/>
              <a:t> 1st </a:t>
            </a:r>
            <a:r>
              <a:rPr lang="de-DE" sz="1600" dirty="0" err="1"/>
              <a:t>person</a:t>
            </a:r>
            <a:r>
              <a:rPr lang="de-DE" sz="1600" dirty="0"/>
              <a:t> </a:t>
            </a:r>
            <a:r>
              <a:rPr lang="de-DE" sz="1600" dirty="0" err="1"/>
              <a:t>singular</a:t>
            </a:r>
            <a:r>
              <a:rPr lang="de-DE" sz="1600" dirty="0"/>
              <a:t> and plural </a:t>
            </a:r>
            <a:r>
              <a:rPr lang="de-DE" sz="1600" dirty="0" err="1"/>
              <a:t>is</a:t>
            </a:r>
            <a:r>
              <a:rPr lang="de-DE" sz="1600" dirty="0"/>
              <a:t> still in </a:t>
            </a:r>
            <a:r>
              <a:rPr lang="de-DE" sz="1600" dirty="0" err="1"/>
              <a:t>use</a:t>
            </a:r>
            <a:r>
              <a:rPr lang="de-DE" sz="1600" dirty="0"/>
              <a:t>:</a:t>
            </a:r>
          </a:p>
          <a:p>
            <a:r>
              <a:rPr lang="de-DE" sz="1600" i="1" dirty="0"/>
              <a:t>I </a:t>
            </a:r>
            <a:r>
              <a:rPr lang="de-DE" sz="1600" b="1" i="1" dirty="0" err="1"/>
              <a:t>shall</a:t>
            </a:r>
            <a:r>
              <a:rPr lang="de-DE" sz="1600" i="1" dirty="0"/>
              <a:t> </a:t>
            </a:r>
            <a:r>
              <a:rPr lang="de-DE" sz="1600" i="1" dirty="0" err="1"/>
              <a:t>be</a:t>
            </a:r>
            <a:r>
              <a:rPr lang="de-DE" sz="1600" i="1" dirty="0"/>
              <a:t> happy.</a:t>
            </a:r>
          </a:p>
          <a:p>
            <a:r>
              <a:rPr lang="de-DE" sz="1600" i="1" dirty="0" err="1"/>
              <a:t>We</a:t>
            </a:r>
            <a:r>
              <a:rPr lang="de-DE" sz="1600" i="1" dirty="0"/>
              <a:t> </a:t>
            </a:r>
            <a:r>
              <a:rPr lang="de-DE" sz="1600" b="1" i="1" dirty="0" err="1"/>
              <a:t>shall</a:t>
            </a:r>
            <a:r>
              <a:rPr lang="de-DE" sz="1600" i="1" dirty="0"/>
              <a:t> </a:t>
            </a:r>
            <a:r>
              <a:rPr lang="de-DE" sz="1600" i="1" dirty="0" err="1"/>
              <a:t>see</a:t>
            </a:r>
            <a:r>
              <a:rPr lang="de-DE" sz="1600" i="1" dirty="0"/>
              <a:t>.</a:t>
            </a:r>
          </a:p>
        </p:txBody>
      </p:sp>
    </p:spTree>
    <p:extLst>
      <p:ext uri="{BB962C8B-B14F-4D97-AF65-F5344CB8AC3E}">
        <p14:creationId xmlns:p14="http://schemas.microsoft.com/office/powerpoint/2010/main" val="368085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1000"/>
                                        <p:tgtEl>
                                          <p:spTgt spid="23"/>
                                        </p:tgtEl>
                                      </p:cBhvr>
                                    </p:animEffect>
                                    <p:anim calcmode="lin" valueType="num">
                                      <p:cBhvr>
                                        <p:cTn id="29" dur="1000" fill="hold"/>
                                        <p:tgtEl>
                                          <p:spTgt spid="23"/>
                                        </p:tgtEl>
                                        <p:attrNameLst>
                                          <p:attrName>ppt_x</p:attrName>
                                        </p:attrNameLst>
                                      </p:cBhvr>
                                      <p:tavLst>
                                        <p:tav tm="0">
                                          <p:val>
                                            <p:strVal val="#ppt_x"/>
                                          </p:val>
                                        </p:tav>
                                        <p:tav tm="100000">
                                          <p:val>
                                            <p:strVal val="#ppt_x"/>
                                          </p:val>
                                        </p:tav>
                                      </p:tavLst>
                                    </p:anim>
                                    <p:anim calcmode="lin" valueType="num">
                                      <p:cBhvr>
                                        <p:cTn id="30"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80">
                                          <p:stCondLst>
                                            <p:cond delay="0"/>
                                          </p:stCondLst>
                                        </p:cTn>
                                        <p:tgtEl>
                                          <p:spTgt spid="16"/>
                                        </p:tgtEl>
                                      </p:cBhvr>
                                    </p:animEffect>
                                    <p:anim calcmode="lin" valueType="num">
                                      <p:cBhvr>
                                        <p:cTn id="3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41" dur="26">
                                          <p:stCondLst>
                                            <p:cond delay="650"/>
                                          </p:stCondLst>
                                        </p:cTn>
                                        <p:tgtEl>
                                          <p:spTgt spid="16"/>
                                        </p:tgtEl>
                                      </p:cBhvr>
                                      <p:to x="100000" y="60000"/>
                                    </p:animScale>
                                    <p:animScale>
                                      <p:cBhvr>
                                        <p:cTn id="42" dur="166" decel="50000">
                                          <p:stCondLst>
                                            <p:cond delay="676"/>
                                          </p:stCondLst>
                                        </p:cTn>
                                        <p:tgtEl>
                                          <p:spTgt spid="16"/>
                                        </p:tgtEl>
                                      </p:cBhvr>
                                      <p:to x="100000" y="100000"/>
                                    </p:animScale>
                                    <p:animScale>
                                      <p:cBhvr>
                                        <p:cTn id="43" dur="26">
                                          <p:stCondLst>
                                            <p:cond delay="1312"/>
                                          </p:stCondLst>
                                        </p:cTn>
                                        <p:tgtEl>
                                          <p:spTgt spid="16"/>
                                        </p:tgtEl>
                                      </p:cBhvr>
                                      <p:to x="100000" y="80000"/>
                                    </p:animScale>
                                    <p:animScale>
                                      <p:cBhvr>
                                        <p:cTn id="44" dur="166" decel="50000">
                                          <p:stCondLst>
                                            <p:cond delay="1338"/>
                                          </p:stCondLst>
                                        </p:cTn>
                                        <p:tgtEl>
                                          <p:spTgt spid="16"/>
                                        </p:tgtEl>
                                      </p:cBhvr>
                                      <p:to x="100000" y="100000"/>
                                    </p:animScale>
                                    <p:animScale>
                                      <p:cBhvr>
                                        <p:cTn id="45" dur="26">
                                          <p:stCondLst>
                                            <p:cond delay="1642"/>
                                          </p:stCondLst>
                                        </p:cTn>
                                        <p:tgtEl>
                                          <p:spTgt spid="16"/>
                                        </p:tgtEl>
                                      </p:cBhvr>
                                      <p:to x="100000" y="90000"/>
                                    </p:animScale>
                                    <p:animScale>
                                      <p:cBhvr>
                                        <p:cTn id="46" dur="166" decel="50000">
                                          <p:stCondLst>
                                            <p:cond delay="1668"/>
                                          </p:stCondLst>
                                        </p:cTn>
                                        <p:tgtEl>
                                          <p:spTgt spid="16"/>
                                        </p:tgtEl>
                                      </p:cBhvr>
                                      <p:to x="100000" y="100000"/>
                                    </p:animScale>
                                    <p:animScale>
                                      <p:cBhvr>
                                        <p:cTn id="47" dur="26">
                                          <p:stCondLst>
                                            <p:cond delay="1808"/>
                                          </p:stCondLst>
                                        </p:cTn>
                                        <p:tgtEl>
                                          <p:spTgt spid="16"/>
                                        </p:tgtEl>
                                      </p:cBhvr>
                                      <p:to x="100000" y="95000"/>
                                    </p:animScale>
                                    <p:animScale>
                                      <p:cBhvr>
                                        <p:cTn id="48" dur="166" decel="50000">
                                          <p:stCondLst>
                                            <p:cond delay="1834"/>
                                          </p:stCondLst>
                                        </p:cTn>
                                        <p:tgtEl>
                                          <p:spTgt spid="16"/>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fade">
                                      <p:cBhvr>
                                        <p:cTn id="53" dur="1000"/>
                                        <p:tgtEl>
                                          <p:spTgt spid="24"/>
                                        </p:tgtEl>
                                      </p:cBhvr>
                                    </p:animEffect>
                                    <p:anim calcmode="lin" valueType="num">
                                      <p:cBhvr>
                                        <p:cTn id="54" dur="1000" fill="hold"/>
                                        <p:tgtEl>
                                          <p:spTgt spid="24"/>
                                        </p:tgtEl>
                                        <p:attrNameLst>
                                          <p:attrName>ppt_x</p:attrName>
                                        </p:attrNameLst>
                                      </p:cBhvr>
                                      <p:tavLst>
                                        <p:tav tm="0">
                                          <p:val>
                                            <p:strVal val="#ppt_x"/>
                                          </p:val>
                                        </p:tav>
                                        <p:tav tm="100000">
                                          <p:val>
                                            <p:strVal val="#ppt_x"/>
                                          </p:val>
                                        </p:tav>
                                      </p:tavLst>
                                    </p:anim>
                                    <p:anim calcmode="lin" valueType="num">
                                      <p:cBhvr>
                                        <p:cTn id="5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fade">
                                      <p:cBhvr>
                                        <p:cTn id="60" dur="1000"/>
                                        <p:tgtEl>
                                          <p:spTgt spid="9"/>
                                        </p:tgtEl>
                                      </p:cBhvr>
                                    </p:animEffect>
                                    <p:anim calcmode="lin" valueType="num">
                                      <p:cBhvr>
                                        <p:cTn id="61" dur="1000" fill="hold"/>
                                        <p:tgtEl>
                                          <p:spTgt spid="9"/>
                                        </p:tgtEl>
                                        <p:attrNameLst>
                                          <p:attrName>ppt_x</p:attrName>
                                        </p:attrNameLst>
                                      </p:cBhvr>
                                      <p:tavLst>
                                        <p:tav tm="0">
                                          <p:val>
                                            <p:strVal val="#ppt_x"/>
                                          </p:val>
                                        </p:tav>
                                        <p:tav tm="100000">
                                          <p:val>
                                            <p:strVal val="#ppt_x"/>
                                          </p:val>
                                        </p:tav>
                                      </p:tavLst>
                                    </p:anim>
                                    <p:anim calcmode="lin" valueType="num">
                                      <p:cBhvr>
                                        <p:cTn id="6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000"/>
                                        <p:tgtEl>
                                          <p:spTgt spid="11"/>
                                        </p:tgtEl>
                                      </p:cBhvr>
                                    </p:animEffect>
                                    <p:anim calcmode="lin" valueType="num">
                                      <p:cBhvr>
                                        <p:cTn id="68" dur="1000" fill="hold"/>
                                        <p:tgtEl>
                                          <p:spTgt spid="11"/>
                                        </p:tgtEl>
                                        <p:attrNameLst>
                                          <p:attrName>ppt_x</p:attrName>
                                        </p:attrNameLst>
                                      </p:cBhvr>
                                      <p:tavLst>
                                        <p:tav tm="0">
                                          <p:val>
                                            <p:strVal val="#ppt_x"/>
                                          </p:val>
                                        </p:tav>
                                        <p:tav tm="100000">
                                          <p:val>
                                            <p:strVal val="#ppt_x"/>
                                          </p:val>
                                        </p:tav>
                                      </p:tavLst>
                                    </p:anim>
                                    <p:anim calcmode="lin" valueType="num">
                                      <p:cBhvr>
                                        <p:cTn id="6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fade">
                                      <p:cBhvr>
                                        <p:cTn id="74" dur="1000"/>
                                        <p:tgtEl>
                                          <p:spTgt spid="15"/>
                                        </p:tgtEl>
                                      </p:cBhvr>
                                    </p:animEffect>
                                    <p:anim calcmode="lin" valueType="num">
                                      <p:cBhvr>
                                        <p:cTn id="75" dur="1000" fill="hold"/>
                                        <p:tgtEl>
                                          <p:spTgt spid="15"/>
                                        </p:tgtEl>
                                        <p:attrNameLst>
                                          <p:attrName>ppt_x</p:attrName>
                                        </p:attrNameLst>
                                      </p:cBhvr>
                                      <p:tavLst>
                                        <p:tav tm="0">
                                          <p:val>
                                            <p:strVal val="#ppt_x"/>
                                          </p:val>
                                        </p:tav>
                                        <p:tav tm="100000">
                                          <p:val>
                                            <p:strVal val="#ppt_x"/>
                                          </p:val>
                                        </p:tav>
                                      </p:tavLst>
                                    </p:anim>
                                    <p:anim calcmode="lin" valueType="num">
                                      <p:cBhvr>
                                        <p:cTn id="7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fade">
                                      <p:cBhvr>
                                        <p:cTn id="81" dur="1000"/>
                                        <p:tgtEl>
                                          <p:spTgt spid="14"/>
                                        </p:tgtEl>
                                      </p:cBhvr>
                                    </p:animEffect>
                                    <p:anim calcmode="lin" valueType="num">
                                      <p:cBhvr>
                                        <p:cTn id="82" dur="1000" fill="hold"/>
                                        <p:tgtEl>
                                          <p:spTgt spid="14"/>
                                        </p:tgtEl>
                                        <p:attrNameLst>
                                          <p:attrName>ppt_x</p:attrName>
                                        </p:attrNameLst>
                                      </p:cBhvr>
                                      <p:tavLst>
                                        <p:tav tm="0">
                                          <p:val>
                                            <p:strVal val="#ppt_x"/>
                                          </p:val>
                                        </p:tav>
                                        <p:tav tm="100000">
                                          <p:val>
                                            <p:strVal val="#ppt_x"/>
                                          </p:val>
                                        </p:tav>
                                      </p:tavLst>
                                    </p:anim>
                                    <p:anim calcmode="lin" valueType="num">
                                      <p:cBhvr>
                                        <p:cTn id="8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1000"/>
                                        <p:tgtEl>
                                          <p:spTgt spid="7"/>
                                        </p:tgtEl>
                                      </p:cBhvr>
                                    </p:animEffect>
                                    <p:anim calcmode="lin" valueType="num">
                                      <p:cBhvr>
                                        <p:cTn id="89" dur="1000" fill="hold"/>
                                        <p:tgtEl>
                                          <p:spTgt spid="7"/>
                                        </p:tgtEl>
                                        <p:attrNameLst>
                                          <p:attrName>ppt_x</p:attrName>
                                        </p:attrNameLst>
                                      </p:cBhvr>
                                      <p:tavLst>
                                        <p:tav tm="0">
                                          <p:val>
                                            <p:strVal val="#ppt_x"/>
                                          </p:val>
                                        </p:tav>
                                        <p:tav tm="100000">
                                          <p:val>
                                            <p:strVal val="#ppt_x"/>
                                          </p:val>
                                        </p:tav>
                                      </p:tavLst>
                                    </p:anim>
                                    <p:anim calcmode="lin" valueType="num">
                                      <p:cBhvr>
                                        <p:cTn id="9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0"/>
                                        </p:tgtEl>
                                        <p:attrNameLst>
                                          <p:attrName>style.visibility</p:attrName>
                                        </p:attrNameLst>
                                      </p:cBhvr>
                                      <p:to>
                                        <p:strVal val="visible"/>
                                      </p:to>
                                    </p:set>
                                    <p:animEffect transition="in" filter="fade">
                                      <p:cBhvr>
                                        <p:cTn id="95" dur="1000"/>
                                        <p:tgtEl>
                                          <p:spTgt spid="10"/>
                                        </p:tgtEl>
                                      </p:cBhvr>
                                    </p:animEffect>
                                    <p:anim calcmode="lin" valueType="num">
                                      <p:cBhvr>
                                        <p:cTn id="96" dur="1000" fill="hold"/>
                                        <p:tgtEl>
                                          <p:spTgt spid="10"/>
                                        </p:tgtEl>
                                        <p:attrNameLst>
                                          <p:attrName>ppt_x</p:attrName>
                                        </p:attrNameLst>
                                      </p:cBhvr>
                                      <p:tavLst>
                                        <p:tav tm="0">
                                          <p:val>
                                            <p:strVal val="#ppt_x"/>
                                          </p:val>
                                        </p:tav>
                                        <p:tav tm="100000">
                                          <p:val>
                                            <p:strVal val="#ppt_x"/>
                                          </p:val>
                                        </p:tav>
                                      </p:tavLst>
                                    </p:anim>
                                    <p:anim calcmode="lin" valueType="num">
                                      <p:cBhvr>
                                        <p:cTn id="9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12"/>
                                        </p:tgtEl>
                                        <p:attrNameLst>
                                          <p:attrName>style.visibility</p:attrName>
                                        </p:attrNameLst>
                                      </p:cBhvr>
                                      <p:to>
                                        <p:strVal val="visible"/>
                                      </p:to>
                                    </p:set>
                                    <p:animEffect transition="in" filter="fade">
                                      <p:cBhvr>
                                        <p:cTn id="102" dur="1000"/>
                                        <p:tgtEl>
                                          <p:spTgt spid="12"/>
                                        </p:tgtEl>
                                      </p:cBhvr>
                                    </p:animEffect>
                                    <p:anim calcmode="lin" valueType="num">
                                      <p:cBhvr>
                                        <p:cTn id="103" dur="1000" fill="hold"/>
                                        <p:tgtEl>
                                          <p:spTgt spid="12"/>
                                        </p:tgtEl>
                                        <p:attrNameLst>
                                          <p:attrName>ppt_x</p:attrName>
                                        </p:attrNameLst>
                                      </p:cBhvr>
                                      <p:tavLst>
                                        <p:tav tm="0">
                                          <p:val>
                                            <p:strVal val="#ppt_x"/>
                                          </p:val>
                                        </p:tav>
                                        <p:tav tm="100000">
                                          <p:val>
                                            <p:strVal val="#ppt_x"/>
                                          </p:val>
                                        </p:tav>
                                      </p:tavLst>
                                    </p:anim>
                                    <p:anim calcmode="lin" valueType="num">
                                      <p:cBhvr>
                                        <p:cTn id="10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P spid="24" grpId="0" animBg="1"/>
      <p:bldP spid="4" grpId="0" animBg="1"/>
      <p:bldP spid="9" grpId="0" animBg="1"/>
      <p:bldP spid="11" grpId="0" animBg="1"/>
      <p:bldP spid="14" grpId="0" animBg="1"/>
      <p:bldP spid="5" grpId="0" animBg="1"/>
      <p:bldP spid="15" grpId="0" animBg="1"/>
      <p:bldP spid="7" grpId="0" animBg="1"/>
      <p:bldP spid="10" grpId="0" animBg="1"/>
      <p:bldP spid="12" grpId="0" animBg="1"/>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01D81-B240-E8A1-1EA9-B7E6B5EFFB32}"/>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445D596-BB04-2F18-FA53-929ABF3AB305}"/>
              </a:ext>
            </a:extLst>
          </p:cNvPr>
          <p:cNvSpPr txBox="1"/>
          <p:nvPr/>
        </p:nvSpPr>
        <p:spPr>
          <a:xfrm>
            <a:off x="0" y="957593"/>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6" name="Textfeld 5">
            <a:extLst>
              <a:ext uri="{FF2B5EF4-FFF2-40B4-BE49-F238E27FC236}">
                <a16:creationId xmlns:a16="http://schemas.microsoft.com/office/drawing/2014/main" id="{B255C8B2-BCB1-3C42-A5AB-A9403595482D}"/>
              </a:ext>
            </a:extLst>
          </p:cNvPr>
          <p:cNvSpPr txBox="1"/>
          <p:nvPr/>
        </p:nvSpPr>
        <p:spPr>
          <a:xfrm>
            <a:off x="107504" y="2852936"/>
            <a:ext cx="1944216" cy="338554"/>
          </a:xfrm>
          <a:prstGeom prst="rect">
            <a:avLst/>
          </a:prstGeom>
          <a:solidFill>
            <a:srgbClr val="FFFF00"/>
          </a:solidFill>
        </p:spPr>
        <p:txBody>
          <a:bodyPr wrap="square" rtlCol="0">
            <a:spAutoFit/>
          </a:bodyPr>
          <a:lstStyle/>
          <a:p>
            <a:r>
              <a:rPr lang="en-GB" sz="1600" dirty="0"/>
              <a:t>Future 1</a:t>
            </a:r>
          </a:p>
        </p:txBody>
      </p:sp>
      <p:sp>
        <p:nvSpPr>
          <p:cNvPr id="5" name="Textfeld 4">
            <a:extLst>
              <a:ext uri="{FF2B5EF4-FFF2-40B4-BE49-F238E27FC236}">
                <a16:creationId xmlns:a16="http://schemas.microsoft.com/office/drawing/2014/main" id="{92782C82-9FC0-F14D-DAA5-7E10D14E122D}"/>
              </a:ext>
            </a:extLst>
          </p:cNvPr>
          <p:cNvSpPr txBox="1"/>
          <p:nvPr/>
        </p:nvSpPr>
        <p:spPr>
          <a:xfrm>
            <a:off x="2455200" y="2886107"/>
            <a:ext cx="6688366" cy="1077218"/>
          </a:xfrm>
          <a:prstGeom prst="rect">
            <a:avLst/>
          </a:prstGeom>
          <a:solidFill>
            <a:schemeClr val="bg1"/>
          </a:solidFill>
        </p:spPr>
        <p:txBody>
          <a:bodyPr wrap="square" rtlCol="0">
            <a:spAutoFit/>
          </a:bodyPr>
          <a:lstStyle/>
          <a:p>
            <a:r>
              <a:rPr lang="en-GB" sz="1600" b="1" dirty="0"/>
              <a:t>Note: </a:t>
            </a:r>
            <a:r>
              <a:rPr lang="en-GB" sz="1600" dirty="0"/>
              <a:t>The differences between the </a:t>
            </a:r>
            <a:r>
              <a:rPr lang="en-GB" sz="1600" b="1" dirty="0"/>
              <a:t>will/shall </a:t>
            </a:r>
            <a:r>
              <a:rPr lang="en-GB" sz="1600" dirty="0"/>
              <a:t>future, </a:t>
            </a:r>
            <a:r>
              <a:rPr lang="en-GB" sz="1600" b="1" dirty="0"/>
              <a:t>going to </a:t>
            </a:r>
            <a:r>
              <a:rPr lang="en-GB" sz="1600" dirty="0"/>
              <a:t>future and </a:t>
            </a:r>
            <a:r>
              <a:rPr lang="en-GB" sz="1600" b="1" dirty="0"/>
              <a:t>present progressive/continuous </a:t>
            </a:r>
            <a:r>
              <a:rPr lang="en-GB" sz="1600" dirty="0"/>
              <a:t>are marginal.</a:t>
            </a:r>
          </a:p>
          <a:p>
            <a:r>
              <a:rPr lang="en-GB" sz="1600" dirty="0"/>
              <a:t>The decision which of the three versions to use is mainly dependent on the speaker’s personal assessment of the future situation.</a:t>
            </a:r>
          </a:p>
        </p:txBody>
      </p:sp>
    </p:spTree>
    <p:extLst>
      <p:ext uri="{BB962C8B-B14F-4D97-AF65-F5344CB8AC3E}">
        <p14:creationId xmlns:p14="http://schemas.microsoft.com/office/powerpoint/2010/main" val="32200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39602-95F3-1B65-0BEC-1D40E17BAE7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7D2898B2-BBB9-41A8-A6BF-615B9328FAE9}"/>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3" name="Textfeld 2">
            <a:extLst>
              <a:ext uri="{FF2B5EF4-FFF2-40B4-BE49-F238E27FC236}">
                <a16:creationId xmlns:a16="http://schemas.microsoft.com/office/drawing/2014/main" id="{ACAA4F07-2BA8-EC11-AEF8-56949FE40A63}"/>
              </a:ext>
            </a:extLst>
          </p:cNvPr>
          <p:cNvSpPr txBox="1"/>
          <p:nvPr/>
        </p:nvSpPr>
        <p:spPr>
          <a:xfrm>
            <a:off x="107504" y="2852936"/>
            <a:ext cx="2348130" cy="338554"/>
          </a:xfrm>
          <a:prstGeom prst="rect">
            <a:avLst/>
          </a:prstGeom>
          <a:solidFill>
            <a:srgbClr val="FFFF00"/>
          </a:solidFill>
        </p:spPr>
        <p:txBody>
          <a:bodyPr wrap="square" rtlCol="0">
            <a:spAutoFit/>
          </a:bodyPr>
          <a:lstStyle/>
          <a:p>
            <a:r>
              <a:rPr lang="en-GB" sz="1600" dirty="0"/>
              <a:t>Future tenses (future 2)</a:t>
            </a:r>
          </a:p>
        </p:txBody>
      </p:sp>
      <p:sp>
        <p:nvSpPr>
          <p:cNvPr id="4" name="Textfeld 3">
            <a:extLst>
              <a:ext uri="{FF2B5EF4-FFF2-40B4-BE49-F238E27FC236}">
                <a16:creationId xmlns:a16="http://schemas.microsoft.com/office/drawing/2014/main" id="{95E16F37-5141-38ED-B5AD-D86FC7F0C56F}"/>
              </a:ext>
            </a:extLst>
          </p:cNvPr>
          <p:cNvSpPr txBox="1"/>
          <p:nvPr/>
        </p:nvSpPr>
        <p:spPr>
          <a:xfrm>
            <a:off x="3275856" y="2852936"/>
            <a:ext cx="5544616" cy="584775"/>
          </a:xfrm>
          <a:prstGeom prst="rect">
            <a:avLst/>
          </a:prstGeom>
          <a:solidFill>
            <a:srgbClr val="FFFF00"/>
          </a:solidFill>
        </p:spPr>
        <p:txBody>
          <a:bodyPr wrap="square" rtlCol="0">
            <a:spAutoFit/>
          </a:bodyPr>
          <a:lstStyle/>
          <a:p>
            <a:r>
              <a:rPr lang="en-GB" sz="1600" dirty="0"/>
              <a:t>Michal will be back for dinner after he </a:t>
            </a:r>
            <a:r>
              <a:rPr lang="en-GB" sz="1600" b="1" dirty="0"/>
              <a:t>will have finished </a:t>
            </a:r>
            <a:r>
              <a:rPr lang="en-GB" sz="1600" dirty="0"/>
              <a:t>his homework.</a:t>
            </a:r>
          </a:p>
        </p:txBody>
      </p:sp>
    </p:spTree>
    <p:extLst>
      <p:ext uri="{BB962C8B-B14F-4D97-AF65-F5344CB8AC3E}">
        <p14:creationId xmlns:p14="http://schemas.microsoft.com/office/powerpoint/2010/main" val="2612703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2F18D-C204-BFE0-355C-41DFF58B0048}"/>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CEDAF7F2-AAAA-CE88-798A-732D332F1984}"/>
              </a:ext>
            </a:extLst>
          </p:cNvPr>
          <p:cNvSpPr txBox="1"/>
          <p:nvPr/>
        </p:nvSpPr>
        <p:spPr>
          <a:xfrm>
            <a:off x="0" y="957593"/>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6" name="Textfeld 5">
            <a:extLst>
              <a:ext uri="{FF2B5EF4-FFF2-40B4-BE49-F238E27FC236}">
                <a16:creationId xmlns:a16="http://schemas.microsoft.com/office/drawing/2014/main" id="{39C3AF5A-D421-1F3A-7C42-A8B0CCD81CAE}"/>
              </a:ext>
            </a:extLst>
          </p:cNvPr>
          <p:cNvSpPr txBox="1"/>
          <p:nvPr/>
        </p:nvSpPr>
        <p:spPr>
          <a:xfrm>
            <a:off x="107504" y="1370894"/>
            <a:ext cx="1944216" cy="338554"/>
          </a:xfrm>
          <a:prstGeom prst="rect">
            <a:avLst/>
          </a:prstGeom>
          <a:solidFill>
            <a:srgbClr val="FFFF00"/>
          </a:solidFill>
        </p:spPr>
        <p:txBody>
          <a:bodyPr wrap="square" rtlCol="0">
            <a:spAutoFit/>
          </a:bodyPr>
          <a:lstStyle/>
          <a:p>
            <a:r>
              <a:rPr lang="en-GB" sz="1600" dirty="0"/>
              <a:t>Future 2</a:t>
            </a:r>
          </a:p>
        </p:txBody>
      </p:sp>
      <p:sp>
        <p:nvSpPr>
          <p:cNvPr id="24" name="Textfeld 23">
            <a:extLst>
              <a:ext uri="{FF2B5EF4-FFF2-40B4-BE49-F238E27FC236}">
                <a16:creationId xmlns:a16="http://schemas.microsoft.com/office/drawing/2014/main" id="{B61FE003-B5B1-24F5-4FD9-234B57643F37}"/>
              </a:ext>
            </a:extLst>
          </p:cNvPr>
          <p:cNvSpPr txBox="1"/>
          <p:nvPr/>
        </p:nvSpPr>
        <p:spPr>
          <a:xfrm>
            <a:off x="2455634" y="2742019"/>
            <a:ext cx="6688366" cy="584775"/>
          </a:xfrm>
          <a:prstGeom prst="rect">
            <a:avLst/>
          </a:prstGeom>
          <a:solidFill>
            <a:schemeClr val="bg1"/>
          </a:solidFill>
        </p:spPr>
        <p:txBody>
          <a:bodyPr wrap="square" rtlCol="0">
            <a:spAutoFit/>
          </a:bodyPr>
          <a:lstStyle/>
          <a:p>
            <a:r>
              <a:rPr lang="en-US" sz="1600" b="1" dirty="0"/>
              <a:t>1. Predictions about the future:</a:t>
            </a:r>
            <a:r>
              <a:rPr lang="en-US" sz="1600" dirty="0"/>
              <a:t> To predict or speculate about an action that will have been completed by a certain time in the future.</a:t>
            </a:r>
            <a:endParaRPr lang="en-GB" sz="1600" dirty="0"/>
          </a:p>
        </p:txBody>
      </p:sp>
      <p:sp>
        <p:nvSpPr>
          <p:cNvPr id="9" name="Textfeld 8">
            <a:extLst>
              <a:ext uri="{FF2B5EF4-FFF2-40B4-BE49-F238E27FC236}">
                <a16:creationId xmlns:a16="http://schemas.microsoft.com/office/drawing/2014/main" id="{6CD32697-21AB-64AE-5AB0-1FAEA9B1A108}"/>
              </a:ext>
            </a:extLst>
          </p:cNvPr>
          <p:cNvSpPr txBox="1"/>
          <p:nvPr/>
        </p:nvSpPr>
        <p:spPr>
          <a:xfrm>
            <a:off x="2455634" y="3306470"/>
            <a:ext cx="6688366" cy="338554"/>
          </a:xfrm>
          <a:prstGeom prst="rect">
            <a:avLst/>
          </a:prstGeom>
          <a:solidFill>
            <a:schemeClr val="bg1"/>
          </a:solidFill>
        </p:spPr>
        <p:txBody>
          <a:bodyPr wrap="square" rtlCol="0">
            <a:spAutoFit/>
          </a:bodyPr>
          <a:lstStyle/>
          <a:p>
            <a:pPr algn="ctr"/>
            <a:r>
              <a:rPr lang="en-US" sz="1600" i="1" dirty="0"/>
              <a:t>By the time you arrive, I will have finished my homework</a:t>
            </a:r>
            <a:r>
              <a:rPr lang="en-US" sz="1600" dirty="0"/>
              <a:t>.</a:t>
            </a:r>
            <a:endParaRPr lang="en-GB" sz="1600" i="1" dirty="0"/>
          </a:p>
        </p:txBody>
      </p:sp>
      <p:sp>
        <p:nvSpPr>
          <p:cNvPr id="11" name="Textfeld 10">
            <a:extLst>
              <a:ext uri="{FF2B5EF4-FFF2-40B4-BE49-F238E27FC236}">
                <a16:creationId xmlns:a16="http://schemas.microsoft.com/office/drawing/2014/main" id="{89421709-C86B-8359-4DD7-547C4AE524A9}"/>
              </a:ext>
            </a:extLst>
          </p:cNvPr>
          <p:cNvSpPr txBox="1"/>
          <p:nvPr/>
        </p:nvSpPr>
        <p:spPr>
          <a:xfrm>
            <a:off x="2455634" y="3645024"/>
            <a:ext cx="6688366" cy="338554"/>
          </a:xfrm>
          <a:prstGeom prst="rect">
            <a:avLst/>
          </a:prstGeom>
          <a:solidFill>
            <a:schemeClr val="bg1"/>
          </a:solidFill>
        </p:spPr>
        <p:txBody>
          <a:bodyPr wrap="square" rtlCol="0">
            <a:spAutoFit/>
          </a:bodyPr>
          <a:lstStyle/>
          <a:p>
            <a:r>
              <a:rPr lang="en-US" sz="1600" b="1" dirty="0"/>
              <a:t>2. Actions that will be completed </a:t>
            </a:r>
            <a:r>
              <a:rPr lang="en-US" sz="1600" dirty="0"/>
              <a:t>before a specific point in the future.</a:t>
            </a:r>
          </a:p>
        </p:txBody>
      </p:sp>
      <p:sp>
        <p:nvSpPr>
          <p:cNvPr id="5" name="Textfeld 4">
            <a:extLst>
              <a:ext uri="{FF2B5EF4-FFF2-40B4-BE49-F238E27FC236}">
                <a16:creationId xmlns:a16="http://schemas.microsoft.com/office/drawing/2014/main" id="{8DEB6D57-2E95-9CC3-D3E7-2EB4CE63FDD1}"/>
              </a:ext>
            </a:extLst>
          </p:cNvPr>
          <p:cNvSpPr txBox="1"/>
          <p:nvPr/>
        </p:nvSpPr>
        <p:spPr>
          <a:xfrm>
            <a:off x="2455200" y="1412776"/>
            <a:ext cx="6688366" cy="1354217"/>
          </a:xfrm>
          <a:prstGeom prst="rect">
            <a:avLst/>
          </a:prstGeom>
          <a:solidFill>
            <a:schemeClr val="bg1"/>
          </a:solidFill>
        </p:spPr>
        <p:txBody>
          <a:bodyPr wrap="square" rtlCol="0">
            <a:spAutoFit/>
          </a:bodyPr>
          <a:lstStyle/>
          <a:p>
            <a:r>
              <a:rPr lang="en-US" sz="1600" dirty="0"/>
              <a:t>The </a:t>
            </a:r>
            <a:r>
              <a:rPr lang="en-US" sz="1600" b="1" dirty="0"/>
              <a:t>future 2</a:t>
            </a:r>
            <a:r>
              <a:rPr lang="en-US" sz="1600" dirty="0"/>
              <a:t>, also known as the </a:t>
            </a:r>
            <a:r>
              <a:rPr lang="en-US" sz="1600" b="1" dirty="0"/>
              <a:t>future perfect</a:t>
            </a:r>
            <a:r>
              <a:rPr lang="en-US" sz="1600" dirty="0"/>
              <a:t>, is used to express an action that will be completed or finished at some point in the future </a:t>
            </a:r>
            <a:r>
              <a:rPr lang="en-US" sz="1600" b="1" dirty="0"/>
              <a:t>before</a:t>
            </a:r>
            <a:r>
              <a:rPr lang="en-US" sz="1600" dirty="0"/>
              <a:t> another action takes place. It is formed by using "will have" or "shall have" followed by the past participle form of the verb.</a:t>
            </a:r>
          </a:p>
          <a:p>
            <a:r>
              <a:rPr lang="en-US" sz="1600" dirty="0"/>
              <a:t>The future 2 is commonly used in the following situations:</a:t>
            </a:r>
            <a:endParaRPr lang="en-GB" sz="1600" dirty="0"/>
          </a:p>
        </p:txBody>
      </p:sp>
      <p:sp>
        <p:nvSpPr>
          <p:cNvPr id="15" name="Textfeld 14">
            <a:extLst>
              <a:ext uri="{FF2B5EF4-FFF2-40B4-BE49-F238E27FC236}">
                <a16:creationId xmlns:a16="http://schemas.microsoft.com/office/drawing/2014/main" id="{5A6FFCAE-9A31-16D4-0818-7E49CA8652A7}"/>
              </a:ext>
            </a:extLst>
          </p:cNvPr>
          <p:cNvSpPr txBox="1"/>
          <p:nvPr/>
        </p:nvSpPr>
        <p:spPr>
          <a:xfrm>
            <a:off x="2455200" y="3954542"/>
            <a:ext cx="6688366" cy="338554"/>
          </a:xfrm>
          <a:prstGeom prst="rect">
            <a:avLst/>
          </a:prstGeom>
          <a:solidFill>
            <a:schemeClr val="bg1"/>
          </a:solidFill>
        </p:spPr>
        <p:txBody>
          <a:bodyPr wrap="square" rtlCol="0">
            <a:spAutoFit/>
          </a:bodyPr>
          <a:lstStyle/>
          <a:p>
            <a:pPr algn="ctr"/>
            <a:r>
              <a:rPr lang="en-US" sz="1600" i="1" dirty="0"/>
              <a:t>She will have graduated from college by the time she turns 25.</a:t>
            </a:r>
            <a:endParaRPr lang="en-GB" sz="1600" i="1" dirty="0"/>
          </a:p>
        </p:txBody>
      </p:sp>
      <p:sp>
        <p:nvSpPr>
          <p:cNvPr id="7" name="Textfeld 6">
            <a:extLst>
              <a:ext uri="{FF2B5EF4-FFF2-40B4-BE49-F238E27FC236}">
                <a16:creationId xmlns:a16="http://schemas.microsoft.com/office/drawing/2014/main" id="{22A98F41-AE1B-C341-3B3D-CD1C73DCA201}"/>
              </a:ext>
            </a:extLst>
          </p:cNvPr>
          <p:cNvSpPr txBox="1"/>
          <p:nvPr/>
        </p:nvSpPr>
        <p:spPr>
          <a:xfrm>
            <a:off x="2455200" y="4254187"/>
            <a:ext cx="6688366" cy="584775"/>
          </a:xfrm>
          <a:prstGeom prst="rect">
            <a:avLst/>
          </a:prstGeom>
          <a:solidFill>
            <a:schemeClr val="bg1"/>
          </a:solidFill>
        </p:spPr>
        <p:txBody>
          <a:bodyPr wrap="square" rtlCol="0">
            <a:spAutoFit/>
          </a:bodyPr>
          <a:lstStyle/>
          <a:p>
            <a:r>
              <a:rPr lang="en-US" sz="1600" b="1" dirty="0"/>
              <a:t>3. Past assumptions about future events:</a:t>
            </a:r>
            <a:r>
              <a:rPr lang="en-US" sz="1600" dirty="0"/>
              <a:t> To talk about past assumptions regarding actions to be completed in the future (rare).</a:t>
            </a:r>
          </a:p>
        </p:txBody>
      </p:sp>
      <p:sp>
        <p:nvSpPr>
          <p:cNvPr id="10" name="Textfeld 9">
            <a:extLst>
              <a:ext uri="{FF2B5EF4-FFF2-40B4-BE49-F238E27FC236}">
                <a16:creationId xmlns:a16="http://schemas.microsoft.com/office/drawing/2014/main" id="{2908EA04-89BC-7950-4695-2873082878CD}"/>
              </a:ext>
            </a:extLst>
          </p:cNvPr>
          <p:cNvSpPr txBox="1"/>
          <p:nvPr/>
        </p:nvSpPr>
        <p:spPr>
          <a:xfrm>
            <a:off x="2455200" y="4818638"/>
            <a:ext cx="6688366" cy="338554"/>
          </a:xfrm>
          <a:prstGeom prst="rect">
            <a:avLst/>
          </a:prstGeom>
          <a:solidFill>
            <a:schemeClr val="bg1"/>
          </a:solidFill>
        </p:spPr>
        <p:txBody>
          <a:bodyPr wrap="square" rtlCol="0">
            <a:spAutoFit/>
          </a:bodyPr>
          <a:lstStyle/>
          <a:p>
            <a:pPr algn="ctr"/>
            <a:r>
              <a:rPr lang="en-US" sz="1600" i="1" dirty="0"/>
              <a:t>I thought they would have arrived by now</a:t>
            </a:r>
            <a:r>
              <a:rPr lang="en-US" sz="1600" dirty="0"/>
              <a:t>. </a:t>
            </a:r>
            <a:endParaRPr lang="en-GB" sz="1600" dirty="0"/>
          </a:p>
        </p:txBody>
      </p:sp>
      <p:sp>
        <p:nvSpPr>
          <p:cNvPr id="8" name="Textfeld 7">
            <a:extLst>
              <a:ext uri="{FF2B5EF4-FFF2-40B4-BE49-F238E27FC236}">
                <a16:creationId xmlns:a16="http://schemas.microsoft.com/office/drawing/2014/main" id="{E46966EF-261E-D3C3-F8E0-864B39EF68A2}"/>
              </a:ext>
            </a:extLst>
          </p:cNvPr>
          <p:cNvSpPr txBox="1"/>
          <p:nvPr/>
        </p:nvSpPr>
        <p:spPr>
          <a:xfrm>
            <a:off x="2455200" y="5157192"/>
            <a:ext cx="6688366" cy="830997"/>
          </a:xfrm>
          <a:prstGeom prst="rect">
            <a:avLst/>
          </a:prstGeom>
          <a:solidFill>
            <a:schemeClr val="bg1"/>
          </a:solidFill>
        </p:spPr>
        <p:txBody>
          <a:bodyPr wrap="square" rtlCol="0">
            <a:spAutoFit/>
          </a:bodyPr>
          <a:lstStyle/>
          <a:p>
            <a:r>
              <a:rPr lang="en-US" sz="1600" b="1" dirty="0"/>
              <a:t>4. Regrets or criticism about something not being completed in the future:</a:t>
            </a:r>
            <a:r>
              <a:rPr lang="en-US" sz="1600" dirty="0"/>
              <a:t> It can express disappointment or regret about an action that will not have been completed by a certain time in the future.</a:t>
            </a:r>
          </a:p>
        </p:txBody>
      </p:sp>
      <p:sp>
        <p:nvSpPr>
          <p:cNvPr id="13" name="Textfeld 12">
            <a:extLst>
              <a:ext uri="{FF2B5EF4-FFF2-40B4-BE49-F238E27FC236}">
                <a16:creationId xmlns:a16="http://schemas.microsoft.com/office/drawing/2014/main" id="{E8E9FE90-324C-EF2E-7300-63BC729C06C3}"/>
              </a:ext>
            </a:extLst>
          </p:cNvPr>
          <p:cNvSpPr txBox="1"/>
          <p:nvPr/>
        </p:nvSpPr>
        <p:spPr>
          <a:xfrm>
            <a:off x="2455200" y="5970766"/>
            <a:ext cx="6688366" cy="584775"/>
          </a:xfrm>
          <a:prstGeom prst="rect">
            <a:avLst/>
          </a:prstGeom>
          <a:solidFill>
            <a:schemeClr val="bg1"/>
          </a:solidFill>
        </p:spPr>
        <p:txBody>
          <a:bodyPr wrap="square" rtlCol="0">
            <a:spAutoFit/>
          </a:bodyPr>
          <a:lstStyle/>
          <a:p>
            <a:pPr algn="ctr"/>
            <a:r>
              <a:rPr lang="en-US" sz="1600" i="1" dirty="0"/>
              <a:t>By next year, I will have lived here for ten years, but I still won't have visited all the nearby attractions.</a:t>
            </a:r>
            <a:endParaRPr lang="en-GB" sz="1600" i="1" dirty="0"/>
          </a:p>
        </p:txBody>
      </p:sp>
      <p:sp>
        <p:nvSpPr>
          <p:cNvPr id="3" name="Textfeld 2">
            <a:extLst>
              <a:ext uri="{FF2B5EF4-FFF2-40B4-BE49-F238E27FC236}">
                <a16:creationId xmlns:a16="http://schemas.microsoft.com/office/drawing/2014/main" id="{0736B278-D824-D1D0-1D31-A4312A01C985}"/>
              </a:ext>
            </a:extLst>
          </p:cNvPr>
          <p:cNvSpPr txBox="1"/>
          <p:nvPr/>
        </p:nvSpPr>
        <p:spPr>
          <a:xfrm>
            <a:off x="107504" y="5201905"/>
            <a:ext cx="2016224" cy="1323439"/>
          </a:xfrm>
          <a:prstGeom prst="rect">
            <a:avLst/>
          </a:prstGeom>
          <a:solidFill>
            <a:srgbClr val="FFFF00"/>
          </a:solidFill>
        </p:spPr>
        <p:txBody>
          <a:bodyPr wrap="square" rtlCol="0">
            <a:spAutoFit/>
          </a:bodyPr>
          <a:lstStyle/>
          <a:p>
            <a:r>
              <a:rPr lang="en-GB" sz="1600" dirty="0"/>
              <a:t>Note: “going to” and the present progressive form of verbs are </a:t>
            </a:r>
            <a:r>
              <a:rPr lang="en-GB" sz="1600" b="1" dirty="0"/>
              <a:t>not</a:t>
            </a:r>
            <a:r>
              <a:rPr lang="en-GB" sz="1600" dirty="0"/>
              <a:t> used to form the future 2.</a:t>
            </a:r>
          </a:p>
        </p:txBody>
      </p:sp>
    </p:spTree>
    <p:extLst>
      <p:ext uri="{BB962C8B-B14F-4D97-AF65-F5344CB8AC3E}">
        <p14:creationId xmlns:p14="http://schemas.microsoft.com/office/powerpoint/2010/main" val="4239713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4"/>
                                        </p:tgtEl>
                                        <p:attrNameLst>
                                          <p:attrName>style.visibility</p:attrName>
                                        </p:attrNameLst>
                                      </p:cBhvr>
                                      <p:to>
                                        <p:strVal val="visible"/>
                                      </p:to>
                                    </p:set>
                                    <p:animEffect transition="in" filter="fade">
                                      <p:cBhvr>
                                        <p:cTn id="14" dur="1000"/>
                                        <p:tgtEl>
                                          <p:spTgt spid="24"/>
                                        </p:tgtEl>
                                      </p:cBhvr>
                                    </p:animEffect>
                                    <p:anim calcmode="lin" valueType="num">
                                      <p:cBhvr>
                                        <p:cTn id="15" dur="1000" fill="hold"/>
                                        <p:tgtEl>
                                          <p:spTgt spid="24"/>
                                        </p:tgtEl>
                                        <p:attrNameLst>
                                          <p:attrName>ppt_x</p:attrName>
                                        </p:attrNameLst>
                                      </p:cBhvr>
                                      <p:tavLst>
                                        <p:tav tm="0">
                                          <p:val>
                                            <p:strVal val="#ppt_x"/>
                                          </p:val>
                                        </p:tav>
                                        <p:tav tm="100000">
                                          <p:val>
                                            <p:strVal val="#ppt_x"/>
                                          </p:val>
                                        </p:tav>
                                      </p:tavLst>
                                    </p:anim>
                                    <p:anim calcmode="lin" valueType="num">
                                      <p:cBhvr>
                                        <p:cTn id="16"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Effect transition="in" filter="fade">
                                      <p:cBhvr>
                                        <p:cTn id="35" dur="1000"/>
                                        <p:tgtEl>
                                          <p:spTgt spid="15"/>
                                        </p:tgtEl>
                                      </p:cBhvr>
                                    </p:animEffect>
                                    <p:anim calcmode="lin" valueType="num">
                                      <p:cBhvr>
                                        <p:cTn id="36" dur="1000" fill="hold"/>
                                        <p:tgtEl>
                                          <p:spTgt spid="15"/>
                                        </p:tgtEl>
                                        <p:attrNameLst>
                                          <p:attrName>ppt_x</p:attrName>
                                        </p:attrNameLst>
                                      </p:cBhvr>
                                      <p:tavLst>
                                        <p:tav tm="0">
                                          <p:val>
                                            <p:strVal val="#ppt_x"/>
                                          </p:val>
                                        </p:tav>
                                        <p:tav tm="100000">
                                          <p:val>
                                            <p:strVal val="#ppt_x"/>
                                          </p:val>
                                        </p:tav>
                                      </p:tavLst>
                                    </p:anim>
                                    <p:anim calcmode="lin" valueType="num">
                                      <p:cBhvr>
                                        <p:cTn id="3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fade">
                                      <p:cBhvr>
                                        <p:cTn id="49" dur="1000"/>
                                        <p:tgtEl>
                                          <p:spTgt spid="10"/>
                                        </p:tgtEl>
                                      </p:cBhvr>
                                    </p:animEffect>
                                    <p:anim calcmode="lin" valueType="num">
                                      <p:cBhvr>
                                        <p:cTn id="50" dur="1000" fill="hold"/>
                                        <p:tgtEl>
                                          <p:spTgt spid="10"/>
                                        </p:tgtEl>
                                        <p:attrNameLst>
                                          <p:attrName>ppt_x</p:attrName>
                                        </p:attrNameLst>
                                      </p:cBhvr>
                                      <p:tavLst>
                                        <p:tav tm="0">
                                          <p:val>
                                            <p:strVal val="#ppt_x"/>
                                          </p:val>
                                        </p:tav>
                                        <p:tav tm="100000">
                                          <p:val>
                                            <p:strVal val="#ppt_x"/>
                                          </p:val>
                                        </p:tav>
                                      </p:tavLst>
                                    </p:anim>
                                    <p:anim calcmode="lin" valueType="num">
                                      <p:cBhvr>
                                        <p:cTn id="51"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8"/>
                                        </p:tgtEl>
                                        <p:attrNameLst>
                                          <p:attrName>style.visibility</p:attrName>
                                        </p:attrNameLst>
                                      </p:cBhvr>
                                      <p:to>
                                        <p:strVal val="visible"/>
                                      </p:to>
                                    </p:set>
                                    <p:animEffect transition="in" filter="fade">
                                      <p:cBhvr>
                                        <p:cTn id="56" dur="1000"/>
                                        <p:tgtEl>
                                          <p:spTgt spid="8"/>
                                        </p:tgtEl>
                                      </p:cBhvr>
                                    </p:animEffect>
                                    <p:anim calcmode="lin" valueType="num">
                                      <p:cBhvr>
                                        <p:cTn id="57" dur="1000" fill="hold"/>
                                        <p:tgtEl>
                                          <p:spTgt spid="8"/>
                                        </p:tgtEl>
                                        <p:attrNameLst>
                                          <p:attrName>ppt_x</p:attrName>
                                        </p:attrNameLst>
                                      </p:cBhvr>
                                      <p:tavLst>
                                        <p:tav tm="0">
                                          <p:val>
                                            <p:strVal val="#ppt_x"/>
                                          </p:val>
                                        </p:tav>
                                        <p:tav tm="100000">
                                          <p:val>
                                            <p:strVal val="#ppt_x"/>
                                          </p:val>
                                        </p:tav>
                                      </p:tavLst>
                                    </p:anim>
                                    <p:anim calcmode="lin" valueType="num">
                                      <p:cBhvr>
                                        <p:cTn id="5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fade">
                                      <p:cBhvr>
                                        <p:cTn id="63" dur="1000"/>
                                        <p:tgtEl>
                                          <p:spTgt spid="13"/>
                                        </p:tgtEl>
                                      </p:cBhvr>
                                    </p:animEffect>
                                    <p:anim calcmode="lin" valueType="num">
                                      <p:cBhvr>
                                        <p:cTn id="64" dur="1000" fill="hold"/>
                                        <p:tgtEl>
                                          <p:spTgt spid="13"/>
                                        </p:tgtEl>
                                        <p:attrNameLst>
                                          <p:attrName>ppt_x</p:attrName>
                                        </p:attrNameLst>
                                      </p:cBhvr>
                                      <p:tavLst>
                                        <p:tav tm="0">
                                          <p:val>
                                            <p:strVal val="#ppt_x"/>
                                          </p:val>
                                        </p:tav>
                                        <p:tav tm="100000">
                                          <p:val>
                                            <p:strVal val="#ppt_x"/>
                                          </p:val>
                                        </p:tav>
                                      </p:tavLst>
                                    </p:anim>
                                    <p:anim calcmode="lin" valueType="num">
                                      <p:cBhvr>
                                        <p:cTn id="65"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3"/>
                                        </p:tgtEl>
                                        <p:attrNameLst>
                                          <p:attrName>style.visibility</p:attrName>
                                        </p:attrNameLst>
                                      </p:cBhvr>
                                      <p:to>
                                        <p:strVal val="visible"/>
                                      </p:to>
                                    </p:set>
                                    <p:anim calcmode="lin" valueType="num">
                                      <p:cBhvr additive="base">
                                        <p:cTn id="70" dur="500" fill="hold"/>
                                        <p:tgtEl>
                                          <p:spTgt spid="3"/>
                                        </p:tgtEl>
                                        <p:attrNameLst>
                                          <p:attrName>ppt_x</p:attrName>
                                        </p:attrNameLst>
                                      </p:cBhvr>
                                      <p:tavLst>
                                        <p:tav tm="0">
                                          <p:val>
                                            <p:strVal val="#ppt_x"/>
                                          </p:val>
                                        </p:tav>
                                        <p:tav tm="100000">
                                          <p:val>
                                            <p:strVal val="#ppt_x"/>
                                          </p:val>
                                        </p:tav>
                                      </p:tavLst>
                                    </p:anim>
                                    <p:anim calcmode="lin" valueType="num">
                                      <p:cBhvr additive="base">
                                        <p:cTn id="71"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9" grpId="0" animBg="1"/>
      <p:bldP spid="11" grpId="0" animBg="1"/>
      <p:bldP spid="5" grpId="0" animBg="1"/>
      <p:bldP spid="15" grpId="0" animBg="1"/>
      <p:bldP spid="7" grpId="0" animBg="1"/>
      <p:bldP spid="10" grpId="0" animBg="1"/>
      <p:bldP spid="8" grpId="0" animBg="1"/>
      <p:bldP spid="13"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1286E-E5FB-062F-5776-84424F4AD71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4959B274-863B-F454-A493-90602267534E}"/>
              </a:ext>
            </a:extLst>
          </p:cNvPr>
          <p:cNvSpPr txBox="1"/>
          <p:nvPr/>
        </p:nvSpPr>
        <p:spPr>
          <a:xfrm>
            <a:off x="0" y="957593"/>
            <a:ext cx="9144000" cy="338554"/>
          </a:xfrm>
          <a:prstGeom prst="rect">
            <a:avLst/>
          </a:prstGeom>
          <a:noFill/>
        </p:spPr>
        <p:txBody>
          <a:bodyPr wrap="square" rtlCol="0">
            <a:spAutoFit/>
          </a:bodyPr>
          <a:lstStyle/>
          <a:p>
            <a:pPr algn="ctr"/>
            <a:r>
              <a:rPr lang="de-DE" sz="1600" b="1" dirty="0">
                <a:solidFill>
                  <a:srgbClr val="C00000"/>
                </a:solidFill>
              </a:rPr>
              <a:t>The </a:t>
            </a:r>
            <a:r>
              <a:rPr lang="de-DE" sz="1600" b="1" dirty="0" err="1">
                <a:solidFill>
                  <a:srgbClr val="C00000"/>
                </a:solidFill>
              </a:rPr>
              <a:t>future</a:t>
            </a:r>
            <a:endParaRPr lang="en-GB" sz="1600" b="1" dirty="0">
              <a:solidFill>
                <a:srgbClr val="C00000"/>
              </a:solidFill>
            </a:endParaRPr>
          </a:p>
        </p:txBody>
      </p:sp>
      <p:sp>
        <p:nvSpPr>
          <p:cNvPr id="6" name="Textfeld 5">
            <a:extLst>
              <a:ext uri="{FF2B5EF4-FFF2-40B4-BE49-F238E27FC236}">
                <a16:creationId xmlns:a16="http://schemas.microsoft.com/office/drawing/2014/main" id="{ABCDA8AA-B83A-5557-C746-A7FE65B9B39D}"/>
              </a:ext>
            </a:extLst>
          </p:cNvPr>
          <p:cNvSpPr txBox="1"/>
          <p:nvPr/>
        </p:nvSpPr>
        <p:spPr>
          <a:xfrm>
            <a:off x="107504" y="1440000"/>
            <a:ext cx="2348130" cy="1077218"/>
          </a:xfrm>
          <a:prstGeom prst="rect">
            <a:avLst/>
          </a:prstGeom>
          <a:solidFill>
            <a:srgbClr val="FFFF00"/>
          </a:solidFill>
        </p:spPr>
        <p:txBody>
          <a:bodyPr wrap="square" rtlCol="0">
            <a:spAutoFit/>
          </a:bodyPr>
          <a:lstStyle/>
          <a:p>
            <a:r>
              <a:rPr lang="en-GB" sz="1600" dirty="0"/>
              <a:t>Complete with the correct form of the verbs in brackets to express the future:</a:t>
            </a:r>
          </a:p>
        </p:txBody>
      </p:sp>
      <p:sp>
        <p:nvSpPr>
          <p:cNvPr id="3" name="Textfeld 2">
            <a:extLst>
              <a:ext uri="{FF2B5EF4-FFF2-40B4-BE49-F238E27FC236}">
                <a16:creationId xmlns:a16="http://schemas.microsoft.com/office/drawing/2014/main" id="{F7EAF6F1-084A-032E-6A78-273B8C7F86DB}"/>
              </a:ext>
            </a:extLst>
          </p:cNvPr>
          <p:cNvSpPr txBox="1"/>
          <p:nvPr/>
        </p:nvSpPr>
        <p:spPr>
          <a:xfrm>
            <a:off x="2771800" y="1440000"/>
            <a:ext cx="6372200" cy="338554"/>
          </a:xfrm>
          <a:prstGeom prst="rect">
            <a:avLst/>
          </a:prstGeom>
          <a:solidFill>
            <a:schemeClr val="bg1"/>
          </a:solidFill>
        </p:spPr>
        <p:txBody>
          <a:bodyPr wrap="square" rtlCol="0">
            <a:spAutoFit/>
          </a:bodyPr>
          <a:lstStyle/>
          <a:p>
            <a:pPr algn="ctr"/>
            <a:r>
              <a:rPr lang="en-GB" sz="1600" dirty="0"/>
              <a:t>I think it (to rain) tomorrow.</a:t>
            </a:r>
          </a:p>
        </p:txBody>
      </p:sp>
      <p:sp>
        <p:nvSpPr>
          <p:cNvPr id="4" name="Textfeld 3">
            <a:extLst>
              <a:ext uri="{FF2B5EF4-FFF2-40B4-BE49-F238E27FC236}">
                <a16:creationId xmlns:a16="http://schemas.microsoft.com/office/drawing/2014/main" id="{EC3068E0-757D-C652-B577-D6119CEE7C17}"/>
              </a:ext>
            </a:extLst>
          </p:cNvPr>
          <p:cNvSpPr txBox="1"/>
          <p:nvPr/>
        </p:nvSpPr>
        <p:spPr>
          <a:xfrm>
            <a:off x="2771800" y="1800000"/>
            <a:ext cx="6372200" cy="338554"/>
          </a:xfrm>
          <a:prstGeom prst="rect">
            <a:avLst/>
          </a:prstGeom>
          <a:solidFill>
            <a:schemeClr val="accent1"/>
          </a:solidFill>
        </p:spPr>
        <p:txBody>
          <a:bodyPr wrap="square" rtlCol="0">
            <a:spAutoFit/>
          </a:bodyPr>
          <a:lstStyle/>
          <a:p>
            <a:pPr algn="ctr"/>
            <a:r>
              <a:rPr lang="en-GB" sz="1600" i="1" dirty="0"/>
              <a:t>I think it </a:t>
            </a:r>
            <a:r>
              <a:rPr lang="en-GB" sz="1600" b="1" i="1" dirty="0"/>
              <a:t>will rain</a:t>
            </a:r>
            <a:r>
              <a:rPr lang="en-GB" sz="1600" i="1" dirty="0"/>
              <a:t> tomorrow.</a:t>
            </a:r>
            <a:endParaRPr lang="en-GB" sz="1600" b="1" i="1" dirty="0"/>
          </a:p>
        </p:txBody>
      </p:sp>
      <p:sp>
        <p:nvSpPr>
          <p:cNvPr id="5" name="Textfeld 4">
            <a:extLst>
              <a:ext uri="{FF2B5EF4-FFF2-40B4-BE49-F238E27FC236}">
                <a16:creationId xmlns:a16="http://schemas.microsoft.com/office/drawing/2014/main" id="{F5981056-B4B5-345D-D2FB-F8DC29EAA0E6}"/>
              </a:ext>
            </a:extLst>
          </p:cNvPr>
          <p:cNvSpPr txBox="1"/>
          <p:nvPr/>
        </p:nvSpPr>
        <p:spPr>
          <a:xfrm>
            <a:off x="2771800" y="2772217"/>
            <a:ext cx="6372360" cy="338554"/>
          </a:xfrm>
          <a:prstGeom prst="rect">
            <a:avLst/>
          </a:prstGeom>
          <a:solidFill>
            <a:schemeClr val="bg1"/>
          </a:solidFill>
        </p:spPr>
        <p:txBody>
          <a:bodyPr wrap="square" rtlCol="0">
            <a:spAutoFit/>
          </a:bodyPr>
          <a:lstStyle/>
          <a:p>
            <a:pPr algn="ctr"/>
            <a:r>
              <a:rPr lang="en-GB" sz="1600" dirty="0"/>
              <a:t>David (to meet) customers this afternoon.</a:t>
            </a:r>
          </a:p>
        </p:txBody>
      </p:sp>
      <p:sp>
        <p:nvSpPr>
          <p:cNvPr id="14" name="Textfeld 13">
            <a:extLst>
              <a:ext uri="{FF2B5EF4-FFF2-40B4-BE49-F238E27FC236}">
                <a16:creationId xmlns:a16="http://schemas.microsoft.com/office/drawing/2014/main" id="{B96C26BB-BAB2-CFF3-55D4-695E91D40610}"/>
              </a:ext>
            </a:extLst>
          </p:cNvPr>
          <p:cNvSpPr txBox="1"/>
          <p:nvPr/>
        </p:nvSpPr>
        <p:spPr>
          <a:xfrm>
            <a:off x="2771800" y="3132257"/>
            <a:ext cx="6372200" cy="338554"/>
          </a:xfrm>
          <a:prstGeom prst="rect">
            <a:avLst/>
          </a:prstGeom>
          <a:solidFill>
            <a:schemeClr val="accent1"/>
          </a:solidFill>
        </p:spPr>
        <p:txBody>
          <a:bodyPr wrap="square" rtlCol="0">
            <a:spAutoFit/>
          </a:bodyPr>
          <a:lstStyle/>
          <a:p>
            <a:pPr algn="ctr"/>
            <a:r>
              <a:rPr lang="en-GB" sz="1600" i="1"/>
              <a:t>David </a:t>
            </a:r>
            <a:r>
              <a:rPr lang="en-GB" sz="1600" b="1" i="1" dirty="0"/>
              <a:t>is meeting </a:t>
            </a:r>
            <a:r>
              <a:rPr lang="en-GB" sz="1600" i="1" dirty="0"/>
              <a:t>customers this afternoon.</a:t>
            </a:r>
          </a:p>
        </p:txBody>
      </p:sp>
      <p:sp>
        <p:nvSpPr>
          <p:cNvPr id="15" name="Textfeld 14">
            <a:extLst>
              <a:ext uri="{FF2B5EF4-FFF2-40B4-BE49-F238E27FC236}">
                <a16:creationId xmlns:a16="http://schemas.microsoft.com/office/drawing/2014/main" id="{FED276C0-ED41-4079-9D39-A2AFB1A72C3C}"/>
              </a:ext>
            </a:extLst>
          </p:cNvPr>
          <p:cNvSpPr txBox="1"/>
          <p:nvPr/>
        </p:nvSpPr>
        <p:spPr>
          <a:xfrm>
            <a:off x="2771800" y="5661248"/>
            <a:ext cx="6372360" cy="338554"/>
          </a:xfrm>
          <a:prstGeom prst="rect">
            <a:avLst/>
          </a:prstGeom>
          <a:solidFill>
            <a:schemeClr val="accent1"/>
          </a:solidFill>
        </p:spPr>
        <p:txBody>
          <a:bodyPr wrap="square" rtlCol="0">
            <a:spAutoFit/>
          </a:bodyPr>
          <a:lstStyle/>
          <a:p>
            <a:pPr algn="ctr"/>
            <a:r>
              <a:rPr lang="en-GB" sz="1600" i="1" dirty="0"/>
              <a:t>When he arrives </a:t>
            </a:r>
            <a:r>
              <a:rPr lang="en-GB" sz="1600" b="1" i="1" dirty="0"/>
              <a:t>we won’t/will not have had </a:t>
            </a:r>
            <a:r>
              <a:rPr lang="en-GB" sz="1600" i="1" dirty="0"/>
              <a:t>dinner yet.</a:t>
            </a:r>
          </a:p>
        </p:txBody>
      </p:sp>
      <p:sp>
        <p:nvSpPr>
          <p:cNvPr id="7" name="Textfeld 6">
            <a:extLst>
              <a:ext uri="{FF2B5EF4-FFF2-40B4-BE49-F238E27FC236}">
                <a16:creationId xmlns:a16="http://schemas.microsoft.com/office/drawing/2014/main" id="{B04FDEDB-1E5A-3FE3-4DDB-C34664241AED}"/>
              </a:ext>
            </a:extLst>
          </p:cNvPr>
          <p:cNvSpPr txBox="1"/>
          <p:nvPr/>
        </p:nvSpPr>
        <p:spPr>
          <a:xfrm>
            <a:off x="2771800" y="2132856"/>
            <a:ext cx="6372200" cy="338554"/>
          </a:xfrm>
          <a:prstGeom prst="rect">
            <a:avLst/>
          </a:prstGeom>
          <a:solidFill>
            <a:schemeClr val="bg1"/>
          </a:solidFill>
        </p:spPr>
        <p:txBody>
          <a:bodyPr wrap="square" rtlCol="0">
            <a:spAutoFit/>
          </a:bodyPr>
          <a:lstStyle/>
          <a:p>
            <a:pPr algn="ctr"/>
            <a:r>
              <a:rPr lang="en-US" sz="1600" dirty="0"/>
              <a:t>By this time next year, she (graduate) from university.</a:t>
            </a:r>
            <a:endParaRPr lang="en-GB" sz="1600" dirty="0"/>
          </a:p>
        </p:txBody>
      </p:sp>
      <p:sp>
        <p:nvSpPr>
          <p:cNvPr id="9" name="Textfeld 8">
            <a:extLst>
              <a:ext uri="{FF2B5EF4-FFF2-40B4-BE49-F238E27FC236}">
                <a16:creationId xmlns:a16="http://schemas.microsoft.com/office/drawing/2014/main" id="{A52F58E6-C51D-A646-F63B-13A47C1FB844}"/>
              </a:ext>
            </a:extLst>
          </p:cNvPr>
          <p:cNvSpPr txBox="1"/>
          <p:nvPr/>
        </p:nvSpPr>
        <p:spPr>
          <a:xfrm>
            <a:off x="2771800" y="2420888"/>
            <a:ext cx="6372200" cy="338554"/>
          </a:xfrm>
          <a:prstGeom prst="rect">
            <a:avLst/>
          </a:prstGeom>
          <a:solidFill>
            <a:schemeClr val="accent1"/>
          </a:solidFill>
        </p:spPr>
        <p:txBody>
          <a:bodyPr wrap="square" rtlCol="0">
            <a:spAutoFit/>
          </a:bodyPr>
          <a:lstStyle/>
          <a:p>
            <a:pPr algn="ctr"/>
            <a:r>
              <a:rPr lang="en-US" sz="1600" i="1" dirty="0"/>
              <a:t>By this time next year, she </a:t>
            </a:r>
            <a:r>
              <a:rPr lang="en-US" sz="1600" b="1" i="1" dirty="0"/>
              <a:t>will have graduated </a:t>
            </a:r>
            <a:r>
              <a:rPr lang="en-US" sz="1600" i="1" dirty="0"/>
              <a:t>from university.</a:t>
            </a:r>
            <a:endParaRPr lang="en-GB" sz="1600" i="1" dirty="0"/>
          </a:p>
        </p:txBody>
      </p:sp>
      <p:sp>
        <p:nvSpPr>
          <p:cNvPr id="12" name="Textfeld 11">
            <a:extLst>
              <a:ext uri="{FF2B5EF4-FFF2-40B4-BE49-F238E27FC236}">
                <a16:creationId xmlns:a16="http://schemas.microsoft.com/office/drawing/2014/main" id="{187F788A-CE33-82E2-209A-B68E89219799}"/>
              </a:ext>
            </a:extLst>
          </p:cNvPr>
          <p:cNvSpPr txBox="1"/>
          <p:nvPr/>
        </p:nvSpPr>
        <p:spPr>
          <a:xfrm>
            <a:off x="2771800" y="3738518"/>
            <a:ext cx="6372200" cy="338554"/>
          </a:xfrm>
          <a:prstGeom prst="rect">
            <a:avLst/>
          </a:prstGeom>
          <a:solidFill>
            <a:schemeClr val="accent1"/>
          </a:solidFill>
        </p:spPr>
        <p:txBody>
          <a:bodyPr wrap="square" rtlCol="0">
            <a:spAutoFit/>
          </a:bodyPr>
          <a:lstStyle/>
          <a:p>
            <a:pPr algn="ctr"/>
            <a:r>
              <a:rPr lang="en-GB" sz="1600" dirty="0"/>
              <a:t> </a:t>
            </a:r>
            <a:r>
              <a:rPr lang="en-GB" sz="1600" i="1" dirty="0"/>
              <a:t>The train </a:t>
            </a:r>
            <a:r>
              <a:rPr lang="en-GB" sz="1600" b="1" i="1" dirty="0"/>
              <a:t>leaves</a:t>
            </a:r>
            <a:r>
              <a:rPr lang="en-GB" sz="1600" i="1" dirty="0"/>
              <a:t> at 7.30 pm.</a:t>
            </a:r>
          </a:p>
        </p:txBody>
      </p:sp>
      <p:sp>
        <p:nvSpPr>
          <p:cNvPr id="17" name="Textfeld 16">
            <a:extLst>
              <a:ext uri="{FF2B5EF4-FFF2-40B4-BE49-F238E27FC236}">
                <a16:creationId xmlns:a16="http://schemas.microsoft.com/office/drawing/2014/main" id="{A3A11F32-6999-A03F-D8F2-FCB90D562E19}"/>
              </a:ext>
            </a:extLst>
          </p:cNvPr>
          <p:cNvSpPr txBox="1"/>
          <p:nvPr/>
        </p:nvSpPr>
        <p:spPr>
          <a:xfrm>
            <a:off x="2771800" y="4386590"/>
            <a:ext cx="6372200" cy="338554"/>
          </a:xfrm>
          <a:prstGeom prst="rect">
            <a:avLst/>
          </a:prstGeom>
          <a:solidFill>
            <a:schemeClr val="accent1"/>
          </a:solidFill>
        </p:spPr>
        <p:txBody>
          <a:bodyPr wrap="square" rtlCol="0">
            <a:spAutoFit/>
          </a:bodyPr>
          <a:lstStyle/>
          <a:p>
            <a:pPr algn="ctr"/>
            <a:r>
              <a:rPr lang="en-GB" sz="1600" i="1" dirty="0"/>
              <a:t>He </a:t>
            </a:r>
            <a:r>
              <a:rPr lang="en-GB" sz="1600" b="1" i="1" dirty="0"/>
              <a:t>won’t/will not </a:t>
            </a:r>
            <a:r>
              <a:rPr lang="en-GB" sz="1600" i="1" dirty="0"/>
              <a:t>come.</a:t>
            </a:r>
          </a:p>
        </p:txBody>
      </p:sp>
      <p:sp>
        <p:nvSpPr>
          <p:cNvPr id="18" name="Textfeld 17">
            <a:extLst>
              <a:ext uri="{FF2B5EF4-FFF2-40B4-BE49-F238E27FC236}">
                <a16:creationId xmlns:a16="http://schemas.microsoft.com/office/drawing/2014/main" id="{2626BD54-7B90-9581-3534-788FC0E6D394}"/>
              </a:ext>
            </a:extLst>
          </p:cNvPr>
          <p:cNvSpPr txBox="1"/>
          <p:nvPr/>
        </p:nvSpPr>
        <p:spPr>
          <a:xfrm>
            <a:off x="2771800" y="4725144"/>
            <a:ext cx="6372200" cy="338554"/>
          </a:xfrm>
          <a:prstGeom prst="rect">
            <a:avLst/>
          </a:prstGeom>
          <a:solidFill>
            <a:schemeClr val="bg1"/>
          </a:solidFill>
        </p:spPr>
        <p:txBody>
          <a:bodyPr wrap="square" rtlCol="0">
            <a:spAutoFit/>
          </a:bodyPr>
          <a:lstStyle/>
          <a:p>
            <a:pPr algn="ctr"/>
            <a:r>
              <a:rPr lang="en-GB" sz="1600" dirty="0"/>
              <a:t>Das </a:t>
            </a:r>
            <a:r>
              <a:rPr lang="en-GB" sz="1600" dirty="0" err="1"/>
              <a:t>wird</a:t>
            </a:r>
            <a:r>
              <a:rPr lang="en-GB" sz="1600" dirty="0"/>
              <a:t> </a:t>
            </a:r>
            <a:r>
              <a:rPr lang="en-GB" sz="1600" dirty="0" err="1"/>
              <a:t>nicht</a:t>
            </a:r>
            <a:r>
              <a:rPr lang="en-GB" sz="1600" dirty="0"/>
              <a:t> </a:t>
            </a:r>
            <a:r>
              <a:rPr lang="en-GB" sz="1600" dirty="0" err="1"/>
              <a:t>funktionieren</a:t>
            </a:r>
            <a:r>
              <a:rPr lang="en-GB" sz="1600" dirty="0"/>
              <a:t>.</a:t>
            </a:r>
          </a:p>
        </p:txBody>
      </p:sp>
      <p:sp>
        <p:nvSpPr>
          <p:cNvPr id="19" name="Textfeld 18">
            <a:extLst>
              <a:ext uri="{FF2B5EF4-FFF2-40B4-BE49-F238E27FC236}">
                <a16:creationId xmlns:a16="http://schemas.microsoft.com/office/drawing/2014/main" id="{819A508D-DEF4-6F61-648D-567C23412575}"/>
              </a:ext>
            </a:extLst>
          </p:cNvPr>
          <p:cNvSpPr txBox="1"/>
          <p:nvPr/>
        </p:nvSpPr>
        <p:spPr>
          <a:xfrm>
            <a:off x="2771800" y="5013176"/>
            <a:ext cx="6372200" cy="338554"/>
          </a:xfrm>
          <a:prstGeom prst="rect">
            <a:avLst/>
          </a:prstGeom>
          <a:solidFill>
            <a:schemeClr val="accent1"/>
          </a:solidFill>
        </p:spPr>
        <p:txBody>
          <a:bodyPr wrap="square" rtlCol="0">
            <a:spAutoFit/>
          </a:bodyPr>
          <a:lstStyle/>
          <a:p>
            <a:pPr algn="ctr"/>
            <a:r>
              <a:rPr lang="en-GB" sz="1600" i="1" dirty="0"/>
              <a:t>That </a:t>
            </a:r>
            <a:r>
              <a:rPr lang="en-GB" sz="1600" b="1" i="1" dirty="0"/>
              <a:t>won’t/will </a:t>
            </a:r>
            <a:r>
              <a:rPr lang="en-GB" sz="1600" i="1" dirty="0"/>
              <a:t>not work..</a:t>
            </a:r>
          </a:p>
        </p:txBody>
      </p:sp>
      <p:sp>
        <p:nvSpPr>
          <p:cNvPr id="20" name="Textfeld 19">
            <a:extLst>
              <a:ext uri="{FF2B5EF4-FFF2-40B4-BE49-F238E27FC236}">
                <a16:creationId xmlns:a16="http://schemas.microsoft.com/office/drawing/2014/main" id="{1A62275C-BCC9-2F11-823C-61A92300C85D}"/>
              </a:ext>
            </a:extLst>
          </p:cNvPr>
          <p:cNvSpPr txBox="1"/>
          <p:nvPr/>
        </p:nvSpPr>
        <p:spPr>
          <a:xfrm>
            <a:off x="2771800" y="5322694"/>
            <a:ext cx="6372200" cy="338554"/>
          </a:xfrm>
          <a:prstGeom prst="rect">
            <a:avLst/>
          </a:prstGeom>
          <a:solidFill>
            <a:schemeClr val="bg1"/>
          </a:solidFill>
        </p:spPr>
        <p:txBody>
          <a:bodyPr wrap="square" rtlCol="0">
            <a:spAutoFit/>
          </a:bodyPr>
          <a:lstStyle/>
          <a:p>
            <a:pPr algn="ctr"/>
            <a:r>
              <a:rPr lang="en-GB" sz="1600" dirty="0" err="1"/>
              <a:t>Wenn</a:t>
            </a:r>
            <a:r>
              <a:rPr lang="en-GB" sz="1600" dirty="0"/>
              <a:t> er </a:t>
            </a:r>
            <a:r>
              <a:rPr lang="en-GB" sz="1600" dirty="0" err="1"/>
              <a:t>kommt</a:t>
            </a:r>
            <a:r>
              <a:rPr lang="en-GB" sz="1600" dirty="0"/>
              <a:t>, </a:t>
            </a:r>
            <a:r>
              <a:rPr lang="en-GB" sz="1600" dirty="0" err="1"/>
              <a:t>werden</a:t>
            </a:r>
            <a:r>
              <a:rPr lang="en-GB" sz="1600" dirty="0"/>
              <a:t> </a:t>
            </a:r>
            <a:r>
              <a:rPr lang="en-GB" sz="1600" dirty="0" err="1"/>
              <a:t>wir</a:t>
            </a:r>
            <a:r>
              <a:rPr lang="en-GB" sz="1600" dirty="0"/>
              <a:t> </a:t>
            </a:r>
            <a:r>
              <a:rPr lang="en-GB" sz="1600" dirty="0" err="1"/>
              <a:t>noch</a:t>
            </a:r>
            <a:r>
              <a:rPr lang="en-GB" sz="1600" dirty="0"/>
              <a:t> </a:t>
            </a:r>
            <a:r>
              <a:rPr lang="en-GB" sz="1600" dirty="0" err="1"/>
              <a:t>nicht</a:t>
            </a:r>
            <a:r>
              <a:rPr lang="en-GB" sz="1600" dirty="0"/>
              <a:t> </a:t>
            </a:r>
            <a:r>
              <a:rPr lang="en-GB" sz="1600" dirty="0" err="1"/>
              <a:t>zu</a:t>
            </a:r>
            <a:r>
              <a:rPr lang="en-GB" sz="1600" dirty="0"/>
              <a:t> Abend </a:t>
            </a:r>
            <a:r>
              <a:rPr lang="en-GB" sz="1600" dirty="0" err="1"/>
              <a:t>gegessen</a:t>
            </a:r>
            <a:r>
              <a:rPr lang="en-GB" sz="1600" dirty="0"/>
              <a:t> </a:t>
            </a:r>
            <a:r>
              <a:rPr lang="en-GB" sz="1600" dirty="0" err="1"/>
              <a:t>haben</a:t>
            </a:r>
            <a:r>
              <a:rPr lang="en-GB" sz="1600" dirty="0"/>
              <a:t>.</a:t>
            </a:r>
          </a:p>
        </p:txBody>
      </p:sp>
      <p:sp>
        <p:nvSpPr>
          <p:cNvPr id="10" name="Textfeld 9">
            <a:extLst>
              <a:ext uri="{FF2B5EF4-FFF2-40B4-BE49-F238E27FC236}">
                <a16:creationId xmlns:a16="http://schemas.microsoft.com/office/drawing/2014/main" id="{53210282-2C6D-C0F8-9CF6-DAC5834DAEE9}"/>
              </a:ext>
            </a:extLst>
          </p:cNvPr>
          <p:cNvSpPr txBox="1"/>
          <p:nvPr/>
        </p:nvSpPr>
        <p:spPr>
          <a:xfrm>
            <a:off x="135638" y="4725144"/>
            <a:ext cx="2348130" cy="338554"/>
          </a:xfrm>
          <a:prstGeom prst="rect">
            <a:avLst/>
          </a:prstGeom>
          <a:solidFill>
            <a:srgbClr val="FFFF00"/>
          </a:solidFill>
        </p:spPr>
        <p:txBody>
          <a:bodyPr wrap="square" rtlCol="0">
            <a:spAutoFit/>
          </a:bodyPr>
          <a:lstStyle/>
          <a:p>
            <a:r>
              <a:rPr lang="en-GB" sz="1600" dirty="0"/>
              <a:t>Translate:</a:t>
            </a:r>
          </a:p>
        </p:txBody>
      </p:sp>
      <p:sp>
        <p:nvSpPr>
          <p:cNvPr id="13" name="Textfeld 12">
            <a:extLst>
              <a:ext uri="{FF2B5EF4-FFF2-40B4-BE49-F238E27FC236}">
                <a16:creationId xmlns:a16="http://schemas.microsoft.com/office/drawing/2014/main" id="{9C46EE7B-992D-37E5-87FD-257DBF6EC500}"/>
              </a:ext>
            </a:extLst>
          </p:cNvPr>
          <p:cNvSpPr txBox="1"/>
          <p:nvPr/>
        </p:nvSpPr>
        <p:spPr>
          <a:xfrm>
            <a:off x="2771800" y="3429000"/>
            <a:ext cx="6372200" cy="338554"/>
          </a:xfrm>
          <a:prstGeom prst="rect">
            <a:avLst/>
          </a:prstGeom>
          <a:solidFill>
            <a:schemeClr val="bg1"/>
          </a:solidFill>
        </p:spPr>
        <p:txBody>
          <a:bodyPr wrap="square" rtlCol="0">
            <a:spAutoFit/>
          </a:bodyPr>
          <a:lstStyle/>
          <a:p>
            <a:pPr algn="ctr"/>
            <a:r>
              <a:rPr lang="en-GB" sz="1600" dirty="0"/>
              <a:t>The train (to leave) at 7.30 pm.</a:t>
            </a:r>
          </a:p>
        </p:txBody>
      </p:sp>
      <p:sp>
        <p:nvSpPr>
          <p:cNvPr id="23" name="Textfeld 22">
            <a:extLst>
              <a:ext uri="{FF2B5EF4-FFF2-40B4-BE49-F238E27FC236}">
                <a16:creationId xmlns:a16="http://schemas.microsoft.com/office/drawing/2014/main" id="{134443B5-065C-4CF6-934B-486340B36B87}"/>
              </a:ext>
            </a:extLst>
          </p:cNvPr>
          <p:cNvSpPr txBox="1"/>
          <p:nvPr/>
        </p:nvSpPr>
        <p:spPr>
          <a:xfrm>
            <a:off x="2771800" y="4077072"/>
            <a:ext cx="6372200" cy="338554"/>
          </a:xfrm>
          <a:prstGeom prst="rect">
            <a:avLst/>
          </a:prstGeom>
          <a:solidFill>
            <a:schemeClr val="bg1"/>
          </a:solidFill>
        </p:spPr>
        <p:txBody>
          <a:bodyPr wrap="square" rtlCol="0">
            <a:spAutoFit/>
          </a:bodyPr>
          <a:lstStyle/>
          <a:p>
            <a:pPr algn="ctr"/>
            <a:r>
              <a:rPr lang="en-GB" sz="1600" dirty="0"/>
              <a:t>He (not, to come).</a:t>
            </a:r>
          </a:p>
        </p:txBody>
      </p:sp>
      <p:sp>
        <p:nvSpPr>
          <p:cNvPr id="16" name="Textfeld 15">
            <a:extLst>
              <a:ext uri="{FF2B5EF4-FFF2-40B4-BE49-F238E27FC236}">
                <a16:creationId xmlns:a16="http://schemas.microsoft.com/office/drawing/2014/main" id="{A4096FE1-DFFE-AD69-6386-A45728F7BAD7}"/>
              </a:ext>
            </a:extLst>
          </p:cNvPr>
          <p:cNvSpPr txBox="1"/>
          <p:nvPr/>
        </p:nvSpPr>
        <p:spPr>
          <a:xfrm>
            <a:off x="2771800" y="5970766"/>
            <a:ext cx="6372200" cy="338554"/>
          </a:xfrm>
          <a:prstGeom prst="rect">
            <a:avLst/>
          </a:prstGeom>
          <a:solidFill>
            <a:schemeClr val="bg1"/>
          </a:solidFill>
        </p:spPr>
        <p:txBody>
          <a:bodyPr wrap="square" rtlCol="0">
            <a:spAutoFit/>
          </a:bodyPr>
          <a:lstStyle/>
          <a:p>
            <a:pPr algn="ctr"/>
            <a:r>
              <a:rPr lang="en-GB" sz="1600" dirty="0"/>
              <a:t>Davon </a:t>
            </a:r>
            <a:r>
              <a:rPr lang="en-GB" sz="1600" dirty="0" err="1"/>
              <a:t>wird</a:t>
            </a:r>
            <a:r>
              <a:rPr lang="en-GB" sz="1600" dirty="0"/>
              <a:t> </a:t>
            </a:r>
            <a:r>
              <a:rPr lang="en-GB" sz="1600" dirty="0" err="1"/>
              <a:t>ihm</a:t>
            </a:r>
            <a:r>
              <a:rPr lang="en-GB" sz="1600" dirty="0"/>
              <a:t> </a:t>
            </a:r>
            <a:r>
              <a:rPr lang="en-GB" sz="1600" dirty="0" err="1"/>
              <a:t>noch</a:t>
            </a:r>
            <a:r>
              <a:rPr lang="en-GB" sz="1600" dirty="0"/>
              <a:t> </a:t>
            </a:r>
            <a:r>
              <a:rPr lang="en-GB" sz="1600" dirty="0" err="1"/>
              <a:t>nichts</a:t>
            </a:r>
            <a:r>
              <a:rPr lang="en-GB" sz="1600" dirty="0"/>
              <a:t> </a:t>
            </a:r>
            <a:r>
              <a:rPr lang="en-GB" sz="1600" dirty="0" err="1"/>
              <a:t>erzählt</a:t>
            </a:r>
            <a:r>
              <a:rPr lang="en-GB" sz="1600" dirty="0"/>
              <a:t> </a:t>
            </a:r>
            <a:r>
              <a:rPr lang="en-GB" sz="1600" dirty="0" err="1"/>
              <a:t>worden</a:t>
            </a:r>
            <a:r>
              <a:rPr lang="en-GB" sz="1600" dirty="0"/>
              <a:t> sein.</a:t>
            </a:r>
          </a:p>
        </p:txBody>
      </p:sp>
      <p:sp>
        <p:nvSpPr>
          <p:cNvPr id="21" name="Textfeld 20">
            <a:extLst>
              <a:ext uri="{FF2B5EF4-FFF2-40B4-BE49-F238E27FC236}">
                <a16:creationId xmlns:a16="http://schemas.microsoft.com/office/drawing/2014/main" id="{33F0704B-662C-4FB8-F744-F1276EF2BED3}"/>
              </a:ext>
            </a:extLst>
          </p:cNvPr>
          <p:cNvSpPr txBox="1"/>
          <p:nvPr/>
        </p:nvSpPr>
        <p:spPr>
          <a:xfrm>
            <a:off x="2771800" y="6309320"/>
            <a:ext cx="6372360" cy="338554"/>
          </a:xfrm>
          <a:prstGeom prst="rect">
            <a:avLst/>
          </a:prstGeom>
          <a:solidFill>
            <a:schemeClr val="accent1"/>
          </a:solidFill>
        </p:spPr>
        <p:txBody>
          <a:bodyPr wrap="square" rtlCol="0">
            <a:spAutoFit/>
          </a:bodyPr>
          <a:lstStyle/>
          <a:p>
            <a:pPr algn="ctr"/>
            <a:r>
              <a:rPr lang="en-GB" sz="1600" i="1" dirty="0"/>
              <a:t>He </a:t>
            </a:r>
            <a:r>
              <a:rPr lang="en-GB" sz="1600" b="1" i="1" dirty="0"/>
              <a:t>will not have been told </a:t>
            </a:r>
            <a:r>
              <a:rPr lang="en-GB" sz="1600" i="1" dirty="0"/>
              <a:t>anything about it..</a:t>
            </a:r>
          </a:p>
        </p:txBody>
      </p:sp>
    </p:spTree>
    <p:extLst>
      <p:ext uri="{BB962C8B-B14F-4D97-AF65-F5344CB8AC3E}">
        <p14:creationId xmlns:p14="http://schemas.microsoft.com/office/powerpoint/2010/main" val="14918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1000"/>
                                        <p:tgtEl>
                                          <p:spTgt spid="9"/>
                                        </p:tgtEl>
                                      </p:cBhvr>
                                    </p:animEffect>
                                    <p:anim calcmode="lin" valueType="num">
                                      <p:cBhvr>
                                        <p:cTn id="29" dur="1000" fill="hold"/>
                                        <p:tgtEl>
                                          <p:spTgt spid="9"/>
                                        </p:tgtEl>
                                        <p:attrNameLst>
                                          <p:attrName>ppt_x</p:attrName>
                                        </p:attrNameLst>
                                      </p:cBhvr>
                                      <p:tavLst>
                                        <p:tav tm="0">
                                          <p:val>
                                            <p:strVal val="#ppt_x"/>
                                          </p:val>
                                        </p:tav>
                                        <p:tav tm="100000">
                                          <p:val>
                                            <p:strVal val="#ppt_x"/>
                                          </p:val>
                                        </p:tav>
                                      </p:tavLst>
                                    </p:anim>
                                    <p:anim calcmode="lin" valueType="num">
                                      <p:cBhvr>
                                        <p:cTn id="3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1000"/>
                                        <p:tgtEl>
                                          <p:spTgt spid="23"/>
                                        </p:tgtEl>
                                      </p:cBhvr>
                                    </p:animEffect>
                                    <p:anim calcmode="lin" valueType="num">
                                      <p:cBhvr>
                                        <p:cTn id="64" dur="1000" fill="hold"/>
                                        <p:tgtEl>
                                          <p:spTgt spid="23"/>
                                        </p:tgtEl>
                                        <p:attrNameLst>
                                          <p:attrName>ppt_x</p:attrName>
                                        </p:attrNameLst>
                                      </p:cBhvr>
                                      <p:tavLst>
                                        <p:tav tm="0">
                                          <p:val>
                                            <p:strVal val="#ppt_x"/>
                                          </p:val>
                                        </p:tav>
                                        <p:tav tm="100000">
                                          <p:val>
                                            <p:strVal val="#ppt_x"/>
                                          </p:val>
                                        </p:tav>
                                      </p:tavLst>
                                    </p:anim>
                                    <p:anim calcmode="lin" valueType="num">
                                      <p:cBhvr>
                                        <p:cTn id="6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fade">
                                      <p:cBhvr>
                                        <p:cTn id="70" dur="1000"/>
                                        <p:tgtEl>
                                          <p:spTgt spid="17"/>
                                        </p:tgtEl>
                                      </p:cBhvr>
                                    </p:animEffect>
                                    <p:anim calcmode="lin" valueType="num">
                                      <p:cBhvr>
                                        <p:cTn id="71" dur="1000" fill="hold"/>
                                        <p:tgtEl>
                                          <p:spTgt spid="17"/>
                                        </p:tgtEl>
                                        <p:attrNameLst>
                                          <p:attrName>ppt_x</p:attrName>
                                        </p:attrNameLst>
                                      </p:cBhvr>
                                      <p:tavLst>
                                        <p:tav tm="0">
                                          <p:val>
                                            <p:strVal val="#ppt_x"/>
                                          </p:val>
                                        </p:tav>
                                        <p:tav tm="100000">
                                          <p:val>
                                            <p:strVal val="#ppt_x"/>
                                          </p:val>
                                        </p:tav>
                                      </p:tavLst>
                                    </p:anim>
                                    <p:anim calcmode="lin" valueType="num">
                                      <p:cBhvr>
                                        <p:cTn id="7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fade">
                                      <p:cBhvr>
                                        <p:cTn id="77" dur="1000"/>
                                        <p:tgtEl>
                                          <p:spTgt spid="10"/>
                                        </p:tgtEl>
                                      </p:cBhvr>
                                    </p:animEffect>
                                    <p:anim calcmode="lin" valueType="num">
                                      <p:cBhvr>
                                        <p:cTn id="78" dur="1000" fill="hold"/>
                                        <p:tgtEl>
                                          <p:spTgt spid="10"/>
                                        </p:tgtEl>
                                        <p:attrNameLst>
                                          <p:attrName>ppt_x</p:attrName>
                                        </p:attrNameLst>
                                      </p:cBhvr>
                                      <p:tavLst>
                                        <p:tav tm="0">
                                          <p:val>
                                            <p:strVal val="#ppt_x"/>
                                          </p:val>
                                        </p:tav>
                                        <p:tav tm="100000">
                                          <p:val>
                                            <p:strVal val="#ppt_x"/>
                                          </p:val>
                                        </p:tav>
                                      </p:tavLst>
                                    </p:anim>
                                    <p:anim calcmode="lin" valueType="num">
                                      <p:cBhvr>
                                        <p:cTn id="7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1000"/>
                                        <p:tgtEl>
                                          <p:spTgt spid="18"/>
                                        </p:tgtEl>
                                      </p:cBhvr>
                                    </p:animEffect>
                                    <p:anim calcmode="lin" valueType="num">
                                      <p:cBhvr>
                                        <p:cTn id="85" dur="1000" fill="hold"/>
                                        <p:tgtEl>
                                          <p:spTgt spid="18"/>
                                        </p:tgtEl>
                                        <p:attrNameLst>
                                          <p:attrName>ppt_x</p:attrName>
                                        </p:attrNameLst>
                                      </p:cBhvr>
                                      <p:tavLst>
                                        <p:tav tm="0">
                                          <p:val>
                                            <p:strVal val="#ppt_x"/>
                                          </p:val>
                                        </p:tav>
                                        <p:tav tm="100000">
                                          <p:val>
                                            <p:strVal val="#ppt_x"/>
                                          </p:val>
                                        </p:tav>
                                      </p:tavLst>
                                    </p:anim>
                                    <p:anim calcmode="lin" valueType="num">
                                      <p:cBhvr>
                                        <p:cTn id="8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Effect transition="in" filter="fade">
                                      <p:cBhvr>
                                        <p:cTn id="91" dur="1000"/>
                                        <p:tgtEl>
                                          <p:spTgt spid="19"/>
                                        </p:tgtEl>
                                      </p:cBhvr>
                                    </p:animEffect>
                                    <p:anim calcmode="lin" valueType="num">
                                      <p:cBhvr>
                                        <p:cTn id="92" dur="1000" fill="hold"/>
                                        <p:tgtEl>
                                          <p:spTgt spid="19"/>
                                        </p:tgtEl>
                                        <p:attrNameLst>
                                          <p:attrName>ppt_x</p:attrName>
                                        </p:attrNameLst>
                                      </p:cBhvr>
                                      <p:tavLst>
                                        <p:tav tm="0">
                                          <p:val>
                                            <p:strVal val="#ppt_x"/>
                                          </p:val>
                                        </p:tav>
                                        <p:tav tm="100000">
                                          <p:val>
                                            <p:strVal val="#ppt_x"/>
                                          </p:val>
                                        </p:tav>
                                      </p:tavLst>
                                    </p:anim>
                                    <p:anim calcmode="lin" valueType="num">
                                      <p:cBhvr>
                                        <p:cTn id="9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20"/>
                                        </p:tgtEl>
                                        <p:attrNameLst>
                                          <p:attrName>style.visibility</p:attrName>
                                        </p:attrNameLst>
                                      </p:cBhvr>
                                      <p:to>
                                        <p:strVal val="visible"/>
                                      </p:to>
                                    </p:set>
                                    <p:animEffect transition="in" filter="fade">
                                      <p:cBhvr>
                                        <p:cTn id="98" dur="1000"/>
                                        <p:tgtEl>
                                          <p:spTgt spid="20"/>
                                        </p:tgtEl>
                                      </p:cBhvr>
                                    </p:animEffect>
                                    <p:anim calcmode="lin" valueType="num">
                                      <p:cBhvr>
                                        <p:cTn id="99" dur="1000" fill="hold"/>
                                        <p:tgtEl>
                                          <p:spTgt spid="20"/>
                                        </p:tgtEl>
                                        <p:attrNameLst>
                                          <p:attrName>ppt_x</p:attrName>
                                        </p:attrNameLst>
                                      </p:cBhvr>
                                      <p:tavLst>
                                        <p:tav tm="0">
                                          <p:val>
                                            <p:strVal val="#ppt_x"/>
                                          </p:val>
                                        </p:tav>
                                        <p:tav tm="100000">
                                          <p:val>
                                            <p:strVal val="#ppt_x"/>
                                          </p:val>
                                        </p:tav>
                                      </p:tavLst>
                                    </p:anim>
                                    <p:anim calcmode="lin" valueType="num">
                                      <p:cBhvr>
                                        <p:cTn id="100"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5"/>
                                        </p:tgtEl>
                                        <p:attrNameLst>
                                          <p:attrName>style.visibility</p:attrName>
                                        </p:attrNameLst>
                                      </p:cBhvr>
                                      <p:to>
                                        <p:strVal val="visible"/>
                                      </p:to>
                                    </p:set>
                                    <p:animEffect transition="in" filter="fade">
                                      <p:cBhvr>
                                        <p:cTn id="105" dur="1000"/>
                                        <p:tgtEl>
                                          <p:spTgt spid="15"/>
                                        </p:tgtEl>
                                      </p:cBhvr>
                                    </p:animEffect>
                                    <p:anim calcmode="lin" valueType="num">
                                      <p:cBhvr>
                                        <p:cTn id="106" dur="1000" fill="hold"/>
                                        <p:tgtEl>
                                          <p:spTgt spid="15"/>
                                        </p:tgtEl>
                                        <p:attrNameLst>
                                          <p:attrName>ppt_x</p:attrName>
                                        </p:attrNameLst>
                                      </p:cBhvr>
                                      <p:tavLst>
                                        <p:tav tm="0">
                                          <p:val>
                                            <p:strVal val="#ppt_x"/>
                                          </p:val>
                                        </p:tav>
                                        <p:tav tm="100000">
                                          <p:val>
                                            <p:strVal val="#ppt_x"/>
                                          </p:val>
                                        </p:tav>
                                      </p:tavLst>
                                    </p:anim>
                                    <p:anim calcmode="lin" valueType="num">
                                      <p:cBhvr>
                                        <p:cTn id="107"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16"/>
                                        </p:tgtEl>
                                        <p:attrNameLst>
                                          <p:attrName>style.visibility</p:attrName>
                                        </p:attrNameLst>
                                      </p:cBhvr>
                                      <p:to>
                                        <p:strVal val="visible"/>
                                      </p:to>
                                    </p:set>
                                    <p:animEffect transition="in" filter="fade">
                                      <p:cBhvr>
                                        <p:cTn id="112" dur="1000"/>
                                        <p:tgtEl>
                                          <p:spTgt spid="16"/>
                                        </p:tgtEl>
                                      </p:cBhvr>
                                    </p:animEffect>
                                    <p:anim calcmode="lin" valueType="num">
                                      <p:cBhvr>
                                        <p:cTn id="113" dur="1000" fill="hold"/>
                                        <p:tgtEl>
                                          <p:spTgt spid="16"/>
                                        </p:tgtEl>
                                        <p:attrNameLst>
                                          <p:attrName>ppt_x</p:attrName>
                                        </p:attrNameLst>
                                      </p:cBhvr>
                                      <p:tavLst>
                                        <p:tav tm="0">
                                          <p:val>
                                            <p:strVal val="#ppt_x"/>
                                          </p:val>
                                        </p:tav>
                                        <p:tav tm="100000">
                                          <p:val>
                                            <p:strVal val="#ppt_x"/>
                                          </p:val>
                                        </p:tav>
                                      </p:tavLst>
                                    </p:anim>
                                    <p:anim calcmode="lin" valueType="num">
                                      <p:cBhvr>
                                        <p:cTn id="114"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21"/>
                                        </p:tgtEl>
                                        <p:attrNameLst>
                                          <p:attrName>style.visibility</p:attrName>
                                        </p:attrNameLst>
                                      </p:cBhvr>
                                      <p:to>
                                        <p:strVal val="visible"/>
                                      </p:to>
                                    </p:set>
                                    <p:animEffect transition="in" filter="fade">
                                      <p:cBhvr>
                                        <p:cTn id="119" dur="1000"/>
                                        <p:tgtEl>
                                          <p:spTgt spid="21"/>
                                        </p:tgtEl>
                                      </p:cBhvr>
                                    </p:animEffect>
                                    <p:anim calcmode="lin" valueType="num">
                                      <p:cBhvr>
                                        <p:cTn id="120" dur="1000" fill="hold"/>
                                        <p:tgtEl>
                                          <p:spTgt spid="21"/>
                                        </p:tgtEl>
                                        <p:attrNameLst>
                                          <p:attrName>ppt_x</p:attrName>
                                        </p:attrNameLst>
                                      </p:cBhvr>
                                      <p:tavLst>
                                        <p:tav tm="0">
                                          <p:val>
                                            <p:strVal val="#ppt_x"/>
                                          </p:val>
                                        </p:tav>
                                        <p:tav tm="100000">
                                          <p:val>
                                            <p:strVal val="#ppt_x"/>
                                          </p:val>
                                        </p:tav>
                                      </p:tavLst>
                                    </p:anim>
                                    <p:anim calcmode="lin" valueType="num">
                                      <p:cBhvr>
                                        <p:cTn id="12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14" grpId="0" animBg="1"/>
      <p:bldP spid="15" grpId="0" animBg="1"/>
      <p:bldP spid="7" grpId="0" animBg="1"/>
      <p:bldP spid="9" grpId="0" animBg="1"/>
      <p:bldP spid="12" grpId="0" animBg="1"/>
      <p:bldP spid="17" grpId="0" animBg="1"/>
      <p:bldP spid="18" grpId="0" animBg="1"/>
      <p:bldP spid="19" grpId="0" animBg="1"/>
      <p:bldP spid="20" grpId="0" animBg="1"/>
      <p:bldP spid="10" grpId="0" animBg="1"/>
      <p:bldP spid="13" grpId="0" animBg="1"/>
      <p:bldP spid="23" grpId="0" animBg="1"/>
      <p:bldP spid="16" grpId="0" animBg="1"/>
      <p:bldP spid="21" grpId="0" animBg="1"/>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1259</Words>
  <Application>Microsoft Office PowerPoint</Application>
  <PresentationFormat>Bildschirmpräsentation (4:3)</PresentationFormat>
  <Paragraphs>113</Paragraphs>
  <Slides>9</Slides>
  <Notes>9</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9</vt:i4>
      </vt:variant>
    </vt:vector>
  </HeadingPairs>
  <TitlesOfParts>
    <vt:vector size="12" baseType="lpstr">
      <vt:lpstr>Arial</vt:lpstr>
      <vt:lpstr>Calibri</vt:lpstr>
      <vt:lpstr>Standarddesign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Maximilian Verlag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Jürgen Hensel</dc:creator>
  <cp:lastModifiedBy>Jürgen Hensel</cp:lastModifiedBy>
  <cp:revision>464</cp:revision>
  <dcterms:created xsi:type="dcterms:W3CDTF">2011-03-24T10:15:25Z</dcterms:created>
  <dcterms:modified xsi:type="dcterms:W3CDTF">2026-02-27T06:13:33Z</dcterms:modified>
</cp:coreProperties>
</file>