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1" r:id="rId2"/>
    <p:sldId id="305" r:id="rId3"/>
    <p:sldId id="306" r:id="rId4"/>
    <p:sldId id="307" r:id="rId5"/>
    <p:sldId id="276" r:id="rId6"/>
    <p:sldId id="308" r:id="rId7"/>
    <p:sldId id="309" r:id="rId8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4" d="100"/>
          <a:sy n="134" d="100"/>
        </p:scale>
        <p:origin x="2490" y="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772" y="-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B0C46192-7FF4-4670-A111-ED727D42048A}" type="datetimeFigureOut">
              <a:rPr lang="de-DE"/>
              <a:pPr>
                <a:defRPr/>
              </a:pPr>
              <a:t>10.12.2025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BA3FC7BF-4427-497C-AD8A-BAB9D7CE07C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3261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1B710-814F-217A-3F6B-2F8864CF4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64A1DEB-AB18-746B-3626-68330B3598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A7D3F1F-B2BB-F2F6-3720-1F175D0346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04A86BE-48E1-4DD2-2E31-034E0AE8A2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9729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05ADD-2FCD-1E70-DE6D-9C1C620B2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458991B-554E-904E-FBE0-07A11B55CA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53E58B3-A74F-5A86-C3BD-C51E860097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197C74D-61E2-E7D7-3202-CAFC391174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9207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46B963-088A-1FDD-CFAC-41BD4F729E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781BBA2-0BB6-7560-A5DB-18E5CB6F53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1A138D5-17A0-E25E-88C2-AC4D4FBD37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B723AA2-BFCF-6BAF-46FF-415C709B96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7257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C8C56-CF22-E7D1-67D2-CBE89DE0D5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6402A3D-EC3E-23F3-049F-09669493B4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8C0182D-D1F6-12C2-A272-28B3160DAD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0505B62-17EC-196A-8D39-F82F141C8E1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35004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FC6D9-3DCC-34A9-6F1C-B0229E2DD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0D96446-8655-27F7-A754-485CD8EB3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9BA4B6F5-7C44-A2F3-C6F9-E05ECD7862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870576D-30CC-186E-7E92-1F09D2EBBE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85055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387A86-3312-5A20-43AB-6F9DD0180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11909CC-2E42-646D-901F-C5523A0F8C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32EF8BA-1919-50A9-A1FC-7E7242B49C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525C650-3B61-21B8-E664-0A3B9D356B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2321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9DD5DE-14A6-144A-7F6C-DB0EF7BAFD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4553C83-1FDB-7E31-00C8-40651E8AD7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B49B6B0-6D22-0F9F-74D3-531820AF55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220F486-E604-11D5-195F-2313FE59DB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1635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9259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742902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5421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3579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49804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84016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0573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6639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83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95769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0161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b="1" dirty="0"/>
              <a:t>2. Halbjahr 2025</a:t>
            </a:r>
            <a:endParaRPr lang="de-DE" altLang="de-DE" b="1" i="1" dirty="0"/>
          </a:p>
          <a:p>
            <a:pPr algn="ctr" eaLnBrk="1" hangingPunct="1">
              <a:defRPr/>
            </a:pPr>
            <a:r>
              <a:rPr lang="de-DE" altLang="de-DE" b="1" i="1" dirty="0"/>
              <a:t>Englisch </a:t>
            </a:r>
            <a:r>
              <a:rPr lang="de-DE" altLang="de-DE" b="1" i="1" baseline="0" dirty="0"/>
              <a:t>am Abend C1-4</a:t>
            </a:r>
            <a:endParaRPr lang="de-DE" altLang="de-DE" b="1" dirty="0"/>
          </a:p>
          <a:p>
            <a:pPr algn="ctr" eaLnBrk="1" hangingPunct="1">
              <a:defRPr/>
            </a:pPr>
            <a:r>
              <a:rPr lang="en-GB" altLang="de-DE" b="1" dirty="0"/>
              <a:t>252-40681</a:t>
            </a:r>
            <a:r>
              <a:rPr lang="de-DE" altLang="de-DE" b="1"/>
              <a:t>, Di, 18.15 – 19.45 </a:t>
            </a:r>
            <a:r>
              <a:rPr lang="de-DE" altLang="de-DE" b="1" dirty="0"/>
              <a:t>Uhr</a:t>
            </a:r>
          </a:p>
        </p:txBody>
      </p:sp>
      <p:sp>
        <p:nvSpPr>
          <p:cNvPr id="1029" name="Line 10"/>
          <p:cNvSpPr>
            <a:spLocks noChangeShapeType="1"/>
          </p:cNvSpPr>
          <p:nvPr userDrawn="1"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17DAE69-DAB6-E295-0164-5CC43C78AD1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24739"/>
            <a:ext cx="2131339" cy="4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DCE95-4EB5-E914-CBB1-5DF6BDF9B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BFDB729F-5AB8-B056-7DEC-954B50EDA18C}"/>
              </a:ext>
            </a:extLst>
          </p:cNvPr>
          <p:cNvSpPr txBox="1"/>
          <p:nvPr/>
        </p:nvSpPr>
        <p:spPr>
          <a:xfrm>
            <a:off x="107504" y="1620000"/>
            <a:ext cx="24480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Wishes and regrets about the </a:t>
            </a:r>
            <a:r>
              <a:rPr lang="en-GB" sz="1600" b="1" dirty="0"/>
              <a:t>present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599D9B5-4071-DA80-364F-A08FD8373B76}"/>
              </a:ext>
            </a:extLst>
          </p:cNvPr>
          <p:cNvSpPr txBox="1"/>
          <p:nvPr/>
        </p:nvSpPr>
        <p:spPr>
          <a:xfrm>
            <a:off x="2771800" y="1620000"/>
            <a:ext cx="63722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Use </a:t>
            </a:r>
            <a:r>
              <a:rPr lang="en-GB" sz="1600" b="1" dirty="0"/>
              <a:t>wish + past simple</a:t>
            </a:r>
          </a:p>
          <a:p>
            <a:r>
              <a:rPr lang="en-GB" sz="1600" dirty="0"/>
              <a:t>- You are unhappy about a situation </a:t>
            </a:r>
            <a:r>
              <a:rPr lang="en-GB" sz="1600" i="1" dirty="0"/>
              <a:t>now</a:t>
            </a:r>
            <a:r>
              <a:rPr lang="en-GB" sz="1600" dirty="0"/>
              <a:t> and want it to be different.</a:t>
            </a:r>
          </a:p>
          <a:p>
            <a:r>
              <a:rPr lang="en-GB" sz="1600" dirty="0"/>
              <a:t>This expresses a present situation that is </a:t>
            </a:r>
            <a:r>
              <a:rPr lang="en-GB" sz="1600" i="1" dirty="0"/>
              <a:t>not true</a:t>
            </a:r>
            <a:r>
              <a:rPr lang="en-GB" sz="1600" dirty="0"/>
              <a:t>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F0F11253-6226-5878-096A-6A2E81437196}"/>
              </a:ext>
            </a:extLst>
          </p:cNvPr>
          <p:cNvSpPr txBox="1"/>
          <p:nvPr/>
        </p:nvSpPr>
        <p:spPr>
          <a:xfrm>
            <a:off x="2771800" y="2780928"/>
            <a:ext cx="63722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 </a:t>
            </a:r>
            <a:r>
              <a:rPr lang="en-GB" sz="1600" b="1" dirty="0"/>
              <a:t>wish</a:t>
            </a:r>
            <a:r>
              <a:rPr lang="en-GB" sz="1600" dirty="0"/>
              <a:t> I </a:t>
            </a:r>
            <a:r>
              <a:rPr lang="en-GB" sz="1600" b="1" dirty="0"/>
              <a:t>had</a:t>
            </a:r>
            <a:r>
              <a:rPr lang="en-GB" sz="1600" dirty="0"/>
              <a:t> more free time. (But I don’t.)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She </a:t>
            </a:r>
            <a:r>
              <a:rPr lang="en-GB" sz="1600" b="1" dirty="0"/>
              <a:t>wishes</a:t>
            </a:r>
            <a:r>
              <a:rPr lang="en-GB" sz="1600" dirty="0"/>
              <a:t> she </a:t>
            </a:r>
            <a:r>
              <a:rPr lang="en-GB" sz="1600" b="1" dirty="0"/>
              <a:t>knew </a:t>
            </a:r>
            <a:r>
              <a:rPr lang="en-GB" sz="1600" dirty="0"/>
              <a:t>the answer. (But she doesn’t.)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 </a:t>
            </a:r>
            <a:r>
              <a:rPr lang="en-GB" sz="1600" b="1" dirty="0"/>
              <a:t>wish</a:t>
            </a:r>
            <a:r>
              <a:rPr lang="en-GB" sz="1600" dirty="0"/>
              <a:t> it </a:t>
            </a:r>
            <a:r>
              <a:rPr lang="en-GB" sz="1600" b="1" dirty="0"/>
              <a:t>were/was </a:t>
            </a:r>
            <a:r>
              <a:rPr lang="en-GB" sz="1600" dirty="0"/>
              <a:t>sunny today. (But it isn’t.)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41E1C039-2B6F-1F16-83D4-80E5EB2B3FC7}"/>
              </a:ext>
            </a:extLst>
          </p:cNvPr>
          <p:cNvSpPr txBox="1"/>
          <p:nvPr/>
        </p:nvSpPr>
        <p:spPr>
          <a:xfrm>
            <a:off x="0" y="105273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Conditionals</a:t>
            </a:r>
            <a:r>
              <a:rPr lang="de-DE" sz="1600" b="1" dirty="0">
                <a:solidFill>
                  <a:srgbClr val="C00000"/>
                </a:solidFill>
              </a:rPr>
              <a:t> - </a:t>
            </a:r>
            <a:r>
              <a:rPr lang="de-DE" sz="1600" b="1" dirty="0" err="1">
                <a:solidFill>
                  <a:srgbClr val="C00000"/>
                </a:solidFill>
              </a:rPr>
              <a:t>wishes</a:t>
            </a:r>
            <a:r>
              <a:rPr lang="de-DE" sz="1600" b="1" dirty="0">
                <a:solidFill>
                  <a:srgbClr val="C00000"/>
                </a:solidFill>
              </a:rPr>
              <a:t> and </a:t>
            </a:r>
            <a:r>
              <a:rPr lang="de-DE" sz="1600" b="1" dirty="0" err="1">
                <a:solidFill>
                  <a:srgbClr val="C00000"/>
                </a:solidFill>
              </a:rPr>
              <a:t>regrets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1BE18ECA-A079-5651-F8E0-4D600139D881}"/>
              </a:ext>
            </a:extLst>
          </p:cNvPr>
          <p:cNvSpPr txBox="1"/>
          <p:nvPr/>
        </p:nvSpPr>
        <p:spPr>
          <a:xfrm>
            <a:off x="107504" y="3284984"/>
            <a:ext cx="2448272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Note: </a:t>
            </a:r>
            <a:r>
              <a:rPr lang="en-GB" sz="1600" b="1" dirty="0"/>
              <a:t>were</a:t>
            </a:r>
            <a:r>
              <a:rPr lang="en-GB" sz="1600" dirty="0"/>
              <a:t> is the formal variant, </a:t>
            </a:r>
            <a:r>
              <a:rPr lang="en-GB" sz="1600" b="1" dirty="0"/>
              <a:t>was</a:t>
            </a:r>
            <a:r>
              <a:rPr lang="en-GB" sz="1600" dirty="0"/>
              <a:t> is used in informal language.</a:t>
            </a:r>
            <a:endParaRPr lang="en-GB" sz="1600" u="sng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4C59463-D6DB-3015-1CAF-3C25A649A794}"/>
              </a:ext>
            </a:extLst>
          </p:cNvPr>
          <p:cNvSpPr txBox="1"/>
          <p:nvPr/>
        </p:nvSpPr>
        <p:spPr>
          <a:xfrm>
            <a:off x="107504" y="4725144"/>
            <a:ext cx="244800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Note: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4B1BB7A9-86D3-9233-303F-BDF983488EE0}"/>
              </a:ext>
            </a:extLst>
          </p:cNvPr>
          <p:cNvSpPr txBox="1"/>
          <p:nvPr/>
        </p:nvSpPr>
        <p:spPr>
          <a:xfrm>
            <a:off x="2771800" y="4725144"/>
            <a:ext cx="6372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For the part of the sentence that expresses the wish the same rules apply as for type 2 if-clauses: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E6E46D04-B8EF-6822-7FDA-F05EF8BB6389}"/>
              </a:ext>
            </a:extLst>
          </p:cNvPr>
          <p:cNvSpPr txBox="1"/>
          <p:nvPr/>
        </p:nvSpPr>
        <p:spPr>
          <a:xfrm>
            <a:off x="2771800" y="531040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If I </a:t>
            </a:r>
            <a:r>
              <a:rPr lang="en-GB" sz="1600" b="1" i="1" dirty="0"/>
              <a:t>had</a:t>
            </a:r>
            <a:r>
              <a:rPr lang="en-GB" sz="1600" i="1" dirty="0"/>
              <a:t> more free time, I would…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6E3FBFCC-1473-9DAB-0CB3-FBABD686EDBB}"/>
              </a:ext>
            </a:extLst>
          </p:cNvPr>
          <p:cNvSpPr txBox="1"/>
          <p:nvPr/>
        </p:nvSpPr>
        <p:spPr>
          <a:xfrm>
            <a:off x="2771800" y="561992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If she </a:t>
            </a:r>
            <a:r>
              <a:rPr lang="en-GB" sz="1600" b="1" i="1" dirty="0"/>
              <a:t>knew</a:t>
            </a:r>
            <a:r>
              <a:rPr lang="en-GB" sz="1600" i="1" dirty="0"/>
              <a:t> the answer, she would…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2D68EFF5-3297-1AD6-1E25-35A0CA33E242}"/>
              </a:ext>
            </a:extLst>
          </p:cNvPr>
          <p:cNvSpPr txBox="1"/>
          <p:nvPr/>
        </p:nvSpPr>
        <p:spPr>
          <a:xfrm>
            <a:off x="2771800" y="595848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If it </a:t>
            </a:r>
            <a:r>
              <a:rPr lang="en-GB" sz="1600" b="1" i="1" dirty="0"/>
              <a:t>were/was </a:t>
            </a:r>
            <a:r>
              <a:rPr lang="en-GB" sz="1600" i="1" dirty="0"/>
              <a:t>sunny today, we could…</a:t>
            </a:r>
          </a:p>
        </p:txBody>
      </p:sp>
    </p:spTree>
    <p:extLst>
      <p:ext uri="{BB962C8B-B14F-4D97-AF65-F5344CB8AC3E}">
        <p14:creationId xmlns:p14="http://schemas.microsoft.com/office/powerpoint/2010/main" val="4088294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20" grpId="0" animBg="1"/>
      <p:bldP spid="4" grpId="0" animBg="1"/>
      <p:bldP spid="5" grpId="0" animBg="1"/>
      <p:bldP spid="6" grpId="0" animBg="1"/>
      <p:bldP spid="9" grpId="0" animBg="1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3E8C0-B32B-7AAA-0DD5-AC7CFDB7C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4AA176F7-7769-51A3-D551-02A8B0195A57}"/>
              </a:ext>
            </a:extLst>
          </p:cNvPr>
          <p:cNvSpPr txBox="1"/>
          <p:nvPr/>
        </p:nvSpPr>
        <p:spPr>
          <a:xfrm>
            <a:off x="107504" y="1620000"/>
            <a:ext cx="24480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Wishes and regrets about the </a:t>
            </a:r>
            <a:r>
              <a:rPr lang="en-GB" sz="1600" b="1" dirty="0"/>
              <a:t>past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C1167566-1E01-657E-9FFB-BDCA178842C3}"/>
              </a:ext>
            </a:extLst>
          </p:cNvPr>
          <p:cNvSpPr txBox="1"/>
          <p:nvPr/>
        </p:nvSpPr>
        <p:spPr>
          <a:xfrm>
            <a:off x="2771800" y="1620000"/>
            <a:ext cx="63722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Use </a:t>
            </a:r>
            <a:r>
              <a:rPr lang="en-GB" sz="1600" b="1" dirty="0"/>
              <a:t>wish + past perfect</a:t>
            </a:r>
          </a:p>
          <a:p>
            <a:r>
              <a:rPr lang="en-GB" sz="1600" dirty="0"/>
              <a:t>- You regret something that </a:t>
            </a:r>
            <a:r>
              <a:rPr lang="en-GB" sz="1600" i="1" dirty="0"/>
              <a:t>already happened</a:t>
            </a:r>
            <a:r>
              <a:rPr lang="en-GB" sz="1600" dirty="0"/>
              <a:t>.</a:t>
            </a:r>
          </a:p>
          <a:p>
            <a:r>
              <a:rPr lang="en-GB" sz="1600" dirty="0"/>
              <a:t>This expresses regret about a </a:t>
            </a:r>
            <a:r>
              <a:rPr lang="en-GB" sz="1600" i="1" dirty="0"/>
              <a:t>past event </a:t>
            </a:r>
            <a:r>
              <a:rPr lang="en-GB" sz="1600" dirty="0"/>
              <a:t>that cannot be changed.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C74D9A20-79BC-22A8-F930-5729E78F0FEC}"/>
              </a:ext>
            </a:extLst>
          </p:cNvPr>
          <p:cNvSpPr txBox="1"/>
          <p:nvPr/>
        </p:nvSpPr>
        <p:spPr>
          <a:xfrm>
            <a:off x="2771800" y="2780928"/>
            <a:ext cx="63722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 </a:t>
            </a:r>
            <a:r>
              <a:rPr lang="en-GB" sz="1600" b="1" dirty="0"/>
              <a:t>wish</a:t>
            </a:r>
            <a:r>
              <a:rPr lang="en-GB" sz="1600" dirty="0"/>
              <a:t> I </a:t>
            </a:r>
            <a:r>
              <a:rPr lang="en-GB" sz="1600" b="1" dirty="0"/>
              <a:t>had</a:t>
            </a:r>
            <a:r>
              <a:rPr lang="en-GB" sz="1600" dirty="0"/>
              <a:t> </a:t>
            </a:r>
            <a:r>
              <a:rPr lang="en-GB" sz="1600" b="1" dirty="0"/>
              <a:t>studied</a:t>
            </a:r>
            <a:r>
              <a:rPr lang="en-GB" sz="1600" dirty="0"/>
              <a:t> more. (But I didn’t.)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She </a:t>
            </a:r>
            <a:r>
              <a:rPr lang="en-GB" sz="1600" b="1" dirty="0"/>
              <a:t>wishes</a:t>
            </a:r>
            <a:r>
              <a:rPr lang="en-GB" sz="1600" dirty="0"/>
              <a:t> she </a:t>
            </a:r>
            <a:r>
              <a:rPr lang="en-GB" sz="1600" b="1" dirty="0"/>
              <a:t>hadn’t said </a:t>
            </a:r>
            <a:r>
              <a:rPr lang="en-GB" sz="1600" dirty="0"/>
              <a:t>that. (But she did.)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They </a:t>
            </a:r>
            <a:r>
              <a:rPr lang="en-GB" sz="1600" b="1" dirty="0"/>
              <a:t>wish</a:t>
            </a:r>
            <a:r>
              <a:rPr lang="en-GB" sz="1600" dirty="0"/>
              <a:t> they </a:t>
            </a:r>
            <a:r>
              <a:rPr lang="en-GB" sz="1600" b="1" dirty="0"/>
              <a:t>had left </a:t>
            </a:r>
            <a:r>
              <a:rPr lang="en-GB" sz="1600" dirty="0"/>
              <a:t>earlier. (They didn’t.)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B67FFB81-82F2-34A8-17A1-4D7367D5B166}"/>
              </a:ext>
            </a:extLst>
          </p:cNvPr>
          <p:cNvSpPr txBox="1"/>
          <p:nvPr/>
        </p:nvSpPr>
        <p:spPr>
          <a:xfrm>
            <a:off x="0" y="105273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Conditionals</a:t>
            </a:r>
            <a:r>
              <a:rPr lang="de-DE" sz="1600" b="1" dirty="0">
                <a:solidFill>
                  <a:srgbClr val="C00000"/>
                </a:solidFill>
              </a:rPr>
              <a:t> - </a:t>
            </a:r>
            <a:r>
              <a:rPr lang="de-DE" sz="1600" b="1" dirty="0" err="1">
                <a:solidFill>
                  <a:srgbClr val="C00000"/>
                </a:solidFill>
              </a:rPr>
              <a:t>wishes</a:t>
            </a:r>
            <a:r>
              <a:rPr lang="de-DE" sz="1600" b="1" dirty="0">
                <a:solidFill>
                  <a:srgbClr val="C00000"/>
                </a:solidFill>
              </a:rPr>
              <a:t> and </a:t>
            </a:r>
            <a:r>
              <a:rPr lang="de-DE" sz="1600" b="1" dirty="0" err="1">
                <a:solidFill>
                  <a:srgbClr val="C00000"/>
                </a:solidFill>
              </a:rPr>
              <a:t>regrets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ED864A2-CBFB-861B-BC32-83BD3E5DFFB4}"/>
              </a:ext>
            </a:extLst>
          </p:cNvPr>
          <p:cNvSpPr txBox="1"/>
          <p:nvPr/>
        </p:nvSpPr>
        <p:spPr>
          <a:xfrm>
            <a:off x="107504" y="2765246"/>
            <a:ext cx="2448272" cy="181588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Remember: the elements of the past perfect comprise the </a:t>
            </a:r>
            <a:r>
              <a:rPr lang="en-GB" sz="1600" b="1" dirty="0"/>
              <a:t>past tense form of to have </a:t>
            </a:r>
            <a:r>
              <a:rPr lang="en-GB" sz="1600" dirty="0"/>
              <a:t>(had) and the </a:t>
            </a:r>
            <a:r>
              <a:rPr lang="en-GB" sz="1600" b="1" dirty="0"/>
              <a:t>past participle </a:t>
            </a:r>
            <a:r>
              <a:rPr lang="en-GB" sz="1600" dirty="0"/>
              <a:t>of the verb used for the predicate.</a:t>
            </a:r>
            <a:endParaRPr lang="en-GB" sz="1600" u="sng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ABCA934-B7D9-3E34-ED9E-1C7C4F5FBDA8}"/>
              </a:ext>
            </a:extLst>
          </p:cNvPr>
          <p:cNvSpPr txBox="1"/>
          <p:nvPr/>
        </p:nvSpPr>
        <p:spPr>
          <a:xfrm>
            <a:off x="107504" y="4725144"/>
            <a:ext cx="244800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Note: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EC416D0-730C-5CDD-848C-F69DA0475631}"/>
              </a:ext>
            </a:extLst>
          </p:cNvPr>
          <p:cNvSpPr txBox="1"/>
          <p:nvPr/>
        </p:nvSpPr>
        <p:spPr>
          <a:xfrm>
            <a:off x="2771800" y="4725144"/>
            <a:ext cx="6372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For the part of the sentence that expresses the wish the same rules apply as for type 3 if-clauses: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8231C1B-9166-614F-E898-EE2295D7EEF3}"/>
              </a:ext>
            </a:extLst>
          </p:cNvPr>
          <p:cNvSpPr txBox="1"/>
          <p:nvPr/>
        </p:nvSpPr>
        <p:spPr>
          <a:xfrm>
            <a:off x="2771800" y="531040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If I </a:t>
            </a:r>
            <a:r>
              <a:rPr lang="en-GB" sz="1600" b="1" i="1" dirty="0"/>
              <a:t>had</a:t>
            </a:r>
            <a:r>
              <a:rPr lang="en-GB" sz="1600" i="1" dirty="0"/>
              <a:t> </a:t>
            </a:r>
            <a:r>
              <a:rPr lang="en-GB" sz="1600" b="1" i="1" dirty="0"/>
              <a:t>had</a:t>
            </a:r>
            <a:r>
              <a:rPr lang="en-GB" sz="1600" i="1" dirty="0"/>
              <a:t> more free time, I would have watched the game.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7CD72227-588E-C71F-B355-657EF5394F01}"/>
              </a:ext>
            </a:extLst>
          </p:cNvPr>
          <p:cNvSpPr txBox="1"/>
          <p:nvPr/>
        </p:nvSpPr>
        <p:spPr>
          <a:xfrm>
            <a:off x="2771800" y="561992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If she </a:t>
            </a:r>
            <a:r>
              <a:rPr lang="en-GB" sz="1600" b="1" i="1" dirty="0"/>
              <a:t>had known</a:t>
            </a:r>
            <a:r>
              <a:rPr lang="en-GB" sz="1600" i="1" dirty="0"/>
              <a:t> the answer, she would have won the quiz.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1FBB573-06BD-1101-0FC4-7250193A2FEC}"/>
              </a:ext>
            </a:extLst>
          </p:cNvPr>
          <p:cNvSpPr txBox="1"/>
          <p:nvPr/>
        </p:nvSpPr>
        <p:spPr>
          <a:xfrm>
            <a:off x="2771800" y="595848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If it </a:t>
            </a:r>
            <a:r>
              <a:rPr lang="en-GB" sz="1600" b="1" i="1" dirty="0"/>
              <a:t>had been </a:t>
            </a:r>
            <a:r>
              <a:rPr lang="en-GB" sz="1600" i="1" dirty="0"/>
              <a:t>sunny today, we would have gone hiking.</a:t>
            </a:r>
          </a:p>
        </p:txBody>
      </p:sp>
    </p:spTree>
    <p:extLst>
      <p:ext uri="{BB962C8B-B14F-4D97-AF65-F5344CB8AC3E}">
        <p14:creationId xmlns:p14="http://schemas.microsoft.com/office/powerpoint/2010/main" val="1637749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20" grpId="0" animBg="1"/>
      <p:bldP spid="4" grpId="0" animBg="1"/>
      <p:bldP spid="5" grpId="0" animBg="1"/>
      <p:bldP spid="6" grpId="0" animBg="1"/>
      <p:bldP spid="9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881BA-D338-9C5F-4832-209343F87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C21E5629-10B5-BE06-8DFB-DE56873C077F}"/>
              </a:ext>
            </a:extLst>
          </p:cNvPr>
          <p:cNvSpPr txBox="1"/>
          <p:nvPr/>
        </p:nvSpPr>
        <p:spPr>
          <a:xfrm>
            <a:off x="107504" y="1620000"/>
            <a:ext cx="24480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Wishes and regrets about the </a:t>
            </a:r>
            <a:r>
              <a:rPr lang="en-GB" sz="1600" b="1" dirty="0"/>
              <a:t>future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CC170BC5-7D25-1C96-842E-A0DEEB6A56E3}"/>
              </a:ext>
            </a:extLst>
          </p:cNvPr>
          <p:cNvSpPr txBox="1"/>
          <p:nvPr/>
        </p:nvSpPr>
        <p:spPr>
          <a:xfrm>
            <a:off x="2771800" y="1620000"/>
            <a:ext cx="63722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A. Use </a:t>
            </a:r>
            <a:r>
              <a:rPr lang="en-GB" sz="1600" b="1" dirty="0"/>
              <a:t>wish + would</a:t>
            </a:r>
          </a:p>
          <a:p>
            <a:r>
              <a:rPr lang="en-GB" sz="1600" dirty="0"/>
              <a:t>- Used when you want another person, group or external situation to change. </a:t>
            </a:r>
          </a:p>
          <a:p>
            <a:r>
              <a:rPr lang="en-GB" sz="1600" dirty="0"/>
              <a:t>Not used for your own actions.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110768DA-F1FB-161E-58FE-633A45AAF0A4}"/>
              </a:ext>
            </a:extLst>
          </p:cNvPr>
          <p:cNvSpPr txBox="1"/>
          <p:nvPr/>
        </p:nvSpPr>
        <p:spPr>
          <a:xfrm>
            <a:off x="2771800" y="2780928"/>
            <a:ext cx="63722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 wish </a:t>
            </a:r>
            <a:r>
              <a:rPr lang="en-GB" sz="1600" b="1" dirty="0"/>
              <a:t>you would </a:t>
            </a:r>
            <a:r>
              <a:rPr lang="en-GB" sz="1600" dirty="0"/>
              <a:t>arrive on time. (</a:t>
            </a:r>
            <a:r>
              <a:rPr lang="en-GB" sz="1600" i="1" dirty="0"/>
              <a:t>you</a:t>
            </a:r>
            <a:r>
              <a:rPr lang="en-GB" sz="1600" dirty="0"/>
              <a:t> = another person)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She wishes </a:t>
            </a:r>
            <a:r>
              <a:rPr lang="en-GB" sz="1600" b="1" dirty="0"/>
              <a:t>it would </a:t>
            </a:r>
            <a:r>
              <a:rPr lang="en-GB" sz="1600" dirty="0"/>
              <a:t>stop raining (</a:t>
            </a:r>
            <a:r>
              <a:rPr lang="en-GB" sz="1600" i="1" dirty="0"/>
              <a:t>it</a:t>
            </a:r>
            <a:r>
              <a:rPr lang="en-GB" sz="1600" dirty="0"/>
              <a:t> = external situation)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 wish </a:t>
            </a:r>
            <a:r>
              <a:rPr lang="en-GB" sz="1600" b="1" dirty="0"/>
              <a:t>they would </a:t>
            </a:r>
            <a:r>
              <a:rPr lang="en-GB" sz="1600" dirty="0"/>
              <a:t>listen to me. (</a:t>
            </a:r>
            <a:r>
              <a:rPr lang="en-GB" sz="1600" i="1" dirty="0"/>
              <a:t>they</a:t>
            </a:r>
            <a:r>
              <a:rPr lang="en-GB" sz="1600" dirty="0"/>
              <a:t> = another group)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0D79190-535A-9013-F04A-81CA52548166}"/>
              </a:ext>
            </a:extLst>
          </p:cNvPr>
          <p:cNvSpPr txBox="1"/>
          <p:nvPr/>
        </p:nvSpPr>
        <p:spPr>
          <a:xfrm>
            <a:off x="0" y="105273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Conditionals</a:t>
            </a:r>
            <a:r>
              <a:rPr lang="de-DE" sz="1600" b="1" dirty="0">
                <a:solidFill>
                  <a:srgbClr val="C00000"/>
                </a:solidFill>
              </a:rPr>
              <a:t> - </a:t>
            </a:r>
            <a:r>
              <a:rPr lang="de-DE" sz="1600" b="1" dirty="0" err="1">
                <a:solidFill>
                  <a:srgbClr val="C00000"/>
                </a:solidFill>
              </a:rPr>
              <a:t>wishes</a:t>
            </a:r>
            <a:r>
              <a:rPr lang="de-DE" sz="1600" b="1" dirty="0">
                <a:solidFill>
                  <a:srgbClr val="C00000"/>
                </a:solidFill>
              </a:rPr>
              <a:t> and </a:t>
            </a:r>
            <a:r>
              <a:rPr lang="de-DE" sz="1600" b="1" dirty="0" err="1">
                <a:solidFill>
                  <a:srgbClr val="C00000"/>
                </a:solidFill>
              </a:rPr>
              <a:t>regrets</a:t>
            </a:r>
            <a:endParaRPr lang="en-GB" sz="1600" b="1" dirty="0">
              <a:solidFill>
                <a:srgbClr val="C00000"/>
              </a:solidFill>
            </a:endParaRPr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00506640-73E9-D3AA-F0F9-E5FF4BC1A2AC}"/>
              </a:ext>
            </a:extLst>
          </p:cNvPr>
          <p:cNvGrpSpPr/>
          <p:nvPr/>
        </p:nvGrpSpPr>
        <p:grpSpPr>
          <a:xfrm>
            <a:off x="107504" y="4725144"/>
            <a:ext cx="9036496" cy="338554"/>
            <a:chOff x="107504" y="4725144"/>
            <a:chExt cx="9036496" cy="338554"/>
          </a:xfrm>
        </p:grpSpPr>
        <p:sp>
          <p:nvSpPr>
            <p:cNvPr id="5" name="Textfeld 4">
              <a:extLst>
                <a:ext uri="{FF2B5EF4-FFF2-40B4-BE49-F238E27FC236}">
                  <a16:creationId xmlns:a16="http://schemas.microsoft.com/office/drawing/2014/main" id="{87CFF3F8-89F5-068F-C723-40E35A65FB45}"/>
                </a:ext>
              </a:extLst>
            </p:cNvPr>
            <p:cNvSpPr txBox="1"/>
            <p:nvPr/>
          </p:nvSpPr>
          <p:spPr>
            <a:xfrm>
              <a:off x="107504" y="4725144"/>
              <a:ext cx="2448000" cy="338554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n-GB" sz="1600" dirty="0"/>
                <a:t>Note:</a:t>
              </a:r>
            </a:p>
          </p:txBody>
        </p:sp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5F1F1654-D056-6DE7-A416-58855E8BA2A5}"/>
                </a:ext>
              </a:extLst>
            </p:cNvPr>
            <p:cNvSpPr txBox="1"/>
            <p:nvPr/>
          </p:nvSpPr>
          <p:spPr>
            <a:xfrm>
              <a:off x="2771800" y="4725144"/>
              <a:ext cx="6372200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This variant is </a:t>
              </a:r>
              <a:r>
                <a:rPr lang="en-US" sz="1600" u="sng" dirty="0"/>
                <a:t>not for </a:t>
              </a:r>
              <a:r>
                <a:rPr lang="en-US" sz="1600" dirty="0"/>
                <a:t>use for your </a:t>
              </a:r>
              <a:r>
                <a:rPr lang="en-US" sz="1600" b="1" dirty="0"/>
                <a:t>own </a:t>
              </a:r>
              <a:r>
                <a:rPr lang="en-US" sz="1600" dirty="0"/>
                <a:t>future actions.</a:t>
              </a: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9CC62F85-3F1F-5346-0EBF-904B740C2177}"/>
              </a:ext>
            </a:extLst>
          </p:cNvPr>
          <p:cNvSpPr txBox="1"/>
          <p:nvPr/>
        </p:nvSpPr>
        <p:spPr>
          <a:xfrm>
            <a:off x="2771800" y="531040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 wish I would study more.</a:t>
            </a:r>
          </a:p>
        </p:txBody>
      </p: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5754115D-183B-D1D7-B138-60950977DCDB}"/>
              </a:ext>
            </a:extLst>
          </p:cNvPr>
          <p:cNvGrpSpPr/>
          <p:nvPr/>
        </p:nvGrpSpPr>
        <p:grpSpPr>
          <a:xfrm>
            <a:off x="107504" y="5301208"/>
            <a:ext cx="7128792" cy="338554"/>
            <a:chOff x="107504" y="5301208"/>
            <a:chExt cx="7128792" cy="338554"/>
          </a:xfrm>
        </p:grpSpPr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2E58D7A6-8B3E-D75E-6C4F-6C241BA47127}"/>
                </a:ext>
              </a:extLst>
            </p:cNvPr>
            <p:cNvSpPr txBox="1"/>
            <p:nvPr/>
          </p:nvSpPr>
          <p:spPr>
            <a:xfrm>
              <a:off x="107504" y="5301208"/>
              <a:ext cx="2448000" cy="338554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n-GB" sz="1600" b="1" dirty="0">
                  <a:solidFill>
                    <a:srgbClr val="FF0000"/>
                  </a:solidFill>
                </a:rPr>
                <a:t>Incorrect!</a:t>
              </a:r>
            </a:p>
          </p:txBody>
        </p:sp>
        <p:cxnSp>
          <p:nvCxnSpPr>
            <p:cNvPr id="11" name="Gerader Verbinder 10">
              <a:extLst>
                <a:ext uri="{FF2B5EF4-FFF2-40B4-BE49-F238E27FC236}">
                  <a16:creationId xmlns:a16="http://schemas.microsoft.com/office/drawing/2014/main" id="{2711F25B-9589-B540-EF22-102CD6CB7153}"/>
                </a:ext>
              </a:extLst>
            </p:cNvPr>
            <p:cNvCxnSpPr/>
            <p:nvPr/>
          </p:nvCxnSpPr>
          <p:spPr>
            <a:xfrm>
              <a:off x="4716016" y="5517232"/>
              <a:ext cx="252028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9BE82879-CCB8-66F6-D9FA-FD33AB525F23}"/>
              </a:ext>
            </a:extLst>
          </p:cNvPr>
          <p:cNvGrpSpPr/>
          <p:nvPr/>
        </p:nvGrpSpPr>
        <p:grpSpPr>
          <a:xfrm>
            <a:off x="107776" y="5619926"/>
            <a:ext cx="9036224" cy="338554"/>
            <a:chOff x="107776" y="5619926"/>
            <a:chExt cx="9036224" cy="338554"/>
          </a:xfrm>
        </p:grpSpPr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F3FC8726-9247-41AF-DC0B-CE0AFCB3F773}"/>
                </a:ext>
              </a:extLst>
            </p:cNvPr>
            <p:cNvSpPr txBox="1"/>
            <p:nvPr/>
          </p:nvSpPr>
          <p:spPr>
            <a:xfrm>
              <a:off x="2771800" y="5619926"/>
              <a:ext cx="6372200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/>
                <a:t>I wish I studied more.</a:t>
              </a:r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3DCDDAE1-B52D-7C13-3904-1C5035CC3D4B}"/>
                </a:ext>
              </a:extLst>
            </p:cNvPr>
            <p:cNvSpPr txBox="1"/>
            <p:nvPr/>
          </p:nvSpPr>
          <p:spPr>
            <a:xfrm>
              <a:off x="107776" y="5619926"/>
              <a:ext cx="2448000" cy="338554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n-GB" sz="1600" spc="-30" dirty="0"/>
                <a:t>Correct for present regret</a:t>
              </a:r>
              <a:endParaRPr lang="en-GB" sz="1600" spc="-3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0386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20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C722E7-3DA9-1954-B4D8-357EEAE401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48F9044A-6E55-4DBF-29C1-567151E3179D}"/>
              </a:ext>
            </a:extLst>
          </p:cNvPr>
          <p:cNvSpPr txBox="1"/>
          <p:nvPr/>
        </p:nvSpPr>
        <p:spPr>
          <a:xfrm>
            <a:off x="107504" y="1620000"/>
            <a:ext cx="24480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Wishes and regrets about the </a:t>
            </a:r>
            <a:r>
              <a:rPr lang="en-GB" sz="1600" b="1" dirty="0"/>
              <a:t>future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40265B0B-F4B0-388E-2667-B22B6EEB5B63}"/>
              </a:ext>
            </a:extLst>
          </p:cNvPr>
          <p:cNvSpPr txBox="1"/>
          <p:nvPr/>
        </p:nvSpPr>
        <p:spPr>
          <a:xfrm>
            <a:off x="2771800" y="1620000"/>
            <a:ext cx="63722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B. Use </a:t>
            </a:r>
            <a:r>
              <a:rPr lang="en-GB" sz="1600" b="1" dirty="0"/>
              <a:t>wish + could</a:t>
            </a:r>
          </a:p>
          <a:p>
            <a:r>
              <a:rPr lang="en-GB" sz="1600" dirty="0"/>
              <a:t>- Expresses desire for ability or possibility in the future. </a:t>
            </a:r>
          </a:p>
          <a:p>
            <a:r>
              <a:rPr lang="en-GB" sz="1600" dirty="0"/>
              <a:t>Used for your own or someone else’s future ability/possibility.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C57782C-00D1-3DB5-4E07-64D6A656A159}"/>
              </a:ext>
            </a:extLst>
          </p:cNvPr>
          <p:cNvSpPr txBox="1"/>
          <p:nvPr/>
        </p:nvSpPr>
        <p:spPr>
          <a:xfrm>
            <a:off x="2771800" y="2780928"/>
            <a:ext cx="63722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 wish </a:t>
            </a:r>
            <a:r>
              <a:rPr lang="en-GB" sz="1600" b="1" dirty="0"/>
              <a:t>I could visit </a:t>
            </a:r>
            <a:r>
              <a:rPr lang="en-GB" sz="1600" dirty="0"/>
              <a:t>Japan next year.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She wishes </a:t>
            </a:r>
            <a:r>
              <a:rPr lang="en-GB" sz="1600" b="1" dirty="0"/>
              <a:t>she could </a:t>
            </a:r>
            <a:r>
              <a:rPr lang="en-GB" sz="1600" dirty="0"/>
              <a:t>speak French.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They wish </a:t>
            </a:r>
            <a:r>
              <a:rPr lang="en-GB" sz="1600" b="1" dirty="0"/>
              <a:t>they could </a:t>
            </a:r>
            <a:r>
              <a:rPr lang="en-GB" sz="1600" dirty="0"/>
              <a:t>stay longer.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426FBAC4-8D6B-C775-339E-D6B75B21C200}"/>
              </a:ext>
            </a:extLst>
          </p:cNvPr>
          <p:cNvSpPr txBox="1"/>
          <p:nvPr/>
        </p:nvSpPr>
        <p:spPr>
          <a:xfrm>
            <a:off x="0" y="105273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Conditionals</a:t>
            </a:r>
            <a:r>
              <a:rPr lang="de-DE" sz="1600" b="1" dirty="0">
                <a:solidFill>
                  <a:srgbClr val="C00000"/>
                </a:solidFill>
              </a:rPr>
              <a:t> - </a:t>
            </a:r>
            <a:r>
              <a:rPr lang="de-DE" sz="1600" b="1" dirty="0" err="1">
                <a:solidFill>
                  <a:srgbClr val="C00000"/>
                </a:solidFill>
              </a:rPr>
              <a:t>wishes</a:t>
            </a:r>
            <a:r>
              <a:rPr lang="de-DE" sz="1600" b="1" dirty="0">
                <a:solidFill>
                  <a:srgbClr val="C00000"/>
                </a:solidFill>
              </a:rPr>
              <a:t> and </a:t>
            </a:r>
            <a:r>
              <a:rPr lang="de-DE" sz="1600" b="1" dirty="0" err="1">
                <a:solidFill>
                  <a:srgbClr val="C00000"/>
                </a:solidFill>
              </a:rPr>
              <a:t>regrets</a:t>
            </a:r>
            <a:endParaRPr lang="en-GB" sz="1600" b="1" dirty="0">
              <a:solidFill>
                <a:srgbClr val="C00000"/>
              </a:solidFill>
            </a:endParaRPr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6EC42437-1631-95AE-2140-1A1E35D26449}"/>
              </a:ext>
            </a:extLst>
          </p:cNvPr>
          <p:cNvGrpSpPr/>
          <p:nvPr/>
        </p:nvGrpSpPr>
        <p:grpSpPr>
          <a:xfrm>
            <a:off x="107504" y="4725144"/>
            <a:ext cx="9036496" cy="584775"/>
            <a:chOff x="107504" y="4725144"/>
            <a:chExt cx="9036496" cy="584775"/>
          </a:xfrm>
        </p:grpSpPr>
        <p:sp>
          <p:nvSpPr>
            <p:cNvPr id="5" name="Textfeld 4">
              <a:extLst>
                <a:ext uri="{FF2B5EF4-FFF2-40B4-BE49-F238E27FC236}">
                  <a16:creationId xmlns:a16="http://schemas.microsoft.com/office/drawing/2014/main" id="{E17ABEC0-579A-3BB7-43CD-7FF8FA95F320}"/>
                </a:ext>
              </a:extLst>
            </p:cNvPr>
            <p:cNvSpPr txBox="1"/>
            <p:nvPr/>
          </p:nvSpPr>
          <p:spPr>
            <a:xfrm>
              <a:off x="107504" y="4725144"/>
              <a:ext cx="2448000" cy="338554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n-GB" sz="1600" dirty="0"/>
                <a:t>Extra:</a:t>
              </a:r>
            </a:p>
          </p:txBody>
        </p:sp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C660B9CC-4710-DE15-4D5E-2015F4B3E4EB}"/>
                </a:ext>
              </a:extLst>
            </p:cNvPr>
            <p:cNvSpPr txBox="1"/>
            <p:nvPr/>
          </p:nvSpPr>
          <p:spPr>
            <a:xfrm>
              <a:off x="2771800" y="4725144"/>
              <a:ext cx="6372200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600" b="1" dirty="0"/>
                <a:t>“If only…”.</a:t>
              </a:r>
            </a:p>
            <a:p>
              <a:r>
                <a:rPr lang="en-US" sz="1600" i="1" dirty="0"/>
                <a:t>“If only” </a:t>
              </a:r>
              <a:r>
                <a:rPr lang="en-US" sz="1600" dirty="0"/>
                <a:t>uses the same grammar as </a:t>
              </a:r>
              <a:r>
                <a:rPr lang="en-US" sz="1600" i="1" dirty="0"/>
                <a:t>wish</a:t>
              </a:r>
              <a:r>
                <a:rPr lang="en-US" sz="1600" dirty="0"/>
                <a:t> but is </a:t>
              </a:r>
              <a:r>
                <a:rPr lang="en-US" sz="1600" u="sng" dirty="0"/>
                <a:t>stronger.</a:t>
              </a:r>
              <a:endParaRPr lang="en-US" sz="1600" i="1" u="sng" dirty="0"/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5E29438B-B184-082F-5992-42635DF0A4EB}"/>
              </a:ext>
            </a:extLst>
          </p:cNvPr>
          <p:cNvSpPr txBox="1"/>
          <p:nvPr/>
        </p:nvSpPr>
        <p:spPr>
          <a:xfrm>
            <a:off x="2771800" y="5310408"/>
            <a:ext cx="63722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600" dirty="0"/>
              <a:t>If only I knew the answer! (present)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600" dirty="0"/>
              <a:t>If only she had listened to me! (past)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600" dirty="0"/>
              <a:t>If only it would stop raining! (future)</a:t>
            </a:r>
          </a:p>
        </p:txBody>
      </p:sp>
    </p:spTree>
    <p:extLst>
      <p:ext uri="{BB962C8B-B14F-4D97-AF65-F5344CB8AC3E}">
        <p14:creationId xmlns:p14="http://schemas.microsoft.com/office/powerpoint/2010/main" val="922476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20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AAF39-90E7-5369-712F-6009F02C1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90E0A1BC-A8A4-71CA-769A-3207306BB127}"/>
              </a:ext>
            </a:extLst>
          </p:cNvPr>
          <p:cNvSpPr txBox="1"/>
          <p:nvPr/>
        </p:nvSpPr>
        <p:spPr>
          <a:xfrm>
            <a:off x="107504" y="1340768"/>
            <a:ext cx="108012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Exercises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36842F2-831C-82FD-1F77-189BDF1DCBDA}"/>
              </a:ext>
            </a:extLst>
          </p:cNvPr>
          <p:cNvSpPr txBox="1"/>
          <p:nvPr/>
        </p:nvSpPr>
        <p:spPr>
          <a:xfrm>
            <a:off x="1331640" y="1340768"/>
            <a:ext cx="7488832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Rewrite the sentence with </a:t>
            </a:r>
            <a:r>
              <a:rPr lang="en-GB" sz="1600" b="1" dirty="0"/>
              <a:t>wish</a:t>
            </a:r>
            <a:r>
              <a:rPr lang="en-GB" sz="1600" dirty="0"/>
              <a:t>: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45E196E-DDC8-D0FE-EE09-3DAC14DC115F}"/>
              </a:ext>
            </a:extLst>
          </p:cNvPr>
          <p:cNvSpPr txBox="1"/>
          <p:nvPr/>
        </p:nvSpPr>
        <p:spPr>
          <a:xfrm>
            <a:off x="1331640" y="1643316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1. </a:t>
            </a:r>
            <a:r>
              <a:rPr lang="en-US" sz="1600" dirty="0"/>
              <a:t>I don’t have enough time.</a:t>
            </a:r>
            <a:endParaRPr lang="en-GB" sz="16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C8EE0B0-0896-C36C-D879-E53816F90D1C}"/>
              </a:ext>
            </a:extLst>
          </p:cNvPr>
          <p:cNvSpPr txBox="1"/>
          <p:nvPr/>
        </p:nvSpPr>
        <p:spPr>
          <a:xfrm>
            <a:off x="1331640" y="1938318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wish I had more time.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96F773B-674A-B7D1-40B6-7D1B3E187F4C}"/>
              </a:ext>
            </a:extLst>
          </p:cNvPr>
          <p:cNvSpPr txBox="1"/>
          <p:nvPr/>
        </p:nvSpPr>
        <p:spPr>
          <a:xfrm>
            <a:off x="1331640" y="2276872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2. </a:t>
            </a:r>
            <a:r>
              <a:rPr lang="en-US" sz="1600" dirty="0"/>
              <a:t>She doesn’t live closer to school.</a:t>
            </a:r>
            <a:endParaRPr lang="en-GB" sz="16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5AC736C-EF87-3D68-FF03-8CA312E0CE97}"/>
              </a:ext>
            </a:extLst>
          </p:cNvPr>
          <p:cNvSpPr txBox="1"/>
          <p:nvPr/>
        </p:nvSpPr>
        <p:spPr>
          <a:xfrm>
            <a:off x="1331640" y="2586390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wishes she lived closer to school.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7A254F7-A220-1FE6-A33C-60337C813793}"/>
              </a:ext>
            </a:extLst>
          </p:cNvPr>
          <p:cNvSpPr txBox="1"/>
          <p:nvPr/>
        </p:nvSpPr>
        <p:spPr>
          <a:xfrm>
            <a:off x="1331640" y="2924944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3. We can’t speak English very well.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753EEF23-8E37-8931-2D78-9BD3AE0AC0A0}"/>
              </a:ext>
            </a:extLst>
          </p:cNvPr>
          <p:cNvSpPr txBox="1"/>
          <p:nvPr/>
        </p:nvSpPr>
        <p:spPr>
          <a:xfrm>
            <a:off x="1331640" y="3234462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We wish we could speak English better</a:t>
            </a:r>
            <a:endParaRPr lang="en-GB" sz="1600" b="1" i="1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1156C1D5-466C-1AE7-7796-C3F8FAB6C6E8}"/>
              </a:ext>
            </a:extLst>
          </p:cNvPr>
          <p:cNvSpPr txBox="1"/>
          <p:nvPr/>
        </p:nvSpPr>
        <p:spPr>
          <a:xfrm>
            <a:off x="1331640" y="3573016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4. He isn’t here today.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C9BA59E7-F534-4B2E-B45A-9F7CB732D8F5}"/>
              </a:ext>
            </a:extLst>
          </p:cNvPr>
          <p:cNvSpPr txBox="1"/>
          <p:nvPr/>
        </p:nvSpPr>
        <p:spPr>
          <a:xfrm>
            <a:off x="1331640" y="3882534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He wishes he were/was here today</a:t>
            </a:r>
            <a:r>
              <a:rPr lang="en-GB" sz="1600" dirty="0"/>
              <a:t>.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0341339-0147-1195-9590-876821B37E13}"/>
              </a:ext>
            </a:extLst>
          </p:cNvPr>
          <p:cNvSpPr txBox="1"/>
          <p:nvPr/>
        </p:nvSpPr>
        <p:spPr>
          <a:xfrm>
            <a:off x="1331640" y="4221088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5. They don’t know the answer.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FFB3C5DA-94E1-859C-7EC8-9958ACD33681}"/>
              </a:ext>
            </a:extLst>
          </p:cNvPr>
          <p:cNvSpPr txBox="1"/>
          <p:nvPr/>
        </p:nvSpPr>
        <p:spPr>
          <a:xfrm>
            <a:off x="1331640" y="4530606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They wish they knew the answer. 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1162E035-C2CD-3A5A-1C5B-7C782EECE549}"/>
              </a:ext>
            </a:extLst>
          </p:cNvPr>
          <p:cNvSpPr txBox="1"/>
          <p:nvPr/>
        </p:nvSpPr>
        <p:spPr>
          <a:xfrm>
            <a:off x="1331640" y="4869160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6. I can’t go to the party.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777A2080-542A-0880-5F95-B814A0A2BBE3}"/>
              </a:ext>
            </a:extLst>
          </p:cNvPr>
          <p:cNvSpPr txBox="1"/>
          <p:nvPr/>
        </p:nvSpPr>
        <p:spPr>
          <a:xfrm>
            <a:off x="1331640" y="5178678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wish I could go to the party.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FAE0B0F8-11C4-6E95-FF39-F5AD5BD3556D}"/>
              </a:ext>
            </a:extLst>
          </p:cNvPr>
          <p:cNvSpPr txBox="1"/>
          <p:nvPr/>
        </p:nvSpPr>
        <p:spPr>
          <a:xfrm>
            <a:off x="1331640" y="5517232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7. It’s raining.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F745B039-BB2D-429F-6C1F-33AF977D931C}"/>
              </a:ext>
            </a:extLst>
          </p:cNvPr>
          <p:cNvSpPr txBox="1"/>
          <p:nvPr/>
        </p:nvSpPr>
        <p:spPr>
          <a:xfrm>
            <a:off x="1331640" y="5805264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wish it weren’t/wasn’t raining.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A0A49C5F-E7C7-0AF0-F366-DEBE0A91E50E}"/>
              </a:ext>
            </a:extLst>
          </p:cNvPr>
          <p:cNvSpPr txBox="1"/>
          <p:nvPr/>
        </p:nvSpPr>
        <p:spPr>
          <a:xfrm>
            <a:off x="1331640" y="6093296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8. You don’t listen to me.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2DE0AC7-43CF-9BC6-B390-9E659CBE80B8}"/>
              </a:ext>
            </a:extLst>
          </p:cNvPr>
          <p:cNvSpPr txBox="1"/>
          <p:nvPr/>
        </p:nvSpPr>
        <p:spPr>
          <a:xfrm>
            <a:off x="1331640" y="6381328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wish you listened to me.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20BBD82-8933-975C-F612-1CA44D244200}"/>
              </a:ext>
            </a:extLst>
          </p:cNvPr>
          <p:cNvSpPr txBox="1"/>
          <p:nvPr/>
        </p:nvSpPr>
        <p:spPr>
          <a:xfrm>
            <a:off x="0" y="98072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err="1"/>
              <a:t>You</a:t>
            </a:r>
            <a:r>
              <a:rPr lang="de-DE" sz="1600" dirty="0"/>
              <a:t> </a:t>
            </a:r>
            <a:r>
              <a:rPr lang="de-DE" sz="1600" dirty="0" err="1"/>
              <a:t>want</a:t>
            </a:r>
            <a:r>
              <a:rPr lang="de-DE" sz="1600" dirty="0"/>
              <a:t> </a:t>
            </a:r>
            <a:r>
              <a:rPr lang="de-DE" sz="1600" dirty="0" err="1"/>
              <a:t>something</a:t>
            </a:r>
            <a:r>
              <a:rPr lang="de-DE" sz="1600" dirty="0"/>
              <a:t> </a:t>
            </a:r>
            <a:r>
              <a:rPr lang="de-DE" sz="1600" dirty="0" err="1"/>
              <a:t>to</a:t>
            </a:r>
            <a:r>
              <a:rPr lang="de-DE" sz="1600" dirty="0"/>
              <a:t> </a:t>
            </a:r>
            <a:r>
              <a:rPr lang="de-DE" sz="1600" dirty="0" err="1"/>
              <a:t>be</a:t>
            </a:r>
            <a:r>
              <a:rPr lang="de-DE" sz="1600" dirty="0"/>
              <a:t> different </a:t>
            </a:r>
            <a:r>
              <a:rPr lang="de-DE" sz="1600" b="1" dirty="0" err="1"/>
              <a:t>now</a:t>
            </a:r>
            <a:r>
              <a:rPr lang="de-DE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970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F71A0-96E3-3B8D-6A4A-78DADF1D3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01897AE3-6819-329D-47BA-B96A8285F667}"/>
              </a:ext>
            </a:extLst>
          </p:cNvPr>
          <p:cNvSpPr txBox="1"/>
          <p:nvPr/>
        </p:nvSpPr>
        <p:spPr>
          <a:xfrm>
            <a:off x="107504" y="1340768"/>
            <a:ext cx="108012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Exercises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5A7A6FA8-6D65-59A4-0590-9D8D88A31F69}"/>
              </a:ext>
            </a:extLst>
          </p:cNvPr>
          <p:cNvSpPr txBox="1"/>
          <p:nvPr/>
        </p:nvSpPr>
        <p:spPr>
          <a:xfrm>
            <a:off x="1331640" y="1340768"/>
            <a:ext cx="7488832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Rewrite using </a:t>
            </a:r>
            <a:r>
              <a:rPr lang="en-GB" sz="1600" b="1" dirty="0"/>
              <a:t>wish + had (not) + past participle (past perfect)</a:t>
            </a:r>
            <a:r>
              <a:rPr lang="en-GB" sz="1600" dirty="0"/>
              <a:t>: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B34CC00-FA7D-EEAB-4869-539C22021B06}"/>
              </a:ext>
            </a:extLst>
          </p:cNvPr>
          <p:cNvSpPr txBox="1"/>
          <p:nvPr/>
        </p:nvSpPr>
        <p:spPr>
          <a:xfrm>
            <a:off x="1331640" y="1643316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1. </a:t>
            </a:r>
            <a:r>
              <a:rPr lang="en-US" sz="1600" dirty="0"/>
              <a:t>I didn’t study for the test.</a:t>
            </a:r>
            <a:endParaRPr lang="en-GB" sz="16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8E1CBEA-5417-FFB6-DA90-8B39EF20D634}"/>
              </a:ext>
            </a:extLst>
          </p:cNvPr>
          <p:cNvSpPr txBox="1"/>
          <p:nvPr/>
        </p:nvSpPr>
        <p:spPr>
          <a:xfrm>
            <a:off x="1331640" y="1938318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wish I had studied for the test.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37C0540F-D966-D1B9-A497-167A0D936E94}"/>
              </a:ext>
            </a:extLst>
          </p:cNvPr>
          <p:cNvSpPr txBox="1"/>
          <p:nvPr/>
        </p:nvSpPr>
        <p:spPr>
          <a:xfrm>
            <a:off x="1331640" y="2276872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2. </a:t>
            </a:r>
            <a:r>
              <a:rPr lang="en-US" sz="1600" dirty="0"/>
              <a:t>She didn’t call me back.</a:t>
            </a:r>
            <a:endParaRPr lang="en-GB" sz="16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6FFD8E2-F1EF-7BCE-B1FE-7B18AB7E2E0B}"/>
              </a:ext>
            </a:extLst>
          </p:cNvPr>
          <p:cNvSpPr txBox="1"/>
          <p:nvPr/>
        </p:nvSpPr>
        <p:spPr>
          <a:xfrm>
            <a:off x="1331640" y="2586390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wish she had called me back.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99F3C05-D490-4B58-76DB-6A3A4C584B35}"/>
              </a:ext>
            </a:extLst>
          </p:cNvPr>
          <p:cNvSpPr txBox="1"/>
          <p:nvPr/>
        </p:nvSpPr>
        <p:spPr>
          <a:xfrm>
            <a:off x="1331640" y="2924944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3. We arrived late.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4BA2B5A-CB73-6679-06A8-F4C994D6DCC3}"/>
              </a:ext>
            </a:extLst>
          </p:cNvPr>
          <p:cNvSpPr txBox="1"/>
          <p:nvPr/>
        </p:nvSpPr>
        <p:spPr>
          <a:xfrm>
            <a:off x="1331640" y="3234462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We wish we had arrived in time</a:t>
            </a:r>
            <a:endParaRPr lang="en-GB" sz="1600" b="1" i="1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2BC08CB2-96FC-4ED1-973F-E5EC8D1CB77E}"/>
              </a:ext>
            </a:extLst>
          </p:cNvPr>
          <p:cNvSpPr txBox="1"/>
          <p:nvPr/>
        </p:nvSpPr>
        <p:spPr>
          <a:xfrm>
            <a:off x="1331640" y="3573016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4. They didn’t take the bus.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1FE43678-C865-783E-F943-37F083830DF1}"/>
              </a:ext>
            </a:extLst>
          </p:cNvPr>
          <p:cNvSpPr txBox="1"/>
          <p:nvPr/>
        </p:nvSpPr>
        <p:spPr>
          <a:xfrm>
            <a:off x="1331640" y="3882534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They wish they had taken the bus</a:t>
            </a:r>
            <a:r>
              <a:rPr lang="en-GB" sz="1600" dirty="0"/>
              <a:t>.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B14519DD-F54F-802E-09FE-50FA691EF106}"/>
              </a:ext>
            </a:extLst>
          </p:cNvPr>
          <p:cNvSpPr txBox="1"/>
          <p:nvPr/>
        </p:nvSpPr>
        <p:spPr>
          <a:xfrm>
            <a:off x="1331640" y="4221088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5. I said something rude.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AAFA832F-5287-8379-99E5-14DD6FBC7C6E}"/>
              </a:ext>
            </a:extLst>
          </p:cNvPr>
          <p:cNvSpPr txBox="1"/>
          <p:nvPr/>
        </p:nvSpPr>
        <p:spPr>
          <a:xfrm>
            <a:off x="1331640" y="4530606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wish I hadn’t said something rude. 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97C6692C-8E5F-7266-F741-5A26D1287216}"/>
              </a:ext>
            </a:extLst>
          </p:cNvPr>
          <p:cNvSpPr txBox="1"/>
          <p:nvPr/>
        </p:nvSpPr>
        <p:spPr>
          <a:xfrm>
            <a:off x="1331640" y="4869160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6. You didn’t help me.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5E95A282-9493-438C-D025-815B6C5E6BEA}"/>
              </a:ext>
            </a:extLst>
          </p:cNvPr>
          <p:cNvSpPr txBox="1"/>
          <p:nvPr/>
        </p:nvSpPr>
        <p:spPr>
          <a:xfrm>
            <a:off x="1331640" y="5178678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wish you had helped me.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6BD9E632-B2F2-7EA7-34C6-F4A53CD47AF4}"/>
              </a:ext>
            </a:extLst>
          </p:cNvPr>
          <p:cNvSpPr txBox="1"/>
          <p:nvPr/>
        </p:nvSpPr>
        <p:spPr>
          <a:xfrm>
            <a:off x="1331640" y="5517232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7. My parents sold our old house.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722FD150-9F69-5130-8F4B-59406B78CE60}"/>
              </a:ext>
            </a:extLst>
          </p:cNvPr>
          <p:cNvSpPr txBox="1"/>
          <p:nvPr/>
        </p:nvSpPr>
        <p:spPr>
          <a:xfrm>
            <a:off x="1331640" y="5805264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My parents wish they hadn’t sold our old house.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DBE37881-8C91-80CB-B0AD-95184A89C2A1}"/>
              </a:ext>
            </a:extLst>
          </p:cNvPr>
          <p:cNvSpPr txBox="1"/>
          <p:nvPr/>
        </p:nvSpPr>
        <p:spPr>
          <a:xfrm>
            <a:off x="1331640" y="6093296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8. I forgot your birthday.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970D9DF-56E9-0BDB-78B7-01C73834A255}"/>
              </a:ext>
            </a:extLst>
          </p:cNvPr>
          <p:cNvSpPr txBox="1"/>
          <p:nvPr/>
        </p:nvSpPr>
        <p:spPr>
          <a:xfrm>
            <a:off x="1331640" y="6381328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wish I hadn’t forgotten your birthday.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C15F260-F623-DC3A-7764-5C0E4E3B8DF9}"/>
              </a:ext>
            </a:extLst>
          </p:cNvPr>
          <p:cNvSpPr txBox="1"/>
          <p:nvPr/>
        </p:nvSpPr>
        <p:spPr>
          <a:xfrm>
            <a:off x="0" y="98072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err="1"/>
              <a:t>You</a:t>
            </a:r>
            <a:r>
              <a:rPr lang="de-DE" sz="1600" dirty="0"/>
              <a:t> </a:t>
            </a:r>
            <a:r>
              <a:rPr lang="de-DE" sz="1600" dirty="0" err="1"/>
              <a:t>regret</a:t>
            </a:r>
            <a:r>
              <a:rPr lang="de-DE" sz="1600" dirty="0"/>
              <a:t> </a:t>
            </a:r>
            <a:r>
              <a:rPr lang="de-DE" sz="1600" dirty="0" err="1"/>
              <a:t>something</a:t>
            </a:r>
            <a:r>
              <a:rPr lang="de-DE" sz="1600" dirty="0"/>
              <a:t> </a:t>
            </a:r>
            <a:r>
              <a:rPr lang="de-DE" sz="1600" dirty="0" err="1"/>
              <a:t>that</a:t>
            </a:r>
            <a:r>
              <a:rPr lang="de-DE" sz="1600" dirty="0"/>
              <a:t> </a:t>
            </a:r>
            <a:r>
              <a:rPr lang="de-DE" sz="1600" dirty="0" err="1"/>
              <a:t>happened</a:t>
            </a:r>
            <a:r>
              <a:rPr lang="de-DE" sz="1600" dirty="0"/>
              <a:t>/</a:t>
            </a:r>
            <a:r>
              <a:rPr lang="de-DE" sz="1600" dirty="0" err="1"/>
              <a:t>didn‘t</a:t>
            </a:r>
            <a:r>
              <a:rPr lang="de-DE" sz="1600" dirty="0"/>
              <a:t> happen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7535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1AB85C-456E-4F93-3505-EDA7A6168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CF357753-1819-B430-8DA1-4948C7BFDE36}"/>
              </a:ext>
            </a:extLst>
          </p:cNvPr>
          <p:cNvSpPr txBox="1"/>
          <p:nvPr/>
        </p:nvSpPr>
        <p:spPr>
          <a:xfrm>
            <a:off x="107504" y="1866310"/>
            <a:ext cx="108012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Exercises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E917FA8-3AD3-1085-F56F-07AF8155053B}"/>
              </a:ext>
            </a:extLst>
          </p:cNvPr>
          <p:cNvSpPr txBox="1"/>
          <p:nvPr/>
        </p:nvSpPr>
        <p:spPr>
          <a:xfrm>
            <a:off x="1331640" y="1895346"/>
            <a:ext cx="7488832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Rewrite using </a:t>
            </a:r>
            <a:r>
              <a:rPr lang="en-GB" sz="1600" b="1" dirty="0"/>
              <a:t>wish + would/could</a:t>
            </a:r>
            <a:r>
              <a:rPr lang="en-GB" sz="1600" dirty="0"/>
              <a:t>: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91C80B3-9367-0C35-1C81-98B7A9474F87}"/>
              </a:ext>
            </a:extLst>
          </p:cNvPr>
          <p:cNvSpPr txBox="1"/>
          <p:nvPr/>
        </p:nvSpPr>
        <p:spPr>
          <a:xfrm>
            <a:off x="1331640" y="2197894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1. </a:t>
            </a:r>
            <a:r>
              <a:rPr lang="en-US" sz="1600" dirty="0"/>
              <a:t>It’s going to rain tomorrow.</a:t>
            </a:r>
            <a:endParaRPr lang="en-GB" sz="16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3CC0EC44-13BD-EB80-E0E6-0F3AA90F02A9}"/>
              </a:ext>
            </a:extLst>
          </p:cNvPr>
          <p:cNvSpPr txBox="1"/>
          <p:nvPr/>
        </p:nvSpPr>
        <p:spPr>
          <a:xfrm>
            <a:off x="1331640" y="2492896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wish it wouldn’t rain tomorrow.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888534A-AEAC-C9B4-0549-5C23D5B48531}"/>
              </a:ext>
            </a:extLst>
          </p:cNvPr>
          <p:cNvSpPr txBox="1"/>
          <p:nvPr/>
        </p:nvSpPr>
        <p:spPr>
          <a:xfrm>
            <a:off x="1331640" y="2831450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2. </a:t>
            </a:r>
            <a:r>
              <a:rPr lang="en-US" sz="1600" dirty="0"/>
              <a:t>You don’t stop shouting.</a:t>
            </a:r>
            <a:endParaRPr lang="en-GB" sz="16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ADE3A01-8E3E-AAEA-69BB-4DBACF6C0EE2}"/>
              </a:ext>
            </a:extLst>
          </p:cNvPr>
          <p:cNvSpPr txBox="1"/>
          <p:nvPr/>
        </p:nvSpPr>
        <p:spPr>
          <a:xfrm>
            <a:off x="1331640" y="3140968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wish you would stop shouting.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44888EB-8FC3-CC04-70D1-CAF6EEB2293A}"/>
              </a:ext>
            </a:extLst>
          </p:cNvPr>
          <p:cNvSpPr txBox="1"/>
          <p:nvPr/>
        </p:nvSpPr>
        <p:spPr>
          <a:xfrm>
            <a:off x="1331640" y="3429000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3. I can’t join you next weekend.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711C232-AB9B-C094-3D57-6F4DFE76B3F2}"/>
              </a:ext>
            </a:extLst>
          </p:cNvPr>
          <p:cNvSpPr txBox="1"/>
          <p:nvPr/>
        </p:nvSpPr>
        <p:spPr>
          <a:xfrm>
            <a:off x="1331640" y="3738518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wish I could join you next weekend.</a:t>
            </a:r>
            <a:endParaRPr lang="en-GB" sz="1600" b="1" i="1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A36F043B-1B35-D53C-020E-64ED46CA3834}"/>
              </a:ext>
            </a:extLst>
          </p:cNvPr>
          <p:cNvSpPr txBox="1"/>
          <p:nvPr/>
        </p:nvSpPr>
        <p:spPr>
          <a:xfrm>
            <a:off x="1331640" y="4077072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4. She won’t listen to my </a:t>
            </a:r>
            <a:r>
              <a:rPr lang="en-GB" sz="1600"/>
              <a:t>advice.</a:t>
            </a:r>
            <a:endParaRPr lang="en-GB" sz="1600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C732EE73-46EE-0096-74EA-D7D000C513FF}"/>
              </a:ext>
            </a:extLst>
          </p:cNvPr>
          <p:cNvSpPr txBox="1"/>
          <p:nvPr/>
        </p:nvSpPr>
        <p:spPr>
          <a:xfrm>
            <a:off x="1331640" y="4386590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wish she would listen to my advice</a:t>
            </a:r>
            <a:r>
              <a:rPr lang="en-GB" sz="1600" dirty="0"/>
              <a:t>.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CAE8A584-6CCF-2A29-E577-0B74C80096BC}"/>
              </a:ext>
            </a:extLst>
          </p:cNvPr>
          <p:cNvSpPr txBox="1"/>
          <p:nvPr/>
        </p:nvSpPr>
        <p:spPr>
          <a:xfrm>
            <a:off x="1331640" y="4725144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5. My computer doesn’t work properly.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1E607625-416A-B0A2-12E3-1CAF48066ADD}"/>
              </a:ext>
            </a:extLst>
          </p:cNvPr>
          <p:cNvSpPr txBox="1"/>
          <p:nvPr/>
        </p:nvSpPr>
        <p:spPr>
          <a:xfrm>
            <a:off x="1331640" y="5034662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wish my computer worked properly. 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5BCC10A3-45C4-409B-4E2C-1D5FBE4AA1CF}"/>
              </a:ext>
            </a:extLst>
          </p:cNvPr>
          <p:cNvSpPr txBox="1"/>
          <p:nvPr/>
        </p:nvSpPr>
        <p:spPr>
          <a:xfrm>
            <a:off x="1331640" y="5373216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6. My neighbours make a lot of noise at night.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1CC2A7A2-4CBA-D4B2-C55A-C0ED5D838E51}"/>
              </a:ext>
            </a:extLst>
          </p:cNvPr>
          <p:cNvSpPr txBox="1"/>
          <p:nvPr/>
        </p:nvSpPr>
        <p:spPr>
          <a:xfrm>
            <a:off x="1331640" y="5682734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wish my neighbours would stop making noise at night.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628BB0E-D074-2A98-86C4-8B3C4AE7AACB}"/>
              </a:ext>
            </a:extLst>
          </p:cNvPr>
          <p:cNvSpPr txBox="1"/>
          <p:nvPr/>
        </p:nvSpPr>
        <p:spPr>
          <a:xfrm>
            <a:off x="0" y="111603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err="1"/>
              <a:t>You</a:t>
            </a:r>
            <a:r>
              <a:rPr lang="de-DE" sz="1600" dirty="0"/>
              <a:t> express a </a:t>
            </a:r>
            <a:r>
              <a:rPr lang="de-DE" sz="1600" dirty="0" err="1"/>
              <a:t>change</a:t>
            </a:r>
            <a:r>
              <a:rPr lang="de-DE" sz="1600" dirty="0"/>
              <a:t> </a:t>
            </a:r>
            <a:r>
              <a:rPr lang="de-DE" sz="1600" dirty="0" err="1"/>
              <a:t>you</a:t>
            </a:r>
            <a:r>
              <a:rPr lang="de-DE" sz="1600" dirty="0"/>
              <a:t> </a:t>
            </a:r>
            <a:r>
              <a:rPr lang="de-DE" sz="1600" dirty="0" err="1"/>
              <a:t>want</a:t>
            </a:r>
            <a:r>
              <a:rPr lang="de-DE" sz="1600" dirty="0"/>
              <a:t> in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dirty="0" err="1"/>
              <a:t>future</a:t>
            </a:r>
            <a:r>
              <a:rPr lang="de-DE" sz="1600" dirty="0"/>
              <a:t>. </a:t>
            </a:r>
          </a:p>
          <a:p>
            <a:pPr algn="ctr"/>
            <a:r>
              <a:rPr lang="de-DE" sz="1600" dirty="0" err="1"/>
              <a:t>often</a:t>
            </a:r>
            <a:r>
              <a:rPr lang="de-DE" sz="1600" dirty="0"/>
              <a:t> </a:t>
            </a:r>
            <a:r>
              <a:rPr lang="de-DE" sz="1600" dirty="0" err="1"/>
              <a:t>involving</a:t>
            </a:r>
            <a:r>
              <a:rPr lang="de-DE" sz="1600" dirty="0"/>
              <a:t> </a:t>
            </a:r>
            <a:r>
              <a:rPr lang="de-DE" sz="1600" dirty="0" err="1"/>
              <a:t>other</a:t>
            </a:r>
            <a:r>
              <a:rPr lang="de-DE" sz="1600" dirty="0"/>
              <a:t> </a:t>
            </a:r>
            <a:r>
              <a:rPr lang="de-DE" sz="1600" dirty="0" err="1"/>
              <a:t>people</a:t>
            </a:r>
            <a:r>
              <a:rPr lang="de-DE" sz="1600" dirty="0"/>
              <a:t> </a:t>
            </a:r>
            <a:r>
              <a:rPr lang="de-DE" sz="1600" dirty="0" err="1"/>
              <a:t>or</a:t>
            </a:r>
            <a:r>
              <a:rPr lang="de-DE" sz="1600" dirty="0"/>
              <a:t> external </a:t>
            </a:r>
            <a:r>
              <a:rPr lang="de-DE" sz="1600" dirty="0" err="1"/>
              <a:t>situations</a:t>
            </a:r>
            <a:r>
              <a:rPr lang="de-DE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380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969</Words>
  <Application>Microsoft Office PowerPoint</Application>
  <PresentationFormat>Bildschirmpräsentation (4:3)</PresentationFormat>
  <Paragraphs>117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Maximilian Verlag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Jürgen Hensel</dc:creator>
  <cp:lastModifiedBy>Jürgen Hensel</cp:lastModifiedBy>
  <cp:revision>541</cp:revision>
  <dcterms:created xsi:type="dcterms:W3CDTF">2011-03-24T10:15:25Z</dcterms:created>
  <dcterms:modified xsi:type="dcterms:W3CDTF">2025-12-10T06:14:29Z</dcterms:modified>
</cp:coreProperties>
</file>