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86" r:id="rId3"/>
    <p:sldId id="319" r:id="rId4"/>
    <p:sldId id="271" r:id="rId5"/>
    <p:sldId id="317" r:id="rId6"/>
    <p:sldId id="322" r:id="rId7"/>
    <p:sldId id="257" r:id="rId8"/>
    <p:sldId id="287" r:id="rId9"/>
    <p:sldId id="259" r:id="rId10"/>
    <p:sldId id="303" r:id="rId11"/>
    <p:sldId id="305" r:id="rId12"/>
    <p:sldId id="307" r:id="rId13"/>
    <p:sldId id="323" r:id="rId14"/>
    <p:sldId id="289" r:id="rId15"/>
    <p:sldId id="324" r:id="rId16"/>
    <p:sldId id="262" r:id="rId17"/>
    <p:sldId id="318" r:id="rId18"/>
    <p:sldId id="320" r:id="rId19"/>
    <p:sldId id="314" r:id="rId20"/>
    <p:sldId id="321" r:id="rId21"/>
    <p:sldId id="292" r:id="rId22"/>
    <p:sldId id="325" r:id="rId23"/>
    <p:sldId id="326" r:id="rId24"/>
    <p:sldId id="316" r:id="rId25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4" d="100"/>
          <a:sy n="134" d="100"/>
        </p:scale>
        <p:origin x="2490" y="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77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5895F25-C044-47E8-8B9E-C9DACC7B0784}" type="datetimeFigureOut">
              <a:rPr lang="de-DE"/>
              <a:pPr>
                <a:defRPr/>
              </a:pPr>
              <a:t>06.11.2025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51A45B0-7426-452F-AB36-75C05E59839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90902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sp>
        <p:nvSpPr>
          <p:cNvPr id="1028" name="Text Box 8"/>
          <p:cNvSpPr txBox="1">
            <a:spLocks noChangeArrowheads="1"/>
          </p:cNvSpPr>
          <p:nvPr userDrawn="1"/>
        </p:nvSpPr>
        <p:spPr bwMode="auto">
          <a:xfrm>
            <a:off x="0" y="-7268"/>
            <a:ext cx="9144000" cy="91598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e-DE" altLang="de-DE" b="1" dirty="0"/>
              <a:t>2. Halbjahr 2025</a:t>
            </a:r>
            <a:endParaRPr lang="de-DE" altLang="de-DE" b="1" i="1" dirty="0"/>
          </a:p>
          <a:p>
            <a:pPr algn="ctr" eaLnBrk="1" hangingPunct="1">
              <a:defRPr/>
            </a:pPr>
            <a:r>
              <a:rPr lang="de-DE" altLang="de-DE" b="1" i="1" dirty="0"/>
              <a:t>Englisch am Abend A2-5</a:t>
            </a:r>
            <a:endParaRPr lang="de-DE" altLang="de-DE" b="1" dirty="0"/>
          </a:p>
          <a:p>
            <a:pPr algn="ctr" eaLnBrk="1" hangingPunct="1">
              <a:defRPr/>
            </a:pPr>
            <a:r>
              <a:rPr lang="en-GB" altLang="de-DE" b="1" dirty="0"/>
              <a:t>252-40625A</a:t>
            </a:r>
            <a:r>
              <a:rPr lang="de-DE" altLang="de-DE" b="1" dirty="0"/>
              <a:t>, Mi, 18.00 – 19.30 Uhr</a:t>
            </a:r>
          </a:p>
        </p:txBody>
      </p:sp>
      <p:sp>
        <p:nvSpPr>
          <p:cNvPr id="1029" name="Line 10"/>
          <p:cNvSpPr>
            <a:spLocks noChangeShapeType="1"/>
          </p:cNvSpPr>
          <p:nvPr userDrawn="1"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5" name="Grafik 4" descr="Ein Bild, das Text, Schrift, Logo, Grafiken enthält.&#10;&#10;KI-generierte Inhalte können fehlerhaft sein.">
            <a:extLst>
              <a:ext uri="{FF2B5EF4-FFF2-40B4-BE49-F238E27FC236}">
                <a16:creationId xmlns:a16="http://schemas.microsoft.com/office/drawing/2014/main" id="{2FBFAB46-4C30-87BF-E4C0-000CE1CFB2A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776" y="188640"/>
            <a:ext cx="2120728" cy="43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2130425"/>
            <a:ext cx="9144000" cy="2235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altLang="de-DE" sz="6600">
                <a:latin typeface="Verdana" pitchFamily="34" charset="0"/>
              </a:rPr>
              <a:t>Quiz – </a:t>
            </a:r>
            <a:br>
              <a:rPr lang="en-GB" altLang="de-DE" sz="6600">
                <a:latin typeface="Verdana" pitchFamily="34" charset="0"/>
              </a:rPr>
            </a:br>
            <a:r>
              <a:rPr lang="en-GB" altLang="de-DE" sz="6600">
                <a:latin typeface="Verdana" pitchFamily="34" charset="0"/>
              </a:rPr>
              <a:t>“The Hot Chair”</a:t>
            </a:r>
            <a:r>
              <a:rPr lang="de-DE" altLang="de-DE" sz="4000"/>
              <a:t> </a:t>
            </a:r>
          </a:p>
        </p:txBody>
      </p:sp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Unit 6, 05 November 2025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2417763"/>
            <a:ext cx="9144000" cy="83099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altLang="de-DE" sz="4800" dirty="0">
                <a:latin typeface="Verdana" pitchFamily="34" charset="0"/>
              </a:rPr>
              <a:t>No dice.</a:t>
            </a:r>
            <a:r>
              <a:rPr lang="de-DE" altLang="de-DE" sz="4800" dirty="0"/>
              <a:t> 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87338" y="5400000"/>
            <a:ext cx="45370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c) Don’t play around with me.</a:t>
            </a:r>
            <a:endParaRPr lang="de-DE" altLang="de-DE" dirty="0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4860000" y="3960000"/>
            <a:ext cx="43195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b) Forget it.</a:t>
            </a:r>
            <a:endParaRPr lang="de-DE" altLang="de-DE" dirty="0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860000" y="5400000"/>
            <a:ext cx="40687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d) </a:t>
            </a:r>
            <a:r>
              <a:rPr lang="es-ES" altLang="de-DE" sz="2400" b="1" dirty="0" err="1">
                <a:solidFill>
                  <a:schemeClr val="bg1"/>
                </a:solidFill>
                <a:latin typeface="Verdana" pitchFamily="34" charset="0"/>
              </a:rPr>
              <a:t>Don’t</a:t>
            </a: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s-ES" altLang="de-DE" sz="2400" b="1" dirty="0" err="1">
                <a:solidFill>
                  <a:schemeClr val="bg1"/>
                </a:solidFill>
                <a:latin typeface="Verdana" pitchFamily="34" charset="0"/>
              </a:rPr>
              <a:t>litter</a:t>
            </a: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.</a:t>
            </a:r>
            <a:endParaRPr lang="de-DE" altLang="de-DE" dirty="0"/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1 (3)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87338" y="3960000"/>
            <a:ext cx="45386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a) You don’t have a choice.</a:t>
            </a:r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74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17412" grpId="0"/>
      <p:bldP spid="17412" grpId="1"/>
      <p:bldP spid="17413" grpId="0"/>
      <p:bldP spid="17413" grpId="1"/>
      <p:bldP spid="17413" grpId="2"/>
      <p:bldP spid="17414" grpId="0"/>
      <p:bldP spid="17414" grpId="1"/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2417763"/>
            <a:ext cx="9144000" cy="10112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altLang="de-DE" sz="4800" dirty="0">
                <a:latin typeface="Verdana" pitchFamily="34" charset="0"/>
              </a:rPr>
              <a:t>to zero in on…</a:t>
            </a:r>
            <a:r>
              <a:rPr lang="de-DE" altLang="de-DE" sz="4800" dirty="0"/>
              <a:t> 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87338" y="5580000"/>
            <a:ext cx="45370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c) to direct all attention to one thing</a:t>
            </a:r>
            <a:endParaRPr lang="de-DE" altLang="de-DE" dirty="0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4860000" y="4320000"/>
            <a:ext cx="43195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b) to relinquish something</a:t>
            </a:r>
            <a:endParaRPr lang="de-DE" altLang="de-DE" dirty="0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860000" y="5580000"/>
            <a:ext cx="40687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d) </a:t>
            </a:r>
            <a:r>
              <a:rPr lang="es-ES" altLang="de-DE" sz="2400" b="1" dirty="0" err="1">
                <a:solidFill>
                  <a:schemeClr val="bg1"/>
                </a:solidFill>
                <a:latin typeface="Verdana" pitchFamily="34" charset="0"/>
              </a:rPr>
              <a:t>to</a:t>
            </a: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s-ES" altLang="de-DE" sz="2400" b="1" dirty="0" err="1">
                <a:solidFill>
                  <a:schemeClr val="bg1"/>
                </a:solidFill>
                <a:latin typeface="Verdana" pitchFamily="34" charset="0"/>
              </a:rPr>
              <a:t>consider</a:t>
            </a: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s-ES" altLang="de-DE" sz="2400" b="1" dirty="0" err="1">
                <a:solidFill>
                  <a:schemeClr val="bg1"/>
                </a:solidFill>
                <a:latin typeface="Verdana" pitchFamily="34" charset="0"/>
              </a:rPr>
              <a:t>something</a:t>
            </a: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s-ES" altLang="de-DE" sz="2400" b="1" dirty="0" err="1">
                <a:solidFill>
                  <a:schemeClr val="bg1"/>
                </a:solidFill>
                <a:latin typeface="Verdana" pitchFamily="34" charset="0"/>
              </a:rPr>
              <a:t>not</a:t>
            </a: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s-ES" altLang="de-DE" sz="2400" b="1" dirty="0" err="1">
                <a:solidFill>
                  <a:schemeClr val="bg1"/>
                </a:solidFill>
                <a:latin typeface="Verdana" pitchFamily="34" charset="0"/>
              </a:rPr>
              <a:t>worth</a:t>
            </a: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s-ES" altLang="de-DE" sz="2400" b="1" dirty="0" err="1">
                <a:solidFill>
                  <a:schemeClr val="bg1"/>
                </a:solidFill>
                <a:latin typeface="Verdana" pitchFamily="34" charset="0"/>
              </a:rPr>
              <a:t>the</a:t>
            </a: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s-ES" altLang="de-DE" sz="2400" b="1" dirty="0" err="1">
                <a:solidFill>
                  <a:schemeClr val="bg1"/>
                </a:solidFill>
                <a:latin typeface="Verdana" pitchFamily="34" charset="0"/>
              </a:rPr>
              <a:t>effort</a:t>
            </a:r>
            <a:endParaRPr lang="de-DE" altLang="de-DE" dirty="0"/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2 (3)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87338" y="4320000"/>
            <a:ext cx="24844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a) to give up</a:t>
            </a:r>
            <a:endParaRPr lang="de-DE" alt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51DC7B0-2F3F-0F09-AA38-18252864144C}"/>
              </a:ext>
            </a:extLst>
          </p:cNvPr>
          <p:cNvSpPr txBox="1"/>
          <p:nvPr/>
        </p:nvSpPr>
        <p:spPr>
          <a:xfrm>
            <a:off x="0" y="36450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FF0000"/>
                </a:solidFill>
              </a:rPr>
              <a:t>aufs Korn nehmen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74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17412" grpId="0"/>
      <p:bldP spid="17412" grpId="1"/>
      <p:bldP spid="17413" grpId="0"/>
      <p:bldP spid="17413" grpId="1"/>
      <p:bldP spid="17414" grpId="0"/>
      <p:bldP spid="17414" grpId="1"/>
      <p:bldP spid="2" grpId="0"/>
      <p:bldP spid="2" grpId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60000" y="4860000"/>
            <a:ext cx="4068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 Hawaii</a:t>
            </a:r>
            <a:endParaRPr lang="de-DE" altLang="de-DE" dirty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60000" y="5760000"/>
            <a:ext cx="4068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c) California</a:t>
            </a:r>
            <a:endParaRPr lang="de-DE" altLang="de-DE" dirty="0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680000" y="5760000"/>
            <a:ext cx="4068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d) Alaska</a:t>
            </a:r>
            <a:endParaRPr lang="de-DE" altLang="de-DE" dirty="0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680000" y="4860000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b) Washington</a:t>
            </a:r>
            <a:endParaRPr lang="de-DE" altLang="de-DE" dirty="0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1 (4)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1988841"/>
            <a:ext cx="9144000" cy="136815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de-DE" altLang="de-DE" sz="4000" dirty="0">
                <a:latin typeface="Verdana" pitchFamily="34" charset="0"/>
              </a:rPr>
              <a:t>The </a:t>
            </a:r>
            <a:r>
              <a:rPr lang="de-DE" altLang="de-DE" sz="4000" dirty="0" err="1">
                <a:latin typeface="Verdana" pitchFamily="34" charset="0"/>
              </a:rPr>
              <a:t>westernmost</a:t>
            </a:r>
            <a:r>
              <a:rPr lang="de-DE" altLang="de-DE" sz="4000" dirty="0">
                <a:latin typeface="Verdana" pitchFamily="34" charset="0"/>
              </a:rPr>
              <a:t> </a:t>
            </a:r>
            <a:r>
              <a:rPr lang="de-DE" altLang="de-DE" sz="4000" dirty="0" err="1">
                <a:latin typeface="Verdana" pitchFamily="34" charset="0"/>
              </a:rPr>
              <a:t>of</a:t>
            </a:r>
            <a:r>
              <a:rPr lang="de-DE" altLang="de-DE" sz="4000" dirty="0">
                <a:latin typeface="Verdana" pitchFamily="34" charset="0"/>
              </a:rPr>
              <a:t> </a:t>
            </a:r>
            <a:r>
              <a:rPr lang="de-DE" altLang="de-DE" sz="4000" dirty="0" err="1">
                <a:latin typeface="Verdana" pitchFamily="34" charset="0"/>
              </a:rPr>
              <a:t>the</a:t>
            </a:r>
            <a:r>
              <a:rPr lang="de-DE" altLang="de-DE" sz="4000" dirty="0">
                <a:latin typeface="Verdana" pitchFamily="34" charset="0"/>
              </a:rPr>
              <a:t> United States </a:t>
            </a:r>
            <a:r>
              <a:rPr lang="de-DE" altLang="de-DE" sz="4000" dirty="0" err="1">
                <a:latin typeface="Verdana" pitchFamily="34" charset="0"/>
              </a:rPr>
              <a:t>is</a:t>
            </a:r>
            <a:r>
              <a:rPr lang="de-DE" altLang="de-DE" sz="4000" dirty="0">
                <a:latin typeface="Verdana" pitchFamily="34" charset="0"/>
              </a:rPr>
              <a:t>…? </a:t>
            </a:r>
            <a:endParaRPr lang="de-DE" altLang="de-DE" sz="4000" dirty="0"/>
          </a:p>
        </p:txBody>
      </p:sp>
    </p:spTree>
    <p:extLst>
      <p:ext uri="{BB962C8B-B14F-4D97-AF65-F5344CB8AC3E}">
        <p14:creationId xmlns:p14="http://schemas.microsoft.com/office/powerpoint/2010/main" val="347704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51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3" grpId="1"/>
      <p:bldP spid="5124" grpId="0"/>
      <p:bldP spid="5124" grpId="1"/>
      <p:bldP spid="5125" grpId="0"/>
      <p:bldP spid="5125" grpId="1"/>
      <p:bldP spid="5126" grpId="0"/>
      <p:bldP spid="5126" grpId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7ADC87-666C-B70E-CB6B-25E049944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Text Box 7">
            <a:extLst>
              <a:ext uri="{FF2B5EF4-FFF2-40B4-BE49-F238E27FC236}">
                <a16:creationId xmlns:a16="http://schemas.microsoft.com/office/drawing/2014/main" id="{5A566011-87A7-8C06-BD7D-1405F7FE3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1 (4)</a:t>
            </a:r>
          </a:p>
        </p:txBody>
      </p:sp>
      <p:pic>
        <p:nvPicPr>
          <p:cNvPr id="9" name="Grafik 8" descr="Ein Bild, das Karte, Text, Atlas enthält.&#10;&#10;KI-generierte Inhalte können fehlerhaft sein.">
            <a:extLst>
              <a:ext uri="{FF2B5EF4-FFF2-40B4-BE49-F238E27FC236}">
                <a16:creationId xmlns:a16="http://schemas.microsoft.com/office/drawing/2014/main" id="{37AC28A5-E889-D6FD-4E5D-E981906C4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02067"/>
            <a:ext cx="7416824" cy="5915320"/>
          </a:xfrm>
          <a:prstGeom prst="rect">
            <a:avLst/>
          </a:prstGeom>
        </p:spPr>
      </p:pic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AD89DB0C-1573-E1D7-4245-805DE87A9DE2}"/>
              </a:ext>
            </a:extLst>
          </p:cNvPr>
          <p:cNvGrpSpPr/>
          <p:nvPr/>
        </p:nvGrpSpPr>
        <p:grpSpPr>
          <a:xfrm>
            <a:off x="1475656" y="1988840"/>
            <a:ext cx="2736304" cy="1366411"/>
            <a:chOff x="1475656" y="1988840"/>
            <a:chExt cx="2736304" cy="1366411"/>
          </a:xfrm>
        </p:grpSpPr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BD9539F7-657E-B8CC-2B0D-2C9949F0F18D}"/>
                </a:ext>
              </a:extLst>
            </p:cNvPr>
            <p:cNvSpPr txBox="1"/>
            <p:nvPr/>
          </p:nvSpPr>
          <p:spPr>
            <a:xfrm>
              <a:off x="1475656" y="2708920"/>
              <a:ext cx="27363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FF0000"/>
                  </a:solidFill>
                </a:rPr>
                <a:t>The </a:t>
              </a:r>
              <a:r>
                <a:rPr lang="de-DE" dirty="0" err="1">
                  <a:solidFill>
                    <a:srgbClr val="FF0000"/>
                  </a:solidFill>
                </a:rPr>
                <a:t>Aleutian</a:t>
              </a:r>
              <a:r>
                <a:rPr lang="de-DE" dirty="0">
                  <a:solidFill>
                    <a:srgbClr val="FF0000"/>
                  </a:solidFill>
                </a:rPr>
                <a:t> Islands </a:t>
              </a:r>
            </a:p>
            <a:p>
              <a:pPr algn="ctr"/>
              <a:r>
                <a:rPr lang="de-DE" dirty="0" err="1">
                  <a:solidFill>
                    <a:srgbClr val="FF0000"/>
                  </a:solidFill>
                </a:rPr>
                <a:t>are</a:t>
              </a:r>
              <a:r>
                <a:rPr lang="de-DE" dirty="0">
                  <a:solidFill>
                    <a:srgbClr val="FF0000"/>
                  </a:solidFill>
                </a:rPr>
                <a:t> </a:t>
              </a:r>
              <a:r>
                <a:rPr lang="de-DE" dirty="0" err="1">
                  <a:solidFill>
                    <a:srgbClr val="FF0000"/>
                  </a:solidFill>
                </a:rPr>
                <a:t>part</a:t>
              </a:r>
              <a:r>
                <a:rPr lang="de-DE" dirty="0">
                  <a:solidFill>
                    <a:srgbClr val="FF0000"/>
                  </a:solidFill>
                </a:rPr>
                <a:t> </a:t>
              </a:r>
              <a:r>
                <a:rPr lang="de-DE" dirty="0" err="1">
                  <a:solidFill>
                    <a:srgbClr val="FF0000"/>
                  </a:solidFill>
                </a:rPr>
                <a:t>of</a:t>
              </a:r>
              <a:r>
                <a:rPr lang="de-DE" dirty="0">
                  <a:solidFill>
                    <a:srgbClr val="FF0000"/>
                  </a:solidFill>
                </a:rPr>
                <a:t> Alaska</a:t>
              </a:r>
            </a:p>
          </p:txBody>
        </p:sp>
        <p:cxnSp>
          <p:nvCxnSpPr>
            <p:cNvPr id="16" name="Gerade Verbindung mit Pfeil 15">
              <a:extLst>
                <a:ext uri="{FF2B5EF4-FFF2-40B4-BE49-F238E27FC236}">
                  <a16:creationId xmlns:a16="http://schemas.microsoft.com/office/drawing/2014/main" id="{C6F2FA10-39E3-0ECD-795F-F74CBC4CB7F2}"/>
                </a:ext>
              </a:extLst>
            </p:cNvPr>
            <p:cNvCxnSpPr/>
            <p:nvPr/>
          </p:nvCxnSpPr>
          <p:spPr>
            <a:xfrm flipH="1" flipV="1">
              <a:off x="2267744" y="1988840"/>
              <a:ext cx="360040" cy="72008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9FCFC789-5B9F-AEDA-9084-B38AFDB3E868}"/>
              </a:ext>
            </a:extLst>
          </p:cNvPr>
          <p:cNvGrpSpPr/>
          <p:nvPr/>
        </p:nvGrpSpPr>
        <p:grpSpPr>
          <a:xfrm>
            <a:off x="0" y="1492250"/>
            <a:ext cx="1691680" cy="1360686"/>
            <a:chOff x="0" y="1492250"/>
            <a:chExt cx="1691680" cy="1360686"/>
          </a:xfrm>
        </p:grpSpPr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A8772737-344C-7A2F-7554-6AE40115DC95}"/>
                </a:ext>
              </a:extLst>
            </p:cNvPr>
            <p:cNvSpPr txBox="1"/>
            <p:nvPr/>
          </p:nvSpPr>
          <p:spPr>
            <a:xfrm>
              <a:off x="0" y="1492250"/>
              <a:ext cx="1691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FF0000"/>
                  </a:solidFill>
                </a:rPr>
                <a:t>Take </a:t>
              </a:r>
              <a:r>
                <a:rPr lang="de-DE" dirty="0" err="1">
                  <a:solidFill>
                    <a:srgbClr val="FF0000"/>
                  </a:solidFill>
                </a:rPr>
                <a:t>note</a:t>
              </a:r>
              <a:r>
                <a:rPr lang="de-DE" dirty="0">
                  <a:solidFill>
                    <a:srgbClr val="FF0000"/>
                  </a:solidFill>
                </a:rPr>
                <a:t> </a:t>
              </a:r>
              <a:r>
                <a:rPr lang="de-DE" dirty="0" err="1">
                  <a:solidFill>
                    <a:srgbClr val="FF0000"/>
                  </a:solidFill>
                </a:rPr>
                <a:t>of</a:t>
              </a:r>
              <a:r>
                <a:rPr lang="de-DE" dirty="0">
                  <a:solidFill>
                    <a:srgbClr val="FF0000"/>
                  </a:solidFill>
                </a:rPr>
                <a:t> </a:t>
              </a:r>
              <a:r>
                <a:rPr lang="de-DE" dirty="0" err="1">
                  <a:solidFill>
                    <a:srgbClr val="FF0000"/>
                  </a:solidFill>
                </a:rPr>
                <a:t>the</a:t>
              </a:r>
              <a:r>
                <a:rPr lang="de-DE" dirty="0">
                  <a:solidFill>
                    <a:srgbClr val="FF0000"/>
                  </a:solidFill>
                </a:rPr>
                <a:t> </a:t>
              </a:r>
              <a:r>
                <a:rPr lang="de-DE" dirty="0" err="1">
                  <a:solidFill>
                    <a:srgbClr val="FF0000"/>
                  </a:solidFill>
                </a:rPr>
                <a:t>longitude</a:t>
              </a:r>
              <a:endParaRPr lang="de-DE" dirty="0">
                <a:solidFill>
                  <a:srgbClr val="FF0000"/>
                </a:solidFill>
              </a:endParaRPr>
            </a:p>
          </p:txBody>
        </p:sp>
        <p:cxnSp>
          <p:nvCxnSpPr>
            <p:cNvPr id="18" name="Gerade Verbindung mit Pfeil 17">
              <a:extLst>
                <a:ext uri="{FF2B5EF4-FFF2-40B4-BE49-F238E27FC236}">
                  <a16:creationId xmlns:a16="http://schemas.microsoft.com/office/drawing/2014/main" id="{AFCBD33B-0AC8-9D2C-4914-B5A0F3CBBB96}"/>
                </a:ext>
              </a:extLst>
            </p:cNvPr>
            <p:cNvCxnSpPr>
              <a:cxnSpLocks/>
            </p:cNvCxnSpPr>
            <p:nvPr/>
          </p:nvCxnSpPr>
          <p:spPr>
            <a:xfrm>
              <a:off x="1187624" y="2132856"/>
              <a:ext cx="423664" cy="72008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9B29AC7E-6F30-9919-2AD5-785D7EB0045F}"/>
              </a:ext>
            </a:extLst>
          </p:cNvPr>
          <p:cNvGrpSpPr/>
          <p:nvPr/>
        </p:nvGrpSpPr>
        <p:grpSpPr>
          <a:xfrm>
            <a:off x="1979712" y="5157192"/>
            <a:ext cx="1715140" cy="369332"/>
            <a:chOff x="2843808" y="5229200"/>
            <a:chExt cx="1715140" cy="369332"/>
          </a:xfrm>
        </p:grpSpPr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8868AC21-B8AA-8EFF-032D-4B54E02C3BD1}"/>
                </a:ext>
              </a:extLst>
            </p:cNvPr>
            <p:cNvSpPr txBox="1"/>
            <p:nvPr/>
          </p:nvSpPr>
          <p:spPr>
            <a:xfrm>
              <a:off x="3550836" y="5229200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FF0000"/>
                  </a:solidFill>
                </a:rPr>
                <a:t>Hawaii</a:t>
              </a:r>
            </a:p>
          </p:txBody>
        </p:sp>
        <p:cxnSp>
          <p:nvCxnSpPr>
            <p:cNvPr id="22" name="Gerade Verbindung mit Pfeil 21">
              <a:extLst>
                <a:ext uri="{FF2B5EF4-FFF2-40B4-BE49-F238E27FC236}">
                  <a16:creationId xmlns:a16="http://schemas.microsoft.com/office/drawing/2014/main" id="{40070D81-FD4C-F64A-5397-92DA4FC88D33}"/>
                </a:ext>
              </a:extLst>
            </p:cNvPr>
            <p:cNvCxnSpPr>
              <a:cxnSpLocks/>
              <a:stCxn id="20" idx="1"/>
            </p:cNvCxnSpPr>
            <p:nvPr/>
          </p:nvCxnSpPr>
          <p:spPr>
            <a:xfrm flipH="1">
              <a:off x="2843808" y="5413866"/>
              <a:ext cx="707028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2F9B8A7B-8F29-7BF4-BA77-28A3A9BD44B3}"/>
              </a:ext>
            </a:extLst>
          </p:cNvPr>
          <p:cNvGrpSpPr/>
          <p:nvPr/>
        </p:nvGrpSpPr>
        <p:grpSpPr>
          <a:xfrm>
            <a:off x="611560" y="260648"/>
            <a:ext cx="1656184" cy="1255493"/>
            <a:chOff x="611560" y="260648"/>
            <a:chExt cx="1656184" cy="1255493"/>
          </a:xfrm>
        </p:grpSpPr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FACCE6E6-06A1-01F8-4AEC-0CB0BE529273}"/>
                </a:ext>
              </a:extLst>
            </p:cNvPr>
            <p:cNvSpPr txBox="1"/>
            <p:nvPr/>
          </p:nvSpPr>
          <p:spPr>
            <a:xfrm>
              <a:off x="611560" y="260648"/>
              <a:ext cx="16561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FF0000"/>
                  </a:solidFill>
                </a:rPr>
                <a:t>180° </a:t>
              </a:r>
              <a:r>
                <a:rPr lang="de-DE" dirty="0" err="1">
                  <a:solidFill>
                    <a:srgbClr val="FF0000"/>
                  </a:solidFill>
                </a:rPr>
                <a:t>meridian</a:t>
              </a:r>
              <a:endParaRPr lang="de-DE" dirty="0">
                <a:solidFill>
                  <a:srgbClr val="FF0000"/>
                </a:solidFill>
              </a:endParaRPr>
            </a:p>
            <a:p>
              <a:pPr algn="ctr"/>
              <a:r>
                <a:rPr lang="de-DE" dirty="0">
                  <a:solidFill>
                    <a:srgbClr val="FF0000"/>
                  </a:solidFill>
                </a:rPr>
                <a:t>(international date </a:t>
              </a:r>
              <a:r>
                <a:rPr lang="de-DE" dirty="0" err="1">
                  <a:solidFill>
                    <a:srgbClr val="FF0000"/>
                  </a:solidFill>
                </a:rPr>
                <a:t>line</a:t>
              </a:r>
              <a:r>
                <a:rPr lang="de-DE" dirty="0">
                  <a:solidFill>
                    <a:srgbClr val="FF0000"/>
                  </a:solidFill>
                </a:rPr>
                <a:t>)</a:t>
              </a:r>
            </a:p>
          </p:txBody>
        </p:sp>
        <p:cxnSp>
          <p:nvCxnSpPr>
            <p:cNvPr id="29" name="Gerade Verbindung mit Pfeil 28">
              <a:extLst>
                <a:ext uri="{FF2B5EF4-FFF2-40B4-BE49-F238E27FC236}">
                  <a16:creationId xmlns:a16="http://schemas.microsoft.com/office/drawing/2014/main" id="{D01026B0-7B2A-532A-A8FD-9D17B17F9F9C}"/>
                </a:ext>
              </a:extLst>
            </p:cNvPr>
            <p:cNvCxnSpPr>
              <a:cxnSpLocks/>
            </p:cNvCxnSpPr>
            <p:nvPr/>
          </p:nvCxnSpPr>
          <p:spPr>
            <a:xfrm>
              <a:off x="1611288" y="1125538"/>
              <a:ext cx="584448" cy="39060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3319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1844825"/>
            <a:ext cx="9144000" cy="20162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GB" altLang="de-DE" sz="4000" dirty="0">
                <a:latin typeface="Verdana" pitchFamily="34" charset="0"/>
              </a:rPr>
              <a:t>Where is the southernmost point of the United Kingdom’s domestic islands (excluding Antarctica)?</a:t>
            </a:r>
            <a:endParaRPr lang="de-DE" altLang="de-DE" sz="4000" dirty="0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60000" y="5760000"/>
            <a:ext cx="40687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c) Land’s End, Cornwall</a:t>
            </a:r>
            <a:endParaRPr lang="de-DE" altLang="de-DE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860000" y="5760000"/>
            <a:ext cx="40687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d) Jersey</a:t>
            </a:r>
            <a:endParaRPr lang="de-DE" altLang="de-DE" dirty="0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60000" y="4680000"/>
            <a:ext cx="40687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a) Isle of Wight</a:t>
            </a:r>
            <a:endParaRPr lang="de-DE" altLang="de-DE" dirty="0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860000" y="4680000"/>
            <a:ext cx="40687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b) St. Agnes, Isles </a:t>
            </a:r>
            <a:r>
              <a:rPr lang="es-ES" altLang="de-DE" sz="2400" b="1" dirty="0" err="1">
                <a:solidFill>
                  <a:schemeClr val="bg1"/>
                </a:solidFill>
                <a:latin typeface="Verdana" pitchFamily="34" charset="0"/>
              </a:rPr>
              <a:t>of</a:t>
            </a: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s-ES" altLang="de-DE" sz="2400" b="1" dirty="0" err="1">
                <a:solidFill>
                  <a:schemeClr val="bg1"/>
                </a:solidFill>
                <a:latin typeface="Verdana" pitchFamily="34" charset="0"/>
              </a:rPr>
              <a:t>Scilly</a:t>
            </a:r>
            <a:endParaRPr lang="de-DE" altLang="de-DE" dirty="0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2 (4)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61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/>
      <p:bldP spid="6147" grpId="1"/>
      <p:bldP spid="6148" grpId="0"/>
      <p:bldP spid="6148" grpId="1"/>
      <p:bldP spid="6149" grpId="0"/>
      <p:bldP spid="6149" grpId="1"/>
      <p:bldP spid="6150" grpId="0"/>
      <p:bldP spid="6150" grpId="1"/>
      <p:bldP spid="6150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CC849C-B068-E9B9-0D4F-077C788743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Karte, Text, Atlas enthält.&#10;&#10;KI-generierte Inhalte können fehlerhaft sein.">
            <a:extLst>
              <a:ext uri="{FF2B5EF4-FFF2-40B4-BE49-F238E27FC236}">
                <a16:creationId xmlns:a16="http://schemas.microsoft.com/office/drawing/2014/main" id="{922A565F-477D-70AE-E250-E8DC96D344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09" b="10101"/>
          <a:stretch>
            <a:fillRect/>
          </a:stretch>
        </p:blipFill>
        <p:spPr>
          <a:xfrm>
            <a:off x="1451958" y="980728"/>
            <a:ext cx="6240084" cy="4601046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EC0BB0AD-3E03-F044-A5A9-FDB1E4ABACA9}"/>
              </a:ext>
            </a:extLst>
          </p:cNvPr>
          <p:cNvGrpSpPr/>
          <p:nvPr/>
        </p:nvGrpSpPr>
        <p:grpSpPr>
          <a:xfrm>
            <a:off x="0" y="5085184"/>
            <a:ext cx="9144000" cy="1150387"/>
            <a:chOff x="0" y="5085184"/>
            <a:chExt cx="9144000" cy="1150387"/>
          </a:xfrm>
        </p:grpSpPr>
        <p:sp>
          <p:nvSpPr>
            <p:cNvPr id="2" name="Textfeld 1">
              <a:extLst>
                <a:ext uri="{FF2B5EF4-FFF2-40B4-BE49-F238E27FC236}">
                  <a16:creationId xmlns:a16="http://schemas.microsoft.com/office/drawing/2014/main" id="{D506BB82-80D2-0FC8-43DE-6BAE3F2763D7}"/>
                </a:ext>
              </a:extLst>
            </p:cNvPr>
            <p:cNvSpPr txBox="1"/>
            <p:nvPr/>
          </p:nvSpPr>
          <p:spPr>
            <a:xfrm>
              <a:off x="0" y="5589240"/>
              <a:ext cx="91440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The Channel Islands — primarily </a:t>
              </a:r>
              <a:r>
                <a:rPr lang="en-US" b="1" dirty="0"/>
                <a:t>Jersey</a:t>
              </a:r>
              <a:r>
                <a:rPr lang="en-US" dirty="0"/>
                <a:t>, </a:t>
              </a:r>
              <a:r>
                <a:rPr lang="en-US" b="1" dirty="0"/>
                <a:t>Guernsey</a:t>
              </a:r>
              <a:r>
                <a:rPr lang="en-US" dirty="0"/>
                <a:t>, </a:t>
              </a:r>
              <a:r>
                <a:rPr lang="en-US" b="1" dirty="0"/>
                <a:t>Alderney</a:t>
              </a:r>
              <a:r>
                <a:rPr lang="en-US" dirty="0"/>
                <a:t>, </a:t>
              </a:r>
              <a:r>
                <a:rPr lang="en-US" b="1" dirty="0"/>
                <a:t>Sark</a:t>
              </a:r>
              <a:r>
                <a:rPr lang="en-US" dirty="0"/>
                <a:t>, and </a:t>
              </a:r>
              <a:r>
                <a:rPr lang="en-US" b="1" dirty="0"/>
                <a:t>Herm</a:t>
              </a:r>
              <a:r>
                <a:rPr lang="en-US" dirty="0"/>
                <a:t> — </a:t>
              </a:r>
            </a:p>
            <a:p>
              <a:pPr algn="ctr"/>
              <a:r>
                <a:rPr lang="en-US" dirty="0"/>
                <a:t>are </a:t>
              </a:r>
              <a:r>
                <a:rPr lang="en-US" b="1" dirty="0"/>
                <a:t>Crown Dependencies</a:t>
              </a:r>
              <a:r>
                <a:rPr lang="en-US" dirty="0"/>
                <a:t>, not part of the United Kingdom itself.</a:t>
              </a:r>
              <a:endParaRPr lang="de-DE" dirty="0"/>
            </a:p>
          </p:txBody>
        </p:sp>
        <p:cxnSp>
          <p:nvCxnSpPr>
            <p:cNvPr id="6" name="Gerade Verbindung mit Pfeil 5">
              <a:extLst>
                <a:ext uri="{FF2B5EF4-FFF2-40B4-BE49-F238E27FC236}">
                  <a16:creationId xmlns:a16="http://schemas.microsoft.com/office/drawing/2014/main" id="{C817F331-35BA-2B5E-C258-5CC230DD9261}"/>
                </a:ext>
              </a:extLst>
            </p:cNvPr>
            <p:cNvCxnSpPr/>
            <p:nvPr/>
          </p:nvCxnSpPr>
          <p:spPr>
            <a:xfrm flipV="1">
              <a:off x="1907704" y="5085184"/>
              <a:ext cx="2232248" cy="43204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0801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2133600"/>
            <a:ext cx="9144000" cy="202477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altLang="de-DE" sz="4000" dirty="0">
                <a:latin typeface="Verdana" pitchFamily="34" charset="0"/>
              </a:rPr>
              <a:t>In the United States, the reshaping of voting districts prior to an election is called…?</a:t>
            </a:r>
            <a:r>
              <a:rPr lang="de-DE" altLang="de-DE" sz="4000" dirty="0"/>
              <a:t> 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24000" y="4680000"/>
            <a:ext cx="34210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a) </a:t>
            </a:r>
            <a:r>
              <a:rPr lang="en-GB" altLang="de-DE" sz="2400" b="1" dirty="0" err="1">
                <a:solidFill>
                  <a:schemeClr val="bg1"/>
                </a:solidFill>
                <a:latin typeface="Verdana" pitchFamily="34" charset="0"/>
              </a:rPr>
              <a:t>haberdashering</a:t>
            </a:r>
            <a:endParaRPr lang="de-DE" altLang="de-DE" dirty="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23850" y="5760000"/>
            <a:ext cx="34559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c) gerrymandering</a:t>
            </a:r>
            <a:endParaRPr lang="de-DE" altLang="de-DE" dirty="0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680000" y="4680000"/>
            <a:ext cx="49323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b) teetotalling</a:t>
            </a:r>
            <a:endParaRPr lang="de-DE" altLang="de-DE" dirty="0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4680000" y="5760000"/>
            <a:ext cx="4357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d) </a:t>
            </a:r>
            <a:r>
              <a:rPr lang="es-ES" altLang="de-DE" sz="2400" b="1" dirty="0" err="1">
                <a:solidFill>
                  <a:schemeClr val="bg1"/>
                </a:solidFill>
                <a:latin typeface="Verdana" pitchFamily="34" charset="0"/>
              </a:rPr>
              <a:t>distribulating</a:t>
            </a: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 </a:t>
            </a:r>
            <a:endParaRPr lang="de-DE" altLang="de-DE" dirty="0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1 (5)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81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5" grpId="0"/>
      <p:bldP spid="8195" grpId="1"/>
      <p:bldP spid="8196" grpId="0"/>
      <p:bldP spid="8196" grpId="1"/>
      <p:bldP spid="8196" grpId="2"/>
      <p:bldP spid="8197" grpId="0"/>
      <p:bldP spid="8197" grpId="1"/>
      <p:bldP spid="8198" grpId="0"/>
      <p:bldP spid="819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82C1CB-C67F-C87E-8457-DDD118426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Text Box 7">
            <a:extLst>
              <a:ext uri="{FF2B5EF4-FFF2-40B4-BE49-F238E27FC236}">
                <a16:creationId xmlns:a16="http://schemas.microsoft.com/office/drawing/2014/main" id="{5156C0FE-BFB5-2E63-72D1-8E34CD350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1 (5)</a:t>
            </a:r>
          </a:p>
        </p:txBody>
      </p:sp>
      <p:pic>
        <p:nvPicPr>
          <p:cNvPr id="5" name="Grafik 4" descr="Ein Bild, das Quadrat, Screenshot, Rechteck, Reihe enthält.&#10;&#10;KI-generierte Inhalte können fehlerhaft sein.">
            <a:extLst>
              <a:ext uri="{FF2B5EF4-FFF2-40B4-BE49-F238E27FC236}">
                <a16:creationId xmlns:a16="http://schemas.microsoft.com/office/drawing/2014/main" id="{E317C281-0788-77AC-4F91-B8F354826F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62"/>
          <a:stretch>
            <a:fillRect/>
          </a:stretch>
        </p:blipFill>
        <p:spPr>
          <a:xfrm>
            <a:off x="2548404" y="2092555"/>
            <a:ext cx="4111828" cy="438249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B9F9CBC-AC8F-D8F4-80E5-5860C4CAB71F}"/>
              </a:ext>
            </a:extLst>
          </p:cNvPr>
          <p:cNvSpPr txBox="1"/>
          <p:nvPr/>
        </p:nvSpPr>
        <p:spPr>
          <a:xfrm>
            <a:off x="0" y="1622128"/>
            <a:ext cx="9144000" cy="366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/>
              <a:t>gerrymandering</a:t>
            </a:r>
            <a:endParaRPr lang="de-DE" b="1" dirty="0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7C4BCE97-4371-63D8-32F9-2B0EAF674D31}"/>
              </a:ext>
            </a:extLst>
          </p:cNvPr>
          <p:cNvGrpSpPr/>
          <p:nvPr/>
        </p:nvGrpSpPr>
        <p:grpSpPr>
          <a:xfrm>
            <a:off x="4995664" y="2411596"/>
            <a:ext cx="1448544" cy="2889612"/>
            <a:chOff x="4995664" y="2411596"/>
            <a:chExt cx="1448544" cy="2889612"/>
          </a:xfrm>
        </p:grpSpPr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9AF2604B-B168-C42F-F196-D6BB49BC2DDF}"/>
                </a:ext>
              </a:extLst>
            </p:cNvPr>
            <p:cNvSpPr txBox="1"/>
            <p:nvPr/>
          </p:nvSpPr>
          <p:spPr>
            <a:xfrm>
              <a:off x="5139680" y="2411596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Hangelar</a:t>
              </a: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13AB35B7-EE5B-4C2D-E156-E33A361BEB0E}"/>
                </a:ext>
              </a:extLst>
            </p:cNvPr>
            <p:cNvSpPr txBox="1"/>
            <p:nvPr/>
          </p:nvSpPr>
          <p:spPr>
            <a:xfrm>
              <a:off x="4995664" y="3059668"/>
              <a:ext cx="14485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Niederpleis</a:t>
              </a: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9AE83FC7-39F4-4D8F-7BFF-8984170F97DA}"/>
                </a:ext>
              </a:extLst>
            </p:cNvPr>
            <p:cNvSpPr txBox="1"/>
            <p:nvPr/>
          </p:nvSpPr>
          <p:spPr>
            <a:xfrm>
              <a:off x="5139680" y="3645024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Menden</a:t>
              </a: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252B8A34-BE83-C9EA-C855-C13033E31E4C}"/>
                </a:ext>
              </a:extLst>
            </p:cNvPr>
            <p:cNvSpPr txBox="1"/>
            <p:nvPr/>
          </p:nvSpPr>
          <p:spPr>
            <a:xfrm>
              <a:off x="5139680" y="4283804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Meindorf</a:t>
              </a:r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D3CAD862-FC2C-1716-51DD-751ED4071B31}"/>
                </a:ext>
              </a:extLst>
            </p:cNvPr>
            <p:cNvSpPr txBox="1"/>
            <p:nvPr/>
          </p:nvSpPr>
          <p:spPr>
            <a:xfrm>
              <a:off x="5211688" y="4931876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Buisdorf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015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F1D4EF-A50E-C056-F462-70AA390D33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Text Box 7">
            <a:extLst>
              <a:ext uri="{FF2B5EF4-FFF2-40B4-BE49-F238E27FC236}">
                <a16:creationId xmlns:a16="http://schemas.microsoft.com/office/drawing/2014/main" id="{232FC646-419C-055D-D277-9D1725815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1 (5)</a:t>
            </a:r>
          </a:p>
        </p:txBody>
      </p:sp>
      <p:pic>
        <p:nvPicPr>
          <p:cNvPr id="5" name="Grafik 4" descr="Ein Bild, das Quadrat, Screenshot, Rechteck, Reihe enthält.&#10;&#10;KI-generierte Inhalte können fehlerhaft sein.">
            <a:extLst>
              <a:ext uri="{FF2B5EF4-FFF2-40B4-BE49-F238E27FC236}">
                <a16:creationId xmlns:a16="http://schemas.microsoft.com/office/drawing/2014/main" id="{B4640E4E-E2C7-21D4-A853-A87B7C70BD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276" y="2358870"/>
            <a:ext cx="6351447" cy="438249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ADF2322-6487-A837-FC78-C1C0C4D3D1A8}"/>
              </a:ext>
            </a:extLst>
          </p:cNvPr>
          <p:cNvSpPr txBox="1"/>
          <p:nvPr/>
        </p:nvSpPr>
        <p:spPr>
          <a:xfrm>
            <a:off x="0" y="1478112"/>
            <a:ext cx="9144000" cy="366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/>
              <a:t>gerrymandering</a:t>
            </a:r>
            <a:endParaRPr lang="de-DE" b="1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9BAAFCC-4DAD-0A04-F3F5-B83328C91AC4}"/>
              </a:ext>
            </a:extLst>
          </p:cNvPr>
          <p:cNvSpPr txBox="1"/>
          <p:nvPr/>
        </p:nvSpPr>
        <p:spPr>
          <a:xfrm>
            <a:off x="3923928" y="269962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Hangelar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FCDC8F7-521D-C272-8B8D-049D7FA9EBDF}"/>
              </a:ext>
            </a:extLst>
          </p:cNvPr>
          <p:cNvSpPr txBox="1"/>
          <p:nvPr/>
        </p:nvSpPr>
        <p:spPr>
          <a:xfrm>
            <a:off x="3779912" y="3347700"/>
            <a:ext cx="1448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Niederpleis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69DB576-24D2-4F02-54CE-DD1EEF1661C8}"/>
              </a:ext>
            </a:extLst>
          </p:cNvPr>
          <p:cNvSpPr txBox="1"/>
          <p:nvPr/>
        </p:nvSpPr>
        <p:spPr>
          <a:xfrm>
            <a:off x="3923928" y="393305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Menden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CE37CA3-FFF5-C020-682F-89067A70D44F}"/>
              </a:ext>
            </a:extLst>
          </p:cNvPr>
          <p:cNvSpPr txBox="1"/>
          <p:nvPr/>
        </p:nvSpPr>
        <p:spPr>
          <a:xfrm>
            <a:off x="3923928" y="45718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Meindorf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17179B8-23D5-5525-AA26-2CD2B94D69DB}"/>
              </a:ext>
            </a:extLst>
          </p:cNvPr>
          <p:cNvSpPr txBox="1"/>
          <p:nvPr/>
        </p:nvSpPr>
        <p:spPr>
          <a:xfrm>
            <a:off x="3995936" y="521990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Buisdorf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00A9CE7-AC37-3A7B-D2F5-243A5E2D468B}"/>
              </a:ext>
            </a:extLst>
          </p:cNvPr>
          <p:cNvSpPr txBox="1"/>
          <p:nvPr/>
        </p:nvSpPr>
        <p:spPr>
          <a:xfrm>
            <a:off x="0" y="1835532"/>
            <a:ext cx="9149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/>
              <a:t>Introduced</a:t>
            </a:r>
            <a:r>
              <a:rPr lang="de-DE" dirty="0"/>
              <a:t> in 1812 </a:t>
            </a:r>
            <a:r>
              <a:rPr lang="de-DE" dirty="0" err="1"/>
              <a:t>by</a:t>
            </a:r>
            <a:r>
              <a:rPr lang="de-DE" dirty="0"/>
              <a:t> Massachusetts Governor </a:t>
            </a:r>
            <a:r>
              <a:rPr lang="de-DE" dirty="0" err="1"/>
              <a:t>Elbridge</a:t>
            </a:r>
            <a:r>
              <a:rPr lang="de-DE" dirty="0"/>
              <a:t> </a:t>
            </a:r>
            <a:r>
              <a:rPr lang="de-DE" b="1" i="1" dirty="0"/>
              <a:t>Gerry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9520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2492896"/>
            <a:ext cx="9144000" cy="79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altLang="de-DE" dirty="0">
                <a:latin typeface="Verdana" pitchFamily="34" charset="0"/>
              </a:rPr>
              <a:t>filibuster</a:t>
            </a:r>
            <a:r>
              <a:rPr lang="de-DE" altLang="de-DE" dirty="0"/>
              <a:t> 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080000" y="4320000"/>
            <a:ext cx="34210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a) tool</a:t>
            </a:r>
            <a:endParaRPr lang="de-DE" altLang="de-DE" dirty="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400000" y="5400000"/>
            <a:ext cx="34559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d) overlong speech</a:t>
            </a:r>
            <a:endParaRPr lang="de-DE" altLang="de-DE" dirty="0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400000" y="4320000"/>
            <a:ext cx="34210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b) racketeer</a:t>
            </a:r>
            <a:r>
              <a:rPr lang="en-GB" altLang="de-DE" sz="2400" b="1">
                <a:solidFill>
                  <a:schemeClr val="bg1"/>
                </a:solidFill>
                <a:latin typeface="Verdana" pitchFamily="34" charset="0"/>
              </a:rPr>
              <a:t>, cheater</a:t>
            </a:r>
            <a:endParaRPr lang="de-DE" altLang="de-DE" dirty="0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080000" y="5400000"/>
            <a:ext cx="4357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c) </a:t>
            </a:r>
            <a:r>
              <a:rPr lang="es-ES" altLang="de-DE" sz="2400" b="1" dirty="0" err="1">
                <a:solidFill>
                  <a:schemeClr val="bg1"/>
                </a:solidFill>
                <a:latin typeface="Verdana" pitchFamily="34" charset="0"/>
              </a:rPr>
              <a:t>pedant</a:t>
            </a:r>
            <a:endParaRPr lang="de-DE" altLang="de-DE" dirty="0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2 (5)</a:t>
            </a:r>
          </a:p>
        </p:txBody>
      </p:sp>
    </p:spTree>
    <p:extLst>
      <p:ext uri="{BB962C8B-B14F-4D97-AF65-F5344CB8AC3E}">
        <p14:creationId xmlns:p14="http://schemas.microsoft.com/office/powerpoint/2010/main" val="195041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81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5" grpId="0"/>
      <p:bldP spid="8195" grpId="1"/>
      <p:bldP spid="8196" grpId="0"/>
      <p:bldP spid="8196" grpId="1"/>
      <p:bldP spid="8196" grpId="2"/>
      <p:bldP spid="8197" grpId="0"/>
      <p:bldP spid="8197" grpId="1"/>
      <p:bldP spid="8198" grpId="0"/>
      <p:bldP spid="819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1125538"/>
            <a:ext cx="9144000" cy="587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Aft>
                <a:spcPct val="100000"/>
              </a:spcAft>
            </a:pPr>
            <a:r>
              <a:rPr lang="en-GB" altLang="de-DE" sz="2400" b="1" dirty="0">
                <a:solidFill>
                  <a:srgbClr val="FF0000"/>
                </a:solidFill>
              </a:rPr>
              <a:t>Quiz - “The Hot Chair” (Instructions)</a:t>
            </a:r>
            <a:br>
              <a:rPr lang="en-GB" altLang="de-DE" sz="2400" b="1" dirty="0">
                <a:solidFill>
                  <a:srgbClr val="FF0000"/>
                </a:solidFill>
              </a:rPr>
            </a:br>
            <a:br>
              <a:rPr lang="en-GB" altLang="de-DE" sz="1000" b="1" dirty="0">
                <a:solidFill>
                  <a:srgbClr val="FF0000"/>
                </a:solidFill>
              </a:rPr>
            </a:br>
            <a:br>
              <a:rPr lang="en-GB" altLang="de-DE" sz="1000" b="1" dirty="0">
                <a:solidFill>
                  <a:srgbClr val="FF0000"/>
                </a:solidFill>
              </a:rPr>
            </a:br>
            <a:r>
              <a:rPr lang="en-GB" altLang="de-DE" sz="2000" b="1" dirty="0">
                <a:solidFill>
                  <a:srgbClr val="FF0000"/>
                </a:solidFill>
              </a:rPr>
              <a:t>T</a:t>
            </a:r>
            <a:r>
              <a:rPr lang="en-GB" altLang="de-DE" sz="2000" b="1" dirty="0">
                <a:solidFill>
                  <a:schemeClr val="tx1"/>
                </a:solidFill>
              </a:rPr>
              <a:t>wo</a:t>
            </a:r>
            <a:r>
              <a:rPr lang="en-GB" altLang="de-DE" sz="2000" b="1" dirty="0"/>
              <a:t> teams compete (Team 1, Team 2)</a:t>
            </a:r>
            <a:br>
              <a:rPr lang="en-GB" altLang="de-DE" sz="2000" dirty="0"/>
            </a:br>
            <a:r>
              <a:rPr lang="en-GB" altLang="de-DE" sz="2000" b="1" dirty="0">
                <a:solidFill>
                  <a:srgbClr val="FF0000"/>
                </a:solidFill>
              </a:rPr>
              <a:t>T</a:t>
            </a:r>
            <a:r>
              <a:rPr lang="en-GB" altLang="de-DE" sz="2000" b="1" dirty="0"/>
              <a:t>here are 6 questions for each team</a:t>
            </a:r>
            <a:br>
              <a:rPr lang="en-GB" altLang="de-DE" sz="2000" b="1" dirty="0"/>
            </a:br>
            <a:r>
              <a:rPr lang="en-GB" altLang="de-DE" sz="2200" b="1" dirty="0">
                <a:solidFill>
                  <a:srgbClr val="FF0000"/>
                </a:solidFill>
              </a:rPr>
              <a:t>T</a:t>
            </a:r>
            <a:r>
              <a:rPr lang="en-GB" altLang="de-DE" sz="2000" b="1" dirty="0"/>
              <a:t>he team that can answer most of the questions correctly is the winner</a:t>
            </a:r>
            <a:br>
              <a:rPr lang="en-GB" altLang="de-DE" sz="2000" dirty="0"/>
            </a:br>
            <a:r>
              <a:rPr lang="en-GB" altLang="de-DE" sz="2200" b="1" dirty="0">
                <a:solidFill>
                  <a:srgbClr val="FF0000"/>
                </a:solidFill>
              </a:rPr>
              <a:t>E</a:t>
            </a:r>
            <a:r>
              <a:rPr lang="en-GB" altLang="de-DE" sz="2000" b="1" dirty="0"/>
              <a:t>ach question has to be answered </a:t>
            </a:r>
            <a:r>
              <a:rPr lang="en-GB" altLang="de-DE" sz="2000" b="1" u="sng" dirty="0"/>
              <a:t>by one team member/candidate</a:t>
            </a:r>
            <a:r>
              <a:rPr lang="en-GB" altLang="de-DE" sz="2000" b="1" dirty="0"/>
              <a:t> alone </a:t>
            </a:r>
            <a:br>
              <a:rPr lang="en-GB" altLang="de-DE" sz="2000" b="1" dirty="0"/>
            </a:br>
            <a:r>
              <a:rPr lang="en-GB" altLang="de-DE" sz="2200" b="1" dirty="0">
                <a:solidFill>
                  <a:srgbClr val="FF0000"/>
                </a:solidFill>
              </a:rPr>
              <a:t>T</a:t>
            </a:r>
            <a:r>
              <a:rPr lang="en-GB" altLang="de-DE" sz="2000" b="1" dirty="0"/>
              <a:t>he candidate </a:t>
            </a:r>
            <a:r>
              <a:rPr lang="en-GB" altLang="de-DE" sz="2000" b="1" u="sng" dirty="0"/>
              <a:t>must not </a:t>
            </a:r>
            <a:r>
              <a:rPr lang="en-GB" altLang="de-DE" sz="2000" b="1" u="sng"/>
              <a:t>consult</a:t>
            </a:r>
            <a:r>
              <a:rPr lang="en-GB" altLang="de-DE" sz="2000" b="1"/>
              <a:t> the </a:t>
            </a:r>
            <a:r>
              <a:rPr lang="en-GB" altLang="de-DE" sz="2000" b="1" dirty="0"/>
              <a:t>other members of his team</a:t>
            </a:r>
            <a:br>
              <a:rPr lang="en-GB" altLang="de-DE" sz="2000" b="1" dirty="0"/>
            </a:br>
            <a:r>
              <a:rPr lang="en-GB" altLang="de-DE" sz="2000" b="1" dirty="0">
                <a:solidFill>
                  <a:srgbClr val="FF0000"/>
                </a:solidFill>
              </a:rPr>
              <a:t>E</a:t>
            </a:r>
            <a:r>
              <a:rPr lang="en-GB" altLang="de-DE" sz="2000" b="1" dirty="0"/>
              <a:t>ach team has </a:t>
            </a:r>
            <a:r>
              <a:rPr lang="en-GB" altLang="de-DE" sz="2000" b="1" u="sng" dirty="0"/>
              <a:t>two 50/50 jokers</a:t>
            </a:r>
            <a:r>
              <a:rPr lang="en-GB" altLang="de-DE" sz="2000" b="1" dirty="0"/>
              <a:t> that can be used by the candidates</a:t>
            </a:r>
            <a:br>
              <a:rPr lang="en-GB" altLang="de-DE" sz="2000" b="1" dirty="0"/>
            </a:br>
            <a:r>
              <a:rPr lang="en-GB" altLang="de-DE" sz="2000" b="1" dirty="0">
                <a:solidFill>
                  <a:srgbClr val="FF0000"/>
                </a:solidFill>
              </a:rPr>
              <a:t>M</a:t>
            </a:r>
            <a:r>
              <a:rPr lang="en-GB" altLang="de-DE" sz="2000" b="1" dirty="0">
                <a:solidFill>
                  <a:schemeClr val="tx1"/>
                </a:solidFill>
              </a:rPr>
              <a:t>oreover,</a:t>
            </a:r>
            <a:r>
              <a:rPr lang="en-GB" altLang="de-DE" sz="2000" b="1" dirty="0">
                <a:solidFill>
                  <a:srgbClr val="FF0000"/>
                </a:solidFill>
              </a:rPr>
              <a:t> </a:t>
            </a:r>
            <a:r>
              <a:rPr lang="en-GB" altLang="de-DE" sz="2000" b="1" dirty="0">
                <a:solidFill>
                  <a:schemeClr val="tx1"/>
                </a:solidFill>
              </a:rPr>
              <a:t>e</a:t>
            </a:r>
            <a:r>
              <a:rPr lang="en-GB" altLang="de-DE" sz="2000" b="1" dirty="0"/>
              <a:t>ach team has </a:t>
            </a:r>
            <a:r>
              <a:rPr lang="en-GB" altLang="de-DE" sz="2000" b="1" u="sng" dirty="0"/>
              <a:t>one “Veto”*</a:t>
            </a:r>
            <a:r>
              <a:rPr lang="en-GB" altLang="de-DE" sz="2000" b="1" dirty="0"/>
              <a:t> that can be used </a:t>
            </a:r>
            <a:br>
              <a:rPr lang="en-GB" altLang="de-DE" sz="2000" b="1" dirty="0"/>
            </a:br>
            <a:r>
              <a:rPr lang="en-GB" altLang="de-DE" sz="2000" b="1" dirty="0"/>
              <a:t>if team members believe that the answer of their candidate is wrong</a:t>
            </a:r>
            <a:br>
              <a:rPr lang="en-GB" altLang="de-DE" sz="2000" b="1" dirty="0"/>
            </a:br>
            <a:r>
              <a:rPr lang="en-GB" altLang="de-DE" sz="2200" b="1" dirty="0">
                <a:solidFill>
                  <a:srgbClr val="FF0000"/>
                </a:solidFill>
              </a:rPr>
              <a:t>I</a:t>
            </a:r>
            <a:r>
              <a:rPr lang="en-GB" altLang="de-DE" sz="2000" b="1" dirty="0"/>
              <a:t>n case of a “Veto” the </a:t>
            </a:r>
            <a:r>
              <a:rPr lang="en-GB" altLang="de-DE" sz="2000" b="1" dirty="0">
                <a:solidFill>
                  <a:schemeClr val="tx1"/>
                </a:solidFill>
              </a:rPr>
              <a:t>team can correct the answer of their candidate </a:t>
            </a:r>
            <a:br>
              <a:rPr lang="en-GB" altLang="de-DE" sz="2000" b="1" dirty="0">
                <a:solidFill>
                  <a:schemeClr val="tx1"/>
                </a:solidFill>
              </a:rPr>
            </a:br>
            <a:r>
              <a:rPr lang="en-GB" altLang="de-DE" sz="2000" b="1" dirty="0">
                <a:solidFill>
                  <a:schemeClr val="tx1"/>
                </a:solidFill>
              </a:rPr>
              <a:t>and replace it by a second - then valid - answer</a:t>
            </a:r>
            <a:br>
              <a:rPr lang="de-DE" altLang="de-DE" sz="2000" b="1" dirty="0"/>
            </a:br>
            <a:br>
              <a:rPr lang="de-DE" altLang="de-DE" sz="2000" b="1" dirty="0"/>
            </a:br>
            <a:br>
              <a:rPr lang="de-DE" altLang="de-DE" sz="2000" b="1" dirty="0"/>
            </a:br>
            <a:r>
              <a:rPr lang="de-DE" altLang="de-DE" sz="2000" b="1" dirty="0">
                <a:solidFill>
                  <a:schemeClr val="bg1"/>
                </a:solidFill>
              </a:rPr>
              <a:t>*Veto –</a:t>
            </a:r>
            <a:r>
              <a:rPr lang="de-DE" altLang="de-DE" sz="2000" b="1" dirty="0"/>
              <a:t> </a:t>
            </a:r>
            <a:r>
              <a:rPr lang="de-DE" altLang="de-DE" sz="2000" b="1" dirty="0">
                <a:solidFill>
                  <a:schemeClr val="bg1"/>
                </a:solidFill>
              </a:rPr>
              <a:t>(lat.) „ich verbiete / I </a:t>
            </a:r>
            <a:r>
              <a:rPr lang="de-DE" altLang="de-DE" sz="2000" b="1" dirty="0" err="1">
                <a:solidFill>
                  <a:schemeClr val="bg1"/>
                </a:solidFill>
              </a:rPr>
              <a:t>forbid</a:t>
            </a:r>
            <a:r>
              <a:rPr lang="de-DE" altLang="de-DE" sz="2000" b="1" dirty="0">
                <a:solidFill>
                  <a:schemeClr val="bg1"/>
                </a:solidFill>
              </a:rPr>
              <a:t>“ (Einspruch)</a:t>
            </a:r>
            <a:r>
              <a:rPr lang="en-GB" altLang="de-DE" sz="2000" dirty="0">
                <a:solidFill>
                  <a:schemeClr val="bg1"/>
                </a:solidFill>
              </a:rPr>
              <a:t> </a:t>
            </a:r>
            <a:br>
              <a:rPr lang="de-DE" altLang="de-DE" sz="2000" dirty="0"/>
            </a:br>
            <a:endParaRPr lang="de-DE" altLang="de-DE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59E36B-7F7E-DF44-F131-E1AC2E32A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7933AD1-6E0C-7B5B-2E76-1CEA22B2DD9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0" y="2492896"/>
            <a:ext cx="9144000" cy="79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altLang="de-DE" dirty="0">
                <a:latin typeface="Verdana" pitchFamily="34" charset="0"/>
              </a:rPr>
              <a:t>filibuster</a:t>
            </a:r>
            <a:r>
              <a:rPr lang="de-DE" altLang="de-DE" dirty="0"/>
              <a:t> </a:t>
            </a:r>
          </a:p>
        </p:txBody>
      </p:sp>
      <p:sp>
        <p:nvSpPr>
          <p:cNvPr id="18439" name="Text Box 7">
            <a:extLst>
              <a:ext uri="{FF2B5EF4-FFF2-40B4-BE49-F238E27FC236}">
                <a16:creationId xmlns:a16="http://schemas.microsoft.com/office/drawing/2014/main" id="{A865E66E-8731-EC0F-D356-E505B01A2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2 (5)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A2D8553-7AFC-5D44-2C56-305CA45904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625" t="44761" r="41338" b="29042"/>
          <a:stretch>
            <a:fillRect/>
          </a:stretch>
        </p:blipFill>
        <p:spPr>
          <a:xfrm>
            <a:off x="-4893" y="3537344"/>
            <a:ext cx="9113397" cy="29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211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617265" y="4678363"/>
            <a:ext cx="44291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 east</a:t>
            </a:r>
            <a:endParaRPr lang="de-DE" altLang="de-DE" dirty="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617265" y="5559425"/>
            <a:ext cx="3492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c) north</a:t>
            </a:r>
            <a:endParaRPr lang="de-DE" altLang="de-DE" dirty="0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759053" y="4678363"/>
            <a:ext cx="45735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b) west</a:t>
            </a:r>
            <a:endParaRPr lang="de-DE" altLang="de-DE" dirty="0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759053" y="5564188"/>
            <a:ext cx="45735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d) </a:t>
            </a:r>
            <a:r>
              <a:rPr lang="es-ES" altLang="de-DE" sz="2400" b="1" dirty="0" err="1">
                <a:solidFill>
                  <a:schemeClr val="bg1"/>
                </a:solidFill>
                <a:latin typeface="Verdana" pitchFamily="34" charset="0"/>
              </a:rPr>
              <a:t>south</a:t>
            </a:r>
            <a:endParaRPr lang="de-DE" altLang="de-DE" dirty="0"/>
          </a:p>
        </p:txBody>
      </p:sp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1 (6)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1988840"/>
            <a:ext cx="9144000" cy="216024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de-DE" altLang="de-DE" dirty="0">
                <a:latin typeface="Verdana" pitchFamily="34" charset="0"/>
              </a:rPr>
              <a:t>Scotland:</a:t>
            </a:r>
            <a:br>
              <a:rPr lang="de-DE" altLang="de-DE" dirty="0">
                <a:latin typeface="Verdana" pitchFamily="34" charset="0"/>
              </a:rPr>
            </a:br>
            <a:r>
              <a:rPr lang="de-DE" altLang="de-DE" dirty="0" err="1">
                <a:latin typeface="Verdana" pitchFamily="34" charset="0"/>
              </a:rPr>
              <a:t>If</a:t>
            </a:r>
            <a:r>
              <a:rPr lang="de-DE" altLang="de-DE" dirty="0">
                <a:latin typeface="Verdana" pitchFamily="34" charset="0"/>
              </a:rPr>
              <a:t> </a:t>
            </a:r>
            <a:r>
              <a:rPr lang="de-DE" altLang="de-DE" dirty="0" err="1">
                <a:latin typeface="Verdana" pitchFamily="34" charset="0"/>
              </a:rPr>
              <a:t>you</a:t>
            </a:r>
            <a:r>
              <a:rPr lang="de-DE" altLang="de-DE" dirty="0">
                <a:latin typeface="Verdana" pitchFamily="34" charset="0"/>
              </a:rPr>
              <a:t> </a:t>
            </a:r>
            <a:r>
              <a:rPr lang="de-DE" altLang="de-DE" dirty="0" err="1">
                <a:latin typeface="Verdana" pitchFamily="34" charset="0"/>
              </a:rPr>
              <a:t>travel</a:t>
            </a:r>
            <a:r>
              <a:rPr lang="de-DE" altLang="de-DE" dirty="0">
                <a:latin typeface="Verdana" pitchFamily="34" charset="0"/>
              </a:rPr>
              <a:t> </a:t>
            </a:r>
            <a:r>
              <a:rPr lang="de-DE" altLang="de-DE" dirty="0" err="1">
                <a:latin typeface="Verdana" pitchFamily="34" charset="0"/>
              </a:rPr>
              <a:t>from</a:t>
            </a:r>
            <a:r>
              <a:rPr lang="de-DE" altLang="de-DE" dirty="0">
                <a:latin typeface="Verdana" pitchFamily="34" charset="0"/>
              </a:rPr>
              <a:t> Glasgow </a:t>
            </a:r>
            <a:r>
              <a:rPr lang="de-DE" altLang="de-DE" dirty="0" err="1">
                <a:latin typeface="Verdana" pitchFamily="34" charset="0"/>
              </a:rPr>
              <a:t>to</a:t>
            </a:r>
            <a:r>
              <a:rPr lang="de-DE" altLang="de-DE" dirty="0">
                <a:latin typeface="Verdana" pitchFamily="34" charset="0"/>
              </a:rPr>
              <a:t> Inverness, </a:t>
            </a:r>
            <a:r>
              <a:rPr lang="de-DE" altLang="de-DE" dirty="0" err="1">
                <a:latin typeface="Verdana" pitchFamily="34" charset="0"/>
              </a:rPr>
              <a:t>you</a:t>
            </a:r>
            <a:r>
              <a:rPr lang="de-DE" altLang="de-DE" dirty="0">
                <a:latin typeface="Verdana" pitchFamily="34" charset="0"/>
              </a:rPr>
              <a:t> </a:t>
            </a:r>
            <a:r>
              <a:rPr lang="de-DE" altLang="de-DE" dirty="0" err="1">
                <a:latin typeface="Verdana" pitchFamily="34" charset="0"/>
              </a:rPr>
              <a:t>go</a:t>
            </a:r>
            <a:r>
              <a:rPr lang="de-DE" altLang="de-DE" dirty="0">
                <a:latin typeface="Verdana" pitchFamily="34" charset="0"/>
              </a:rPr>
              <a:t>…?</a:t>
            </a:r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9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19" grpId="1"/>
      <p:bldP spid="9220" grpId="0"/>
      <p:bldP spid="9220" grpId="1"/>
      <p:bldP spid="9220" grpId="2"/>
      <p:bldP spid="9221" grpId="0"/>
      <p:bldP spid="9221" grpId="1"/>
      <p:bldP spid="9222" grpId="0"/>
      <p:bldP spid="9222" grpId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6205E1-0C1E-4C65-DCCF-78A226A61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Text Box 7">
            <a:extLst>
              <a:ext uri="{FF2B5EF4-FFF2-40B4-BE49-F238E27FC236}">
                <a16:creationId xmlns:a16="http://schemas.microsoft.com/office/drawing/2014/main" id="{A93291B2-7E02-E83D-E871-652F14E1D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1 (6)</a:t>
            </a:r>
          </a:p>
        </p:txBody>
      </p:sp>
      <p:pic>
        <p:nvPicPr>
          <p:cNvPr id="5" name="Grafik 4" descr="Ein Bild, das Text, Karte, Schrift, Atlas enthält.&#10;&#10;KI-generierte Inhalte können fehlerhaft sein.">
            <a:extLst>
              <a:ext uri="{FF2B5EF4-FFF2-40B4-BE49-F238E27FC236}">
                <a16:creationId xmlns:a16="http://schemas.microsoft.com/office/drawing/2014/main" id="{185832F3-00C8-CA09-5012-5B2E9666E9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0"/>
          <a:stretch>
            <a:fillRect/>
          </a:stretch>
        </p:blipFill>
        <p:spPr>
          <a:xfrm>
            <a:off x="2491882" y="980728"/>
            <a:ext cx="4160236" cy="5877272"/>
          </a:xfrm>
          <a:prstGeom prst="rect">
            <a:avLst/>
          </a:prstGeom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EC3ED838-FD37-2BDD-4875-7AD2A25FEC36}"/>
              </a:ext>
            </a:extLst>
          </p:cNvPr>
          <p:cNvCxnSpPr/>
          <p:nvPr/>
        </p:nvCxnSpPr>
        <p:spPr>
          <a:xfrm flipH="1">
            <a:off x="4788024" y="5040000"/>
            <a:ext cx="50405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0F5E829F-4494-FDA6-B03B-424DD6337F3F}"/>
              </a:ext>
            </a:extLst>
          </p:cNvPr>
          <p:cNvCxnSpPr>
            <a:cxnSpLocks/>
          </p:cNvCxnSpPr>
          <p:nvPr/>
        </p:nvCxnSpPr>
        <p:spPr>
          <a:xfrm flipH="1">
            <a:off x="4860032" y="2996952"/>
            <a:ext cx="144016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20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E7F9C-6560-37AE-0E3B-6E880AFDFA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>
            <a:extLst>
              <a:ext uri="{FF2B5EF4-FFF2-40B4-BE49-F238E27FC236}">
                <a16:creationId xmlns:a16="http://schemas.microsoft.com/office/drawing/2014/main" id="{A35315A8-EA0F-D863-ED01-447C41356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7265" y="4678363"/>
            <a:ext cx="44291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 north</a:t>
            </a:r>
            <a:endParaRPr lang="de-DE" altLang="de-DE" dirty="0"/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7E05C935-D7CE-825B-8572-299FA6DBA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7265" y="5559425"/>
            <a:ext cx="3492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c) east</a:t>
            </a:r>
            <a:endParaRPr lang="de-DE" altLang="de-DE" dirty="0"/>
          </a:p>
        </p:txBody>
      </p:sp>
      <p:sp>
        <p:nvSpPr>
          <p:cNvPr id="9221" name="Text Box 5">
            <a:extLst>
              <a:ext uri="{FF2B5EF4-FFF2-40B4-BE49-F238E27FC236}">
                <a16:creationId xmlns:a16="http://schemas.microsoft.com/office/drawing/2014/main" id="{C8975A9A-0676-F346-F9E0-72EB341F5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9053" y="4678363"/>
            <a:ext cx="45735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b) south</a:t>
            </a:r>
            <a:endParaRPr lang="de-DE" altLang="de-DE" dirty="0"/>
          </a:p>
        </p:txBody>
      </p:sp>
      <p:sp>
        <p:nvSpPr>
          <p:cNvPr id="9222" name="Text Box 6">
            <a:extLst>
              <a:ext uri="{FF2B5EF4-FFF2-40B4-BE49-F238E27FC236}">
                <a16:creationId xmlns:a16="http://schemas.microsoft.com/office/drawing/2014/main" id="{F2D02879-04BB-CD05-DA3A-A8C2C23EC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9053" y="5564188"/>
            <a:ext cx="45735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d) </a:t>
            </a:r>
            <a:r>
              <a:rPr lang="es-ES" altLang="de-DE" sz="2400" b="1" dirty="0" err="1">
                <a:solidFill>
                  <a:schemeClr val="bg1"/>
                </a:solidFill>
                <a:latin typeface="Verdana" pitchFamily="34" charset="0"/>
              </a:rPr>
              <a:t>west</a:t>
            </a:r>
            <a:endParaRPr lang="de-DE" altLang="de-DE" dirty="0"/>
          </a:p>
        </p:txBody>
      </p:sp>
      <p:sp>
        <p:nvSpPr>
          <p:cNvPr id="19462" name="Text Box 7">
            <a:extLst>
              <a:ext uri="{FF2B5EF4-FFF2-40B4-BE49-F238E27FC236}">
                <a16:creationId xmlns:a16="http://schemas.microsoft.com/office/drawing/2014/main" id="{B29F6428-C7E5-1F89-E5EE-13586F4C3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2 (6)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0AE78959-1B9F-DE6D-80A7-594A46C74DD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0" y="1988840"/>
            <a:ext cx="9144000" cy="216024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de-DE" altLang="de-DE" dirty="0">
                <a:latin typeface="Verdana" pitchFamily="34" charset="0"/>
              </a:rPr>
              <a:t>Australia:</a:t>
            </a:r>
            <a:br>
              <a:rPr lang="de-DE" altLang="de-DE" dirty="0">
                <a:latin typeface="Verdana" pitchFamily="34" charset="0"/>
              </a:rPr>
            </a:br>
            <a:r>
              <a:rPr lang="de-DE" altLang="de-DE" dirty="0" err="1">
                <a:latin typeface="Verdana" pitchFamily="34" charset="0"/>
              </a:rPr>
              <a:t>If</a:t>
            </a:r>
            <a:r>
              <a:rPr lang="de-DE" altLang="de-DE" dirty="0">
                <a:latin typeface="Verdana" pitchFamily="34" charset="0"/>
              </a:rPr>
              <a:t> </a:t>
            </a:r>
            <a:r>
              <a:rPr lang="de-DE" altLang="de-DE" dirty="0" err="1">
                <a:latin typeface="Verdana" pitchFamily="34" charset="0"/>
              </a:rPr>
              <a:t>you</a:t>
            </a:r>
            <a:r>
              <a:rPr lang="de-DE" altLang="de-DE" dirty="0">
                <a:latin typeface="Verdana" pitchFamily="34" charset="0"/>
              </a:rPr>
              <a:t> </a:t>
            </a:r>
            <a:r>
              <a:rPr lang="de-DE" altLang="de-DE" dirty="0" err="1">
                <a:latin typeface="Verdana" pitchFamily="34" charset="0"/>
              </a:rPr>
              <a:t>travel</a:t>
            </a:r>
            <a:r>
              <a:rPr lang="de-DE" altLang="de-DE" dirty="0">
                <a:latin typeface="Verdana" pitchFamily="34" charset="0"/>
              </a:rPr>
              <a:t> </a:t>
            </a:r>
            <a:r>
              <a:rPr lang="de-DE" altLang="de-DE" dirty="0" err="1">
                <a:latin typeface="Verdana" pitchFamily="34" charset="0"/>
              </a:rPr>
              <a:t>from</a:t>
            </a:r>
            <a:r>
              <a:rPr lang="de-DE" altLang="de-DE" dirty="0">
                <a:latin typeface="Verdana" pitchFamily="34" charset="0"/>
              </a:rPr>
              <a:t> Perth </a:t>
            </a:r>
            <a:r>
              <a:rPr lang="de-DE" altLang="de-DE" dirty="0" err="1">
                <a:latin typeface="Verdana" pitchFamily="34" charset="0"/>
              </a:rPr>
              <a:t>to</a:t>
            </a:r>
            <a:r>
              <a:rPr lang="de-DE" altLang="de-DE" dirty="0">
                <a:latin typeface="Verdana" pitchFamily="34" charset="0"/>
              </a:rPr>
              <a:t> Adelaide, </a:t>
            </a:r>
            <a:r>
              <a:rPr lang="de-DE" altLang="de-DE" dirty="0" err="1">
                <a:latin typeface="Verdana" pitchFamily="34" charset="0"/>
              </a:rPr>
              <a:t>you</a:t>
            </a:r>
            <a:r>
              <a:rPr lang="de-DE" altLang="de-DE" dirty="0">
                <a:latin typeface="Verdana" pitchFamily="34" charset="0"/>
              </a:rPr>
              <a:t> </a:t>
            </a:r>
            <a:r>
              <a:rPr lang="de-DE" altLang="de-DE" dirty="0" err="1">
                <a:latin typeface="Verdana" pitchFamily="34" charset="0"/>
              </a:rPr>
              <a:t>go</a:t>
            </a:r>
            <a:r>
              <a:rPr lang="de-DE" altLang="de-DE" dirty="0">
                <a:latin typeface="Verdana" pitchFamily="34" charset="0"/>
              </a:rPr>
              <a:t>…?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83210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9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19" grpId="1"/>
      <p:bldP spid="9220" grpId="0"/>
      <p:bldP spid="9220" grpId="1"/>
      <p:bldP spid="9220" grpId="2"/>
      <p:bldP spid="9221" grpId="0"/>
      <p:bldP spid="9221" grpId="1"/>
      <p:bldP spid="9222" grpId="0"/>
      <p:bldP spid="9222" grpId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2 (6)</a:t>
            </a:r>
          </a:p>
        </p:txBody>
      </p:sp>
      <p:pic>
        <p:nvPicPr>
          <p:cNvPr id="5" name="Grafik 4" descr="Ein Bild, das Text, Karte, Atlas enthält.&#10;&#10;KI-generierte Inhalte können fehlerhaft sein.">
            <a:extLst>
              <a:ext uri="{FF2B5EF4-FFF2-40B4-BE49-F238E27FC236}">
                <a16:creationId xmlns:a16="http://schemas.microsoft.com/office/drawing/2014/main" id="{8537DCB5-0D71-C458-BFA1-AADA1BA1CE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" t="16412" r="6951" b="10101"/>
          <a:stretch>
            <a:fillRect/>
          </a:stretch>
        </p:blipFill>
        <p:spPr>
          <a:xfrm>
            <a:off x="1691680" y="1125538"/>
            <a:ext cx="5832648" cy="5039766"/>
          </a:xfrm>
          <a:prstGeom prst="rect">
            <a:avLst/>
          </a:prstGeom>
        </p:spPr>
      </p:pic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EFF082E7-6018-C816-0348-F876DA5759C3}"/>
              </a:ext>
            </a:extLst>
          </p:cNvPr>
          <p:cNvCxnSpPr>
            <a:cxnSpLocks/>
          </p:cNvCxnSpPr>
          <p:nvPr/>
        </p:nvCxnSpPr>
        <p:spPr>
          <a:xfrm>
            <a:off x="1691680" y="4365104"/>
            <a:ext cx="50405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1A26AE09-288E-57D9-AA2E-A9352BE62944}"/>
              </a:ext>
            </a:extLst>
          </p:cNvPr>
          <p:cNvCxnSpPr>
            <a:cxnSpLocks/>
          </p:cNvCxnSpPr>
          <p:nvPr/>
        </p:nvCxnSpPr>
        <p:spPr>
          <a:xfrm flipV="1">
            <a:off x="4932040" y="4869160"/>
            <a:ext cx="216024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046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CDBB76-FCB3-E992-7651-05E28E446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7">
            <a:extLst>
              <a:ext uri="{FF2B5EF4-FFF2-40B4-BE49-F238E27FC236}">
                <a16:creationId xmlns:a16="http://schemas.microsoft.com/office/drawing/2014/main" id="{4049FB08-AE8D-0865-CCF1-EF7D47147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1 (1)</a:t>
            </a:r>
          </a:p>
        </p:txBody>
      </p:sp>
      <p:pic>
        <p:nvPicPr>
          <p:cNvPr id="4" name="Grafik 3" descr="Ein Bild, das Menschliches Gesicht, Person, Kleidung, Lächeln enthält.&#10;&#10;KI-generierte Inhalte können fehlerhaft sein.">
            <a:extLst>
              <a:ext uri="{FF2B5EF4-FFF2-40B4-BE49-F238E27FC236}">
                <a16:creationId xmlns:a16="http://schemas.microsoft.com/office/drawing/2014/main" id="{AD070F6F-AD89-FF79-456F-B383E5EBF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1884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32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2417762"/>
            <a:ext cx="9144000" cy="1803326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altLang="de-DE" sz="3600" dirty="0"/>
              <a:t>When Kate Middleton married Prince William, she became a member of the royal family, but </a:t>
            </a:r>
            <a:r>
              <a:rPr lang="en-GB" altLang="de-DE" sz="3600" u="sng" dirty="0"/>
              <a:t>no</a:t>
            </a:r>
            <a:r>
              <a:rPr lang="en-GB" altLang="de-DE" sz="3600" dirty="0"/>
              <a:t>…</a:t>
            </a:r>
            <a:br>
              <a:rPr lang="de-DE" altLang="de-DE" sz="4800" dirty="0"/>
            </a:br>
            <a:endParaRPr lang="de-DE" altLang="de-DE" sz="4800" dirty="0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799506" y="5780088"/>
            <a:ext cx="24124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c) baroness</a:t>
            </a:r>
            <a:endParaRPr lang="de-DE" altLang="de-DE" dirty="0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5398319" y="4572000"/>
            <a:ext cx="22684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b) princess</a:t>
            </a:r>
            <a:endParaRPr lang="de-DE" altLang="de-DE" dirty="0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399906" y="5780088"/>
            <a:ext cx="24124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d) countess</a:t>
            </a:r>
            <a:endParaRPr lang="de-DE" altLang="de-DE" dirty="0"/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>
                <a:solidFill>
                  <a:srgbClr val="FF0000"/>
                </a:solidFill>
                <a:latin typeface="Verdana" pitchFamily="34" charset="0"/>
              </a:rPr>
              <a:t>Team 1 (1)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799505" y="4572000"/>
            <a:ext cx="22684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a) duchess</a:t>
            </a:r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74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17412" grpId="0"/>
      <p:bldP spid="17412" grpId="1"/>
      <p:bldP spid="17413" grpId="0"/>
      <p:bldP spid="17413" grpId="1"/>
      <p:bldP spid="17413" grpId="2"/>
      <p:bldP spid="17414" grpId="0"/>
      <p:bldP spid="17414" grpId="1"/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0" y="1268760"/>
            <a:ext cx="9144000" cy="50783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before the wedding: 	</a:t>
            </a:r>
            <a:r>
              <a:rPr lang="en-GB" i="1" dirty="0"/>
              <a:t>Catherine Elizabeth „Kate“ Middleton</a:t>
            </a:r>
            <a:endParaRPr lang="en-GB" dirty="0"/>
          </a:p>
          <a:p>
            <a:r>
              <a:rPr lang="en-GB" i="1" dirty="0"/>
              <a:t> </a:t>
            </a:r>
            <a:endParaRPr lang="en-GB" dirty="0"/>
          </a:p>
          <a:p>
            <a:r>
              <a:rPr lang="en-GB" dirty="0"/>
              <a:t>after the wedding	:	</a:t>
            </a:r>
            <a:r>
              <a:rPr lang="en-GB" i="1" dirty="0"/>
              <a:t>Her Royal Highness Catherine Elizabeth, Duchess</a:t>
            </a:r>
            <a:r>
              <a:rPr lang="en-GB" baseline="30000" dirty="0"/>
              <a:t>1)</a:t>
            </a:r>
            <a:r>
              <a:rPr lang="en-GB" i="1" dirty="0"/>
              <a:t> of</a:t>
            </a:r>
          </a:p>
          <a:p>
            <a:r>
              <a:rPr lang="en-GB" i="1" dirty="0"/>
              <a:t>			Cambridge</a:t>
            </a:r>
            <a:r>
              <a:rPr lang="en-GB" baseline="30000" dirty="0"/>
              <a:t>2).</a:t>
            </a:r>
            <a:r>
              <a:rPr lang="en-GB" i="1" dirty="0"/>
              <a:t>, Countess</a:t>
            </a:r>
            <a:r>
              <a:rPr lang="en-GB" baseline="30000" dirty="0"/>
              <a:t>3)</a:t>
            </a:r>
            <a:r>
              <a:rPr lang="en-GB" i="1" dirty="0"/>
              <a:t> of Strathearn</a:t>
            </a:r>
            <a:r>
              <a:rPr lang="en-GB" baseline="30000" dirty="0"/>
              <a:t>4)</a:t>
            </a:r>
            <a:r>
              <a:rPr lang="en-GB" i="1" dirty="0"/>
              <a:t>, </a:t>
            </a:r>
          </a:p>
          <a:p>
            <a:r>
              <a:rPr lang="en-GB" i="1" dirty="0"/>
              <a:t>			Baroness</a:t>
            </a:r>
            <a:r>
              <a:rPr lang="en-GB" i="1" baseline="30000" dirty="0"/>
              <a:t>5)</a:t>
            </a:r>
            <a:r>
              <a:rPr lang="en-GB" i="1" dirty="0"/>
              <a:t> Carrickfergus</a:t>
            </a:r>
            <a:r>
              <a:rPr lang="en-GB" i="1" baseline="30000" dirty="0"/>
              <a:t>6)</a:t>
            </a:r>
            <a:endParaRPr lang="en-GB" dirty="0"/>
          </a:p>
          <a:p>
            <a:r>
              <a:rPr lang="de-DE" dirty="0"/>
              <a:t>  </a:t>
            </a:r>
            <a:endParaRPr lang="en-GB" dirty="0"/>
          </a:p>
          <a:p>
            <a:r>
              <a:rPr lang="de-DE" baseline="30000" dirty="0"/>
              <a:t>1)</a:t>
            </a:r>
            <a:r>
              <a:rPr lang="de-DE" i="1" baseline="30000" dirty="0"/>
              <a:t> </a:t>
            </a:r>
            <a:r>
              <a:rPr lang="de-DE" dirty="0" err="1"/>
              <a:t>Duchess</a:t>
            </a:r>
            <a:r>
              <a:rPr lang="de-DE" i="1" dirty="0"/>
              <a:t> - </a:t>
            </a:r>
            <a:r>
              <a:rPr lang="de-DE" dirty="0"/>
              <a:t>	Herzogin</a:t>
            </a:r>
            <a:endParaRPr lang="en-GB" dirty="0"/>
          </a:p>
          <a:p>
            <a:r>
              <a:rPr lang="de-DE" baseline="30000" dirty="0"/>
              <a:t>2).</a:t>
            </a:r>
            <a:r>
              <a:rPr lang="de-DE" dirty="0"/>
              <a:t>Cambridge - 	</a:t>
            </a:r>
            <a:r>
              <a:rPr lang="de-DE" dirty="0" err="1"/>
              <a:t>capital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Cambridgeshire County in England (ca. 80 km</a:t>
            </a:r>
            <a:br>
              <a:rPr lang="de-DE" dirty="0"/>
            </a:br>
            <a:r>
              <a:rPr lang="de-DE" dirty="0"/>
              <a:t>                             </a:t>
            </a:r>
            <a:r>
              <a:rPr lang="de-DE" dirty="0" err="1"/>
              <a:t>northeast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London)</a:t>
            </a:r>
            <a:endParaRPr lang="en-GB" dirty="0"/>
          </a:p>
          <a:p>
            <a:r>
              <a:rPr lang="de-DE" baseline="30000" dirty="0"/>
              <a:t>3)</a:t>
            </a:r>
            <a:r>
              <a:rPr lang="de-DE" i="1" baseline="30000" dirty="0"/>
              <a:t> </a:t>
            </a:r>
            <a:r>
              <a:rPr lang="de-DE" dirty="0"/>
              <a:t>Countess - 	Gräfin, Komtesse</a:t>
            </a:r>
            <a:endParaRPr lang="en-GB" dirty="0"/>
          </a:p>
          <a:p>
            <a:r>
              <a:rPr lang="de-DE" baseline="30000" dirty="0"/>
              <a:t>4)</a:t>
            </a:r>
            <a:r>
              <a:rPr lang="de-DE" i="1" dirty="0"/>
              <a:t> </a:t>
            </a:r>
            <a:r>
              <a:rPr lang="de-DE" dirty="0" err="1"/>
              <a:t>Strathearn</a:t>
            </a:r>
            <a:r>
              <a:rPr lang="de-DE" dirty="0"/>
              <a:t> - 	</a:t>
            </a:r>
            <a:r>
              <a:rPr lang="de-DE" dirty="0" err="1"/>
              <a:t>dukedom</a:t>
            </a:r>
            <a:r>
              <a:rPr lang="de-DE" dirty="0"/>
              <a:t> (Herzogtum) in Scotland</a:t>
            </a:r>
            <a:endParaRPr lang="en-GB" dirty="0"/>
          </a:p>
          <a:p>
            <a:r>
              <a:rPr lang="de-DE" baseline="30000" dirty="0"/>
              <a:t>5)</a:t>
            </a:r>
            <a:r>
              <a:rPr lang="de-DE" i="1" baseline="30000" dirty="0"/>
              <a:t> </a:t>
            </a:r>
            <a:r>
              <a:rPr lang="de-DE" dirty="0"/>
              <a:t>Baroness - 	Baronin, Freifrau</a:t>
            </a:r>
            <a:endParaRPr lang="en-GB" dirty="0"/>
          </a:p>
          <a:p>
            <a:r>
              <a:rPr lang="de-DE" baseline="30000" dirty="0"/>
              <a:t>6).</a:t>
            </a:r>
            <a:r>
              <a:rPr lang="de-DE" dirty="0" err="1"/>
              <a:t>Carrickfergus</a:t>
            </a:r>
            <a:r>
              <a:rPr lang="de-DE" dirty="0"/>
              <a:t> - 	</a:t>
            </a:r>
            <a:r>
              <a:rPr lang="de-DE" dirty="0" err="1"/>
              <a:t>town</a:t>
            </a:r>
            <a:r>
              <a:rPr lang="de-DE" dirty="0"/>
              <a:t> in Northern </a:t>
            </a:r>
            <a:r>
              <a:rPr lang="de-DE" dirty="0" err="1"/>
              <a:t>Ireland</a:t>
            </a:r>
            <a:r>
              <a:rPr lang="de-DE" dirty="0"/>
              <a:t> (</a:t>
            </a:r>
            <a:r>
              <a:rPr lang="de-DE" dirty="0" err="1"/>
              <a:t>province</a:t>
            </a:r>
            <a:r>
              <a:rPr lang="de-DE" dirty="0"/>
              <a:t> Ulster), 11 km </a:t>
            </a:r>
            <a:r>
              <a:rPr lang="de-DE" dirty="0" err="1"/>
              <a:t>northeast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Belfast,</a:t>
            </a:r>
            <a:br>
              <a:rPr lang="de-DE" dirty="0"/>
            </a:br>
            <a:r>
              <a:rPr lang="de-DE" dirty="0"/>
              <a:t>                             administrative </a:t>
            </a:r>
            <a:r>
              <a:rPr lang="de-DE" dirty="0" err="1"/>
              <a:t>centre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identically</a:t>
            </a:r>
            <a:r>
              <a:rPr lang="de-DE" dirty="0"/>
              <a:t> </a:t>
            </a:r>
            <a:r>
              <a:rPr lang="de-DE" dirty="0" err="1"/>
              <a:t>named</a:t>
            </a:r>
            <a:r>
              <a:rPr lang="de-DE" dirty="0"/>
              <a:t> </a:t>
            </a:r>
            <a:r>
              <a:rPr lang="de-DE" dirty="0" err="1"/>
              <a:t>district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Only</a:t>
            </a:r>
            <a:r>
              <a:rPr lang="de-DE" dirty="0"/>
              <a:t> after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death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Queen Elizabeth II on 08 September 2022 </a:t>
            </a:r>
            <a:r>
              <a:rPr lang="de-DE" dirty="0" err="1"/>
              <a:t>she</a:t>
            </a:r>
            <a:r>
              <a:rPr lang="de-DE" dirty="0"/>
              <a:t> was </a:t>
            </a:r>
            <a:r>
              <a:rPr lang="de-DE" dirty="0" err="1"/>
              <a:t>bestowed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title </a:t>
            </a:r>
            <a:r>
              <a:rPr lang="de-DE" dirty="0" err="1"/>
              <a:t>of</a:t>
            </a:r>
            <a:r>
              <a:rPr lang="de-DE" dirty="0"/>
              <a:t> Princess </a:t>
            </a:r>
            <a:r>
              <a:rPr lang="de-DE" dirty="0" err="1"/>
              <a:t>of</a:t>
            </a:r>
            <a:r>
              <a:rPr lang="de-DE" dirty="0"/>
              <a:t> Wales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872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770F3E-DE71-ABCF-FB1B-E9B1E83C0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7">
            <a:extLst>
              <a:ext uri="{FF2B5EF4-FFF2-40B4-BE49-F238E27FC236}">
                <a16:creationId xmlns:a16="http://schemas.microsoft.com/office/drawing/2014/main" id="{92CDED8F-81D2-D81F-0AD1-E80C03F77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2 (1)</a:t>
            </a:r>
          </a:p>
        </p:txBody>
      </p:sp>
      <p:pic>
        <p:nvPicPr>
          <p:cNvPr id="4" name="Grafik 3" descr="Ein Bild, das Person, Kleidung, draußen, Menschliches Gesicht enthält.&#10;&#10;KI-generierte Inhalte können fehlerhaft sein.">
            <a:extLst>
              <a:ext uri="{FF2B5EF4-FFF2-40B4-BE49-F238E27FC236}">
                <a16:creationId xmlns:a16="http://schemas.microsoft.com/office/drawing/2014/main" id="{B556F4A4-5D80-8915-8903-E2961E1E51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913" y="981376"/>
            <a:ext cx="4671351" cy="58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74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2130425"/>
            <a:ext cx="9144000" cy="1514599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de-DE" altLang="de-DE" dirty="0">
                <a:latin typeface="Verdana" pitchFamily="34" charset="0"/>
              </a:rPr>
              <a:t>George, </a:t>
            </a:r>
            <a:r>
              <a:rPr lang="de-DE" altLang="de-DE" dirty="0" err="1">
                <a:latin typeface="Verdana" pitchFamily="34" charset="0"/>
              </a:rPr>
              <a:t>the</a:t>
            </a:r>
            <a:r>
              <a:rPr lang="de-DE" altLang="de-DE" dirty="0">
                <a:latin typeface="Verdana" pitchFamily="34" charset="0"/>
              </a:rPr>
              <a:t> </a:t>
            </a:r>
            <a:r>
              <a:rPr lang="de-DE" altLang="de-DE" dirty="0" err="1">
                <a:latin typeface="Verdana" pitchFamily="34" charset="0"/>
              </a:rPr>
              <a:t>son</a:t>
            </a:r>
            <a:r>
              <a:rPr lang="de-DE" altLang="de-DE" dirty="0">
                <a:latin typeface="Verdana" pitchFamily="34" charset="0"/>
              </a:rPr>
              <a:t> </a:t>
            </a:r>
            <a:r>
              <a:rPr lang="de-DE" altLang="de-DE" dirty="0" err="1">
                <a:latin typeface="Verdana" pitchFamily="34" charset="0"/>
              </a:rPr>
              <a:t>of</a:t>
            </a:r>
            <a:r>
              <a:rPr lang="de-DE" altLang="de-DE" dirty="0">
                <a:latin typeface="Verdana" pitchFamily="34" charset="0"/>
              </a:rPr>
              <a:t> Kate </a:t>
            </a:r>
            <a:r>
              <a:rPr lang="de-DE" altLang="de-DE" dirty="0" err="1">
                <a:latin typeface="Verdana" pitchFamily="34" charset="0"/>
              </a:rPr>
              <a:t>and</a:t>
            </a:r>
            <a:r>
              <a:rPr lang="de-DE" altLang="de-DE" dirty="0">
                <a:latin typeface="Verdana" pitchFamily="34" charset="0"/>
              </a:rPr>
              <a:t> William, </a:t>
            </a:r>
            <a:r>
              <a:rPr lang="de-DE" altLang="de-DE" dirty="0" err="1">
                <a:latin typeface="Verdana" pitchFamily="34" charset="0"/>
              </a:rPr>
              <a:t>is</a:t>
            </a:r>
            <a:r>
              <a:rPr lang="de-DE" altLang="de-DE" dirty="0">
                <a:latin typeface="Verdana" pitchFamily="34" charset="0"/>
              </a:rPr>
              <a:t> a …</a:t>
            </a:r>
          </a:p>
        </p:txBody>
      </p:sp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>
                <a:solidFill>
                  <a:srgbClr val="FF0000"/>
                </a:solidFill>
                <a:latin typeface="Verdana" pitchFamily="34" charset="0"/>
              </a:rPr>
              <a:t>Team 2 (1)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860000" y="4320000"/>
            <a:ext cx="18363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b) baron</a:t>
            </a:r>
            <a:endParaRPr lang="de-DE" altLang="de-DE" dirty="0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720000" y="5508000"/>
            <a:ext cx="18363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c) prince</a:t>
            </a:r>
            <a:endParaRPr lang="de-DE" altLang="de-DE" dirty="0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860000" y="5472000"/>
            <a:ext cx="18363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d) count</a:t>
            </a:r>
            <a:endParaRPr lang="de-DE" altLang="de-DE" dirty="0"/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720000" y="4320000"/>
            <a:ext cx="16923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a) duke</a:t>
            </a:r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74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17412" grpId="0"/>
      <p:bldP spid="17412" grpId="1"/>
      <p:bldP spid="17413" grpId="0"/>
      <p:bldP spid="17413" grpId="1"/>
      <p:bldP spid="17413" grpId="2"/>
      <p:bldP spid="17414" grpId="0"/>
      <p:bldP spid="17414" grpId="1"/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1 (2)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60000" y="5760000"/>
            <a:ext cx="428466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c) I am living in Sankt Augustin since 2010.</a:t>
            </a:r>
            <a:endParaRPr lang="de-DE" altLang="de-DE" dirty="0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60000" y="3960000"/>
            <a:ext cx="40687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a) I have lived in Sankt Augustin since 2010.</a:t>
            </a:r>
            <a:endParaRPr lang="de-DE" altLang="de-DE" dirty="0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680000" y="5760000"/>
            <a:ext cx="44989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d) I lived in Sankt Augustin since 2010.</a:t>
            </a:r>
            <a:endParaRPr lang="de-DE" altLang="de-DE" dirty="0"/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680000" y="3960000"/>
            <a:ext cx="44989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b) I live in Sankt Augustin since 2010.</a:t>
            </a:r>
            <a:endParaRPr lang="de-DE" altLang="de-DE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2060848"/>
            <a:ext cx="9144000" cy="14425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kern="0" dirty="0">
                <a:latin typeface="Verdana" pitchFamily="34" charset="0"/>
              </a:rPr>
              <a:t>Ich lebe seit 2010 in Sankt Augustin.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74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2" grpId="1"/>
      <p:bldP spid="17413" grpId="0"/>
      <p:bldP spid="17413" grpId="1"/>
      <p:bldP spid="17413" grpId="2"/>
      <p:bldP spid="17414" grpId="0"/>
      <p:bldP spid="17414" grpId="1"/>
      <p:bldP spid="2" grpId="0"/>
      <p:bldP spid="2" grpId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87338" y="3960000"/>
            <a:ext cx="40687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 He called when I read the newspaper.</a:t>
            </a:r>
            <a:endParaRPr lang="de-DE" altLang="de-DE" dirty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87338" y="5400000"/>
            <a:ext cx="40687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c) He was calling when I read the newspaper.</a:t>
            </a:r>
            <a:endParaRPr lang="de-DE" altLang="de-DE" dirty="0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860000" y="5400000"/>
            <a:ext cx="40687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d) He called when I was reading the newspaper.</a:t>
            </a:r>
            <a:endParaRPr lang="de-DE" altLang="de-DE" dirty="0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860000" y="3960000"/>
            <a:ext cx="40687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b) He was calling while I was reading the newspaper.</a:t>
            </a:r>
            <a:endParaRPr lang="de-DE" altLang="de-DE" dirty="0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2 (2)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2130425"/>
            <a:ext cx="9144000" cy="1514599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de-DE" altLang="de-DE" dirty="0">
                <a:latin typeface="Verdana" pitchFamily="34" charset="0"/>
              </a:rPr>
              <a:t>Er rief an, als ich </a:t>
            </a:r>
            <a:br>
              <a:rPr lang="de-DE" altLang="de-DE" dirty="0">
                <a:latin typeface="Verdana" pitchFamily="34" charset="0"/>
              </a:rPr>
            </a:br>
            <a:r>
              <a:rPr lang="de-DE" altLang="de-DE" dirty="0">
                <a:latin typeface="Verdana" pitchFamily="34" charset="0"/>
              </a:rPr>
              <a:t>Zeitung las.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51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3" grpId="1"/>
      <p:bldP spid="5124" grpId="0"/>
      <p:bldP spid="5124" grpId="1"/>
      <p:bldP spid="5125" grpId="0"/>
      <p:bldP spid="5125" grpId="1"/>
      <p:bldP spid="5125" grpId="2"/>
      <p:bldP spid="5126" grpId="0"/>
      <p:bldP spid="5126" grpId="1"/>
      <p:bldP spid="8" grpId="0" animBg="1"/>
    </p:bld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870</Words>
  <Application>Microsoft Office PowerPoint</Application>
  <PresentationFormat>Bildschirmpräsentation (4:3)</PresentationFormat>
  <Paragraphs>120</Paragraphs>
  <Slides>24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8" baseType="lpstr">
      <vt:lpstr>Arial</vt:lpstr>
      <vt:lpstr>Calibri</vt:lpstr>
      <vt:lpstr>Verdana</vt:lpstr>
      <vt:lpstr>Standarddesign</vt:lpstr>
      <vt:lpstr>Quiz –  “The Hot Chair” </vt:lpstr>
      <vt:lpstr>Quiz - “The Hot Chair” (Instructions)   Two teams compete (Team 1, Team 2) There are 6 questions for each team The team that can answer most of the questions correctly is the winner Each question has to be answered by one team member/candidate alone  The candidate must not consult the other members of his team Each team has two 50/50 jokers that can be used by the candidates Moreover, each team has one “Veto”* that can be used  if team members believe that the answer of their candidate is wrong In case of a “Veto” the team can correct the answer of their candidate  and replace it by a second - then valid - answer   *Veto – (lat.) „ich verbiete / I forbid“ (Einspruch)  </vt:lpstr>
      <vt:lpstr>PowerPoint-Präsentation</vt:lpstr>
      <vt:lpstr>When Kate Middleton married Prince William, she became a member of the royal family, but no… </vt:lpstr>
      <vt:lpstr>PowerPoint-Präsentation</vt:lpstr>
      <vt:lpstr>PowerPoint-Präsentation</vt:lpstr>
      <vt:lpstr>George, the son of Kate and William, is a …</vt:lpstr>
      <vt:lpstr>PowerPoint-Präsentation</vt:lpstr>
      <vt:lpstr>Er rief an, als ich  Zeitung las.</vt:lpstr>
      <vt:lpstr>No dice. </vt:lpstr>
      <vt:lpstr>to zero in on… </vt:lpstr>
      <vt:lpstr>The westernmost of the United States is…? </vt:lpstr>
      <vt:lpstr>PowerPoint-Präsentation</vt:lpstr>
      <vt:lpstr>Where is the southernmost point of the United Kingdom’s domestic islands (excluding Antarctica)?</vt:lpstr>
      <vt:lpstr>PowerPoint-Präsentation</vt:lpstr>
      <vt:lpstr>In the United States, the reshaping of voting districts prior to an election is called…? </vt:lpstr>
      <vt:lpstr>PowerPoint-Präsentation</vt:lpstr>
      <vt:lpstr>PowerPoint-Präsentation</vt:lpstr>
      <vt:lpstr>filibuster </vt:lpstr>
      <vt:lpstr>filibuster </vt:lpstr>
      <vt:lpstr>Scotland: If you travel from Glasgow to Inverness, you go…?</vt:lpstr>
      <vt:lpstr>PowerPoint-Präsentation</vt:lpstr>
      <vt:lpstr>Australia: If you travel from Perth to Adelaide, you go…?</vt:lpstr>
      <vt:lpstr>PowerPoint-Präsentation</vt:lpstr>
    </vt:vector>
  </TitlesOfParts>
  <Company>Maximilian Verlag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Jürgen Hensel</dc:creator>
  <cp:lastModifiedBy>Jürgen Hensel</cp:lastModifiedBy>
  <cp:revision>259</cp:revision>
  <dcterms:created xsi:type="dcterms:W3CDTF">2011-03-24T10:15:25Z</dcterms:created>
  <dcterms:modified xsi:type="dcterms:W3CDTF">2025-11-06T05:24:25Z</dcterms:modified>
</cp:coreProperties>
</file>