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6" r:id="rId3"/>
    <p:sldId id="335" r:id="rId4"/>
    <p:sldId id="287" r:id="rId5"/>
    <p:sldId id="334" r:id="rId6"/>
    <p:sldId id="316" r:id="rId7"/>
    <p:sldId id="298" r:id="rId8"/>
    <p:sldId id="327" r:id="rId9"/>
    <p:sldId id="304" r:id="rId10"/>
    <p:sldId id="299" r:id="rId11"/>
    <p:sldId id="328" r:id="rId12"/>
    <p:sldId id="329" r:id="rId13"/>
    <p:sldId id="330" r:id="rId14"/>
    <p:sldId id="331" r:id="rId15"/>
    <p:sldId id="332" r:id="rId16"/>
    <p:sldId id="333" r:id="rId17"/>
    <p:sldId id="315" r:id="rId1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2490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BD36E-54B2-46F8-B85B-7C7AB633E194}" type="datetimeFigureOut">
              <a:rPr lang="de-DE" smtClean="0"/>
              <a:t>28.11.2025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ACACF-F60F-4216-AB6E-AA90F1025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74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ACACF-F60F-4216-AB6E-AA90F1025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10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0" y="-7268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b="1" dirty="0"/>
              <a:t>2. Halbjahr 2025</a:t>
            </a:r>
            <a:endParaRPr lang="de-DE" b="1" i="1" dirty="0"/>
          </a:p>
          <a:p>
            <a:pPr algn="ctr"/>
            <a:r>
              <a:rPr lang="de-DE" b="1" i="1" dirty="0"/>
              <a:t>Englisch am Abend A1-2</a:t>
            </a:r>
            <a:endParaRPr lang="de-DE" b="1" dirty="0"/>
          </a:p>
          <a:p>
            <a:pPr algn="ctr"/>
            <a:r>
              <a:rPr lang="de-DE" b="1" dirty="0"/>
              <a:t>252-40602B, Do, 18.30 – 20.00 Uhr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FCA148A-EFA7-2E40-6E50-1E53F9AAF6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76" y="44672"/>
            <a:ext cx="2120728" cy="43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561902"/>
            <a:ext cx="9144000" cy="1227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6600" b="1" dirty="0">
                <a:latin typeface="Verdana" pitchFamily="34" charset="0"/>
              </a:rPr>
              <a:t>Find the word.</a:t>
            </a:r>
            <a:r>
              <a:rPr lang="de-DE" sz="4000" dirty="0"/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D97202-6C0D-8431-7C94-5D6663738467}"/>
              </a:ext>
            </a:extLst>
          </p:cNvPr>
          <p:cNvSpPr txBox="1"/>
          <p:nvPr/>
        </p:nvSpPr>
        <p:spPr>
          <a:xfrm>
            <a:off x="0" y="134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C00000"/>
                </a:solidFill>
              </a:rPr>
              <a:t>9th </a:t>
            </a:r>
            <a:r>
              <a:rPr lang="de-DE" b="1" dirty="0" err="1">
                <a:solidFill>
                  <a:srgbClr val="C00000"/>
                </a:solidFill>
              </a:rPr>
              <a:t>unit</a:t>
            </a:r>
            <a:r>
              <a:rPr lang="de-DE" b="1" dirty="0">
                <a:solidFill>
                  <a:srgbClr val="C00000"/>
                </a:solidFill>
              </a:rPr>
              <a:t>, 27/11/25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853234"/>
            <a:ext cx="9144000" cy="86379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2400" dirty="0">
                <a:latin typeface="Verdana" pitchFamily="34" charset="0"/>
              </a:rPr>
              <a:t>By </a:t>
            </a:r>
            <a:r>
              <a:rPr lang="de-DE" sz="2400" dirty="0" err="1">
                <a:latin typeface="Verdana" pitchFamily="34" charset="0"/>
              </a:rPr>
              <a:t>now</a:t>
            </a:r>
            <a:r>
              <a:rPr lang="de-DE" sz="2400" dirty="0">
                <a:latin typeface="Verdana" pitchFamily="34" charset="0"/>
              </a:rPr>
              <a:t>, </a:t>
            </a:r>
            <a:r>
              <a:rPr lang="de-DE" sz="2400" dirty="0" err="1">
                <a:latin typeface="Verdana" pitchFamily="34" charset="0"/>
              </a:rPr>
              <a:t>you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should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have</a:t>
            </a:r>
            <a:r>
              <a:rPr lang="de-DE" sz="2400" dirty="0">
                <a:latin typeface="Verdana" pitchFamily="34" charset="0"/>
              </a:rPr>
              <a:t> 6 </a:t>
            </a:r>
            <a:r>
              <a:rPr lang="de-DE" sz="2400" dirty="0" err="1">
                <a:latin typeface="Verdana" pitchFamily="34" charset="0"/>
              </a:rPr>
              <a:t>letters</a:t>
            </a:r>
            <a:r>
              <a:rPr lang="de-DE" sz="2400" dirty="0">
                <a:latin typeface="Verdana" pitchFamily="34" charset="0"/>
              </a:rPr>
              <a:t> on </a:t>
            </a:r>
            <a:r>
              <a:rPr lang="de-DE" sz="2400" dirty="0" err="1">
                <a:latin typeface="Verdana" pitchFamily="34" charset="0"/>
              </a:rPr>
              <a:t>your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list</a:t>
            </a:r>
            <a:r>
              <a:rPr lang="de-DE" sz="2400" dirty="0">
                <a:latin typeface="Verdana" pitchFamily="34" charset="0"/>
              </a:rPr>
              <a:t>.</a:t>
            </a:r>
            <a:br>
              <a:rPr lang="de-DE" sz="2400" dirty="0">
                <a:latin typeface="Verdana" pitchFamily="34" charset="0"/>
              </a:rPr>
            </a:br>
            <a:r>
              <a:rPr lang="de-DE" sz="2400" dirty="0" err="1">
                <a:latin typeface="Verdana" pitchFamily="34" charset="0"/>
              </a:rPr>
              <a:t>Reshuffle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them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for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something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that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you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are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part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of</a:t>
            </a:r>
            <a:r>
              <a:rPr lang="de-DE" sz="2400" dirty="0"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396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8B4C5-D61F-7A91-83D4-33A0731C0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36C33EF-5228-51FF-6178-B4F190D9D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15724"/>
            <a:ext cx="91440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Like the </a:t>
            </a:r>
            <a:r>
              <a:rPr lang="en-US" sz="2400" i="1" dirty="0">
                <a:latin typeface="Verdana" pitchFamily="34" charset="0"/>
              </a:rPr>
              <a:t>Bundestag</a:t>
            </a:r>
            <a:r>
              <a:rPr lang="en-US" sz="2400" dirty="0">
                <a:latin typeface="Verdana" pitchFamily="34" charset="0"/>
              </a:rPr>
              <a:t> and </a:t>
            </a:r>
            <a:r>
              <a:rPr lang="en-US" sz="2400" i="1" dirty="0">
                <a:latin typeface="Verdana" pitchFamily="34" charset="0"/>
              </a:rPr>
              <a:t>Bundesrat</a:t>
            </a:r>
            <a:r>
              <a:rPr lang="en-US" sz="2400" dirty="0">
                <a:latin typeface="Verdana" pitchFamily="34" charset="0"/>
              </a:rPr>
              <a:t> in Germany, 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the British Parliament has two chambers, 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namely the House of Commons and the House of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>…?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latin typeface="Verdana" pitchFamily="34" charset="0"/>
              </a:rPr>
              <a:t>We need the second letter of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>…</a:t>
            </a:r>
            <a:endParaRPr lang="de-DE" sz="24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5" name="Grafik 4" descr="Ein Bild, das Im Haus, Halle, Gang, Regierung enthält.&#10;&#10;KI-generierte Inhalte können fehlerhaft sein.">
            <a:extLst>
              <a:ext uri="{FF2B5EF4-FFF2-40B4-BE49-F238E27FC236}">
                <a16:creationId xmlns:a16="http://schemas.microsoft.com/office/drawing/2014/main" id="{80192098-B6E4-9D2F-FFD3-1272FB070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9" y="980728"/>
            <a:ext cx="8640001" cy="432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A0E05A7-E9C2-D943-EB56-1C91CF43D33D}"/>
              </a:ext>
            </a:extLst>
          </p:cNvPr>
          <p:cNvSpPr txBox="1"/>
          <p:nvPr/>
        </p:nvSpPr>
        <p:spPr>
          <a:xfrm>
            <a:off x="5703707" y="1484784"/>
            <a:ext cx="34198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House </a:t>
            </a:r>
            <a:r>
              <a:rPr lang="de-DE" b="1" dirty="0" err="1"/>
              <a:t>of</a:t>
            </a:r>
            <a:r>
              <a:rPr lang="de-DE" b="1" dirty="0"/>
              <a:t> L</a:t>
            </a:r>
            <a:r>
              <a:rPr lang="de-DE" b="1" dirty="0">
                <a:solidFill>
                  <a:srgbClr val="FF0000"/>
                </a:solidFill>
              </a:rPr>
              <a:t>o</a:t>
            </a:r>
            <a:r>
              <a:rPr lang="de-DE" b="1" dirty="0"/>
              <a:t>rds</a:t>
            </a:r>
          </a:p>
        </p:txBody>
      </p:sp>
    </p:spTree>
    <p:extLst>
      <p:ext uri="{BB962C8B-B14F-4D97-AF65-F5344CB8AC3E}">
        <p14:creationId xmlns:p14="http://schemas.microsoft.com/office/powerpoint/2010/main" val="121899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38BAA-A666-7D5D-9C09-B712DFA3E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0F0F770-AFB6-7915-B565-F0509F4C3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1208"/>
            <a:ext cx="9144000" cy="15841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The memorial at the west end of the National Mall in Washington D.C. commemorates an early U.S. president,</a:t>
            </a:r>
          </a:p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called “Abe” by his friends.</a:t>
            </a:r>
          </a:p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We need the third letter of his family name.</a:t>
            </a:r>
            <a:endParaRPr lang="de-DE" sz="24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Grafik 3" descr="Ein Bild, das draußen, Baum, Antike römische Architektur, Säule enthält.&#10;&#10;KI-generierte Inhalte können fehlerhaft sein.">
            <a:extLst>
              <a:ext uri="{FF2B5EF4-FFF2-40B4-BE49-F238E27FC236}">
                <a16:creationId xmlns:a16="http://schemas.microsoft.com/office/drawing/2014/main" id="{A56DBBA5-299E-7AAC-9E96-39C77BE35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68" y="935498"/>
            <a:ext cx="6516000" cy="436571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9231E94-0951-A84E-FCD5-9E608069E8D3}"/>
              </a:ext>
            </a:extLst>
          </p:cNvPr>
          <p:cNvSpPr txBox="1"/>
          <p:nvPr/>
        </p:nvSpPr>
        <p:spPr>
          <a:xfrm>
            <a:off x="5703707" y="1484784"/>
            <a:ext cx="34198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Abraham Li</a:t>
            </a:r>
            <a:r>
              <a:rPr lang="de-DE" b="1" dirty="0">
                <a:solidFill>
                  <a:srgbClr val="FF0000"/>
                </a:solidFill>
              </a:rPr>
              <a:t>n</a:t>
            </a:r>
            <a:r>
              <a:rPr lang="de-DE" b="1" dirty="0"/>
              <a:t>coln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6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E38C3-2B18-9DD7-748A-792DEEB64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D56EFA8-5FD7-211F-A8B1-FCE654AD52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5229200"/>
            <a:ext cx="9144000" cy="15841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Two years ago, a country that has English as a national language overtook China as the world’s most populous nation. 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We need the last letter of the country's capital.</a:t>
            </a:r>
            <a:endParaRPr lang="en-GB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Grafik 2" descr="Ein Bild, das Gebäude, Himmel, Dom, draußen enthält.&#10;&#10;KI-generierte Inhalte können fehlerhaft sein.">
            <a:extLst>
              <a:ext uri="{FF2B5EF4-FFF2-40B4-BE49-F238E27FC236}">
                <a16:creationId xmlns:a16="http://schemas.microsoft.com/office/drawing/2014/main" id="{92B4115E-65D5-4771-00FC-015E16D86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45200"/>
            <a:ext cx="6200516" cy="4284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9C07514-9FF7-2358-123B-4AD2B5EB969B}"/>
              </a:ext>
            </a:extLst>
          </p:cNvPr>
          <p:cNvSpPr txBox="1"/>
          <p:nvPr/>
        </p:nvSpPr>
        <p:spPr>
          <a:xfrm>
            <a:off x="5703707" y="1484784"/>
            <a:ext cx="34198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New Delh</a:t>
            </a:r>
            <a:r>
              <a:rPr lang="de-DE" b="1" dirty="0">
                <a:solidFill>
                  <a:srgbClr val="FF0000"/>
                </a:solidFill>
              </a:rPr>
              <a:t>i, </a:t>
            </a:r>
            <a:r>
              <a:rPr lang="de-DE" b="1" dirty="0"/>
              <a:t>India</a:t>
            </a:r>
          </a:p>
        </p:txBody>
      </p:sp>
    </p:spTree>
    <p:extLst>
      <p:ext uri="{BB962C8B-B14F-4D97-AF65-F5344CB8AC3E}">
        <p14:creationId xmlns:p14="http://schemas.microsoft.com/office/powerpoint/2010/main" val="92650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0A13F-053D-1826-7BD7-312DA8C49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B1AB74AB-4F55-207E-BF27-81ACE3B8E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82379"/>
            <a:ext cx="914400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2400" dirty="0">
                <a:latin typeface="Verdana" pitchFamily="34" charset="0"/>
              </a:rPr>
              <a:t>The </a:t>
            </a:r>
            <a:r>
              <a:rPr lang="de-DE" sz="2400" dirty="0" err="1">
                <a:latin typeface="Verdana" pitchFamily="34" charset="0"/>
              </a:rPr>
              <a:t>children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of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your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children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are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your</a:t>
            </a:r>
            <a:r>
              <a:rPr lang="de-DE" sz="2400" dirty="0">
                <a:latin typeface="Verdana" pitchFamily="34" charset="0"/>
              </a:rPr>
              <a:t>…?</a:t>
            </a:r>
          </a:p>
          <a:p>
            <a:pPr algn="ctr"/>
            <a:r>
              <a:rPr lang="de-DE" sz="2400" dirty="0" err="1">
                <a:latin typeface="Verdana" pitchFamily="34" charset="0"/>
              </a:rPr>
              <a:t>We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need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the</a:t>
            </a:r>
            <a:r>
              <a:rPr lang="de-DE" sz="2400" dirty="0">
                <a:latin typeface="Verdana" pitchFamily="34" charset="0"/>
              </a:rPr>
              <a:t> 3rd </a:t>
            </a:r>
            <a:r>
              <a:rPr lang="de-DE" sz="2400" dirty="0" err="1">
                <a:latin typeface="Verdana" pitchFamily="34" charset="0"/>
              </a:rPr>
              <a:t>letter</a:t>
            </a:r>
            <a:r>
              <a:rPr lang="de-DE" sz="2400" dirty="0">
                <a:latin typeface="Verdana" pitchFamily="34" charset="0"/>
              </a:rPr>
              <a:t>. </a:t>
            </a:r>
          </a:p>
        </p:txBody>
      </p:sp>
      <p:pic>
        <p:nvPicPr>
          <p:cNvPr id="5" name="Grafik 4" descr="Ein Bild, das Zeichnung, Clipart, Darstellung, Entwurf enthält.&#10;&#10;KI-generierte Inhalte können fehlerhaft sein.">
            <a:extLst>
              <a:ext uri="{FF2B5EF4-FFF2-40B4-BE49-F238E27FC236}">
                <a16:creationId xmlns:a16="http://schemas.microsoft.com/office/drawing/2014/main" id="{CDAA87A6-44D3-AE83-1C68-00570C0E0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731"/>
            <a:ext cx="9144000" cy="513853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BA9DE4C-0EDF-C6B4-117B-30E4CFEA4DFC}"/>
              </a:ext>
            </a:extLst>
          </p:cNvPr>
          <p:cNvSpPr txBox="1"/>
          <p:nvPr/>
        </p:nvSpPr>
        <p:spPr>
          <a:xfrm>
            <a:off x="5703707" y="1331476"/>
            <a:ext cx="34198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gr</a:t>
            </a:r>
            <a:r>
              <a:rPr lang="de-DE" b="1" dirty="0" err="1">
                <a:solidFill>
                  <a:srgbClr val="FF0000"/>
                </a:solidFill>
              </a:rPr>
              <a:t>a</a:t>
            </a:r>
            <a:r>
              <a:rPr lang="de-DE" b="1" dirty="0" err="1"/>
              <a:t>ndchildren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24504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9EB6D-F0BD-70C1-B16D-65BE5EE99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B65B6BE-52A5-0604-4504-F4CD7F2EA7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5301208"/>
            <a:ext cx="9144000" cy="15841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Las Vegas is famous as the United States’ gambling paradise and entertainment centre.</a:t>
            </a:r>
            <a:b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We need the first letter of the state </a:t>
            </a:r>
            <a:b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in which Las Vegas is located.</a:t>
            </a:r>
            <a:endParaRPr lang="en-GB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Grafik 2" descr="Ein Bild, das Gebäude, Nacht, draußen, Wasser enthält.&#10;&#10;KI-generierte Inhalte können fehlerhaft sein.">
            <a:extLst>
              <a:ext uri="{FF2B5EF4-FFF2-40B4-BE49-F238E27FC236}">
                <a16:creationId xmlns:a16="http://schemas.microsoft.com/office/drawing/2014/main" id="{5C7AB4C1-6746-DA89-1362-905BE9837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60" y="1052736"/>
            <a:ext cx="6372000" cy="424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FC97049-6CDB-928A-604D-BB0BAEB1131E}"/>
              </a:ext>
            </a:extLst>
          </p:cNvPr>
          <p:cNvSpPr txBox="1"/>
          <p:nvPr/>
        </p:nvSpPr>
        <p:spPr>
          <a:xfrm>
            <a:off x="5703707" y="1484784"/>
            <a:ext cx="34198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N</a:t>
            </a:r>
            <a:r>
              <a:rPr lang="de-DE" b="1" dirty="0"/>
              <a:t>evada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5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BE45C-4F08-FC97-4939-41EC60BF3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4ECEC4DD-10F6-39FD-E71A-703A7983E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85055"/>
            <a:ext cx="9144000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 tiebreak is played when both players have won six games.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dirty="0">
                <a:latin typeface="Verdana" pitchFamily="34" charset="0"/>
              </a:rPr>
              <a:t>What sport is this? We need the 1</a:t>
            </a:r>
            <a:r>
              <a:rPr lang="en-US" sz="2400" baseline="30000" dirty="0">
                <a:latin typeface="Verdana" pitchFamily="34" charset="0"/>
              </a:rPr>
              <a:t>st</a:t>
            </a:r>
            <a:r>
              <a:rPr lang="en-US" sz="2400" dirty="0">
                <a:latin typeface="Verdana" pitchFamily="34" charset="0"/>
              </a:rPr>
              <a:t> letter.</a:t>
            </a:r>
            <a:endParaRPr lang="de-DE" sz="2400" dirty="0">
              <a:latin typeface="Verdana" pitchFamily="34" charset="0"/>
            </a:endParaRPr>
          </a:p>
        </p:txBody>
      </p:sp>
      <p:pic>
        <p:nvPicPr>
          <p:cNvPr id="4" name="Grafik 3" descr="Ein Bild, das Text, Spielstandanzeige, Baseball, Stadion enthält.&#10;&#10;KI-generierte Inhalte können fehlerhaft sein.">
            <a:extLst>
              <a:ext uri="{FF2B5EF4-FFF2-40B4-BE49-F238E27FC236}">
                <a16:creationId xmlns:a16="http://schemas.microsoft.com/office/drawing/2014/main" id="{F6D088FE-3D94-87E6-1BBB-800E9208A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t="13412" r="22000" b="6113"/>
          <a:stretch>
            <a:fillRect/>
          </a:stretch>
        </p:blipFill>
        <p:spPr>
          <a:xfrm>
            <a:off x="1908320" y="1215216"/>
            <a:ext cx="5544000" cy="415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4C687A7-B9A4-CF18-A0A8-5E04C00C3867}"/>
              </a:ext>
            </a:extLst>
          </p:cNvPr>
          <p:cNvSpPr txBox="1"/>
          <p:nvPr/>
        </p:nvSpPr>
        <p:spPr>
          <a:xfrm>
            <a:off x="5703707" y="1484784"/>
            <a:ext cx="34198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T</a:t>
            </a:r>
            <a:r>
              <a:rPr lang="de-DE" b="1" dirty="0"/>
              <a:t>ennis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9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420888"/>
            <a:ext cx="9144000" cy="86409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2400" dirty="0">
                <a:latin typeface="Verdana" pitchFamily="34" charset="0"/>
              </a:rPr>
              <a:t>By </a:t>
            </a:r>
            <a:r>
              <a:rPr lang="de-DE" sz="2400" dirty="0" err="1">
                <a:latin typeface="Verdana" pitchFamily="34" charset="0"/>
              </a:rPr>
              <a:t>now</a:t>
            </a:r>
            <a:r>
              <a:rPr lang="de-DE" sz="2400" dirty="0">
                <a:latin typeface="Verdana" pitchFamily="34" charset="0"/>
              </a:rPr>
              <a:t>, </a:t>
            </a:r>
            <a:r>
              <a:rPr lang="de-DE" sz="2400" dirty="0" err="1">
                <a:latin typeface="Verdana" pitchFamily="34" charset="0"/>
              </a:rPr>
              <a:t>you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should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have</a:t>
            </a:r>
            <a:r>
              <a:rPr lang="de-DE" sz="2400" dirty="0">
                <a:latin typeface="Verdana" pitchFamily="34" charset="0"/>
              </a:rPr>
              <a:t> 6 </a:t>
            </a:r>
            <a:r>
              <a:rPr lang="de-DE" sz="2400" dirty="0" err="1">
                <a:latin typeface="Verdana" pitchFamily="34" charset="0"/>
              </a:rPr>
              <a:t>letters</a:t>
            </a:r>
            <a:r>
              <a:rPr lang="de-DE" sz="2400" dirty="0">
                <a:latin typeface="Verdana" pitchFamily="34" charset="0"/>
              </a:rPr>
              <a:t> on </a:t>
            </a:r>
            <a:r>
              <a:rPr lang="de-DE" sz="2400" dirty="0" err="1">
                <a:latin typeface="Verdana" pitchFamily="34" charset="0"/>
              </a:rPr>
              <a:t>your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list</a:t>
            </a:r>
            <a:r>
              <a:rPr lang="de-DE" sz="2400" dirty="0">
                <a:latin typeface="Verdana" pitchFamily="34" charset="0"/>
              </a:rPr>
              <a:t>.</a:t>
            </a:r>
            <a:br>
              <a:rPr lang="de-DE" sz="2400" dirty="0">
                <a:latin typeface="Verdana" pitchFamily="34" charset="0"/>
              </a:rPr>
            </a:br>
            <a:r>
              <a:rPr lang="de-DE" sz="2400" dirty="0" err="1">
                <a:latin typeface="Verdana" pitchFamily="34" charset="0"/>
              </a:rPr>
              <a:t>Reshuffle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them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for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something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that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you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are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part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of</a:t>
            </a:r>
            <a:r>
              <a:rPr lang="de-DE" sz="2400" dirty="0">
                <a:latin typeface="Verdana" pitchFamily="34" charset="0"/>
              </a:rPr>
              <a:t>.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8AB197F7-EA81-14C2-1B15-071D58414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386"/>
            <a:ext cx="9144000" cy="50375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2400" b="1" kern="0" dirty="0">
                <a:solidFill>
                  <a:srgbClr val="FF0000"/>
                </a:solidFill>
                <a:latin typeface="Verdana" pitchFamily="34" charset="0"/>
              </a:rPr>
              <a:t>N A T I O N</a:t>
            </a:r>
          </a:p>
        </p:txBody>
      </p:sp>
    </p:spTree>
    <p:extLst>
      <p:ext uri="{BB962C8B-B14F-4D97-AF65-F5344CB8AC3E}">
        <p14:creationId xmlns:p14="http://schemas.microsoft.com/office/powerpoint/2010/main" val="56783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351711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The Palace of Westminster, home of the British Parliament</a:t>
            </a:r>
          </a:p>
        </p:txBody>
      </p:sp>
      <p:pic>
        <p:nvPicPr>
          <p:cNvPr id="3" name="Grafik 2" descr="Ein Bild, das Wasser, Himmel, draußen, See enthält.&#10;&#10;KI-generierte Inhalte können fehlerhaft sein.">
            <a:extLst>
              <a:ext uri="{FF2B5EF4-FFF2-40B4-BE49-F238E27FC236}">
                <a16:creationId xmlns:a16="http://schemas.microsoft.com/office/drawing/2014/main" id="{318BD703-C9E0-B84A-FE33-DCCDEAF3C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2" y="908720"/>
            <a:ext cx="7164288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427E4-4920-22B2-D745-DE5DE8159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91B83F0A-4B20-32C5-FED0-8257648AB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15724"/>
            <a:ext cx="91440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Like the </a:t>
            </a:r>
            <a:r>
              <a:rPr lang="en-US" sz="2400" i="1" dirty="0">
                <a:latin typeface="Verdana" pitchFamily="34" charset="0"/>
              </a:rPr>
              <a:t>Bundestag</a:t>
            </a:r>
            <a:r>
              <a:rPr lang="en-US" sz="2400" dirty="0">
                <a:latin typeface="Verdana" pitchFamily="34" charset="0"/>
              </a:rPr>
              <a:t> and </a:t>
            </a:r>
            <a:r>
              <a:rPr lang="en-US" sz="2400" i="1" dirty="0">
                <a:latin typeface="Verdana" pitchFamily="34" charset="0"/>
              </a:rPr>
              <a:t>Bundesrat</a:t>
            </a:r>
            <a:r>
              <a:rPr lang="en-US" sz="2400" dirty="0">
                <a:latin typeface="Verdana" pitchFamily="34" charset="0"/>
              </a:rPr>
              <a:t> in Germany, 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the British Parliament has two chambers, 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namely the House of Commons and the House of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>…?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latin typeface="Verdana" pitchFamily="34" charset="0"/>
              </a:rPr>
              <a:t>We need the second letter of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>…</a:t>
            </a:r>
            <a:endParaRPr lang="de-DE" sz="24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5" name="Grafik 4" descr="Ein Bild, das Im Haus, Halle, Gang, Regierung enthält.&#10;&#10;KI-generierte Inhalte können fehlerhaft sein.">
            <a:extLst>
              <a:ext uri="{FF2B5EF4-FFF2-40B4-BE49-F238E27FC236}">
                <a16:creationId xmlns:a16="http://schemas.microsoft.com/office/drawing/2014/main" id="{65A868F1-7FDA-EF8F-FD7F-08CAFCEAA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64000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8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außen, Himmel, Gebäude, Baum enthält.&#10;&#10;KI-generierte Inhalte können fehlerhaft sein.">
            <a:extLst>
              <a:ext uri="{FF2B5EF4-FFF2-40B4-BE49-F238E27FC236}">
                <a16:creationId xmlns:a16="http://schemas.microsoft.com/office/drawing/2014/main" id="{7801E8A6-F0E6-0F7F-AEF7-6E6656887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3"/>
          <a:stretch>
            <a:fillRect/>
          </a:stretch>
        </p:blipFill>
        <p:spPr>
          <a:xfrm>
            <a:off x="0" y="908720"/>
            <a:ext cx="9144000" cy="590465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862628A-2731-C9AE-2137-A841C76E92C9}"/>
              </a:ext>
            </a:extLst>
          </p:cNvPr>
          <p:cNvSpPr/>
          <p:nvPr/>
        </p:nvSpPr>
        <p:spPr>
          <a:xfrm>
            <a:off x="3779912" y="5013176"/>
            <a:ext cx="2880320" cy="17281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21FA7-C4F0-0BD3-7C32-E127E80B7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EC6CBB4-3F91-D743-D624-098B2F5A7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1208"/>
            <a:ext cx="9144000" cy="15841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The memorial at the west end of the National Mall in Washington D.C. commemorates an early U.S. president,</a:t>
            </a:r>
          </a:p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called “Abe” by his friends.</a:t>
            </a:r>
          </a:p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We need the third letter of his family name.</a:t>
            </a:r>
            <a:endParaRPr lang="de-DE" sz="24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Grafik 3" descr="Ein Bild, das draußen, Baum, Antike römische Architektur, Säule enthält.&#10;&#10;KI-generierte Inhalte können fehlerhaft sein.">
            <a:extLst>
              <a:ext uri="{FF2B5EF4-FFF2-40B4-BE49-F238E27FC236}">
                <a16:creationId xmlns:a16="http://schemas.microsoft.com/office/drawing/2014/main" id="{6D1E1A96-ED10-D9E2-0C49-1270177CE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68" y="935498"/>
            <a:ext cx="6516000" cy="43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7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5229200"/>
            <a:ext cx="9144000" cy="15841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Two years ago, a country that has English as a national language overtook China as the world’s most populous nation. 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We need the last letter of the country's capital.</a:t>
            </a:r>
            <a:endParaRPr lang="en-GB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Grafik 2" descr="Ein Bild, das Gebäude, Himmel, Dom, draußen enthält.&#10;&#10;KI-generierte Inhalte können fehlerhaft sein.">
            <a:extLst>
              <a:ext uri="{FF2B5EF4-FFF2-40B4-BE49-F238E27FC236}">
                <a16:creationId xmlns:a16="http://schemas.microsoft.com/office/drawing/2014/main" id="{064971A6-0E09-CEA9-E338-8E81A1497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45200"/>
            <a:ext cx="6200516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0" y="5982379"/>
            <a:ext cx="914400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2400" dirty="0">
                <a:latin typeface="Verdana" pitchFamily="34" charset="0"/>
              </a:rPr>
              <a:t>The </a:t>
            </a:r>
            <a:r>
              <a:rPr lang="de-DE" sz="2400" dirty="0" err="1">
                <a:latin typeface="Verdana" pitchFamily="34" charset="0"/>
              </a:rPr>
              <a:t>children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of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your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children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are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your</a:t>
            </a:r>
            <a:r>
              <a:rPr lang="de-DE" sz="2400" dirty="0">
                <a:latin typeface="Verdana" pitchFamily="34" charset="0"/>
              </a:rPr>
              <a:t>…?</a:t>
            </a:r>
          </a:p>
          <a:p>
            <a:pPr algn="ctr"/>
            <a:r>
              <a:rPr lang="de-DE" sz="2400" dirty="0" err="1">
                <a:latin typeface="Verdana" pitchFamily="34" charset="0"/>
              </a:rPr>
              <a:t>We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need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the</a:t>
            </a:r>
            <a:r>
              <a:rPr lang="de-DE" sz="2400" dirty="0">
                <a:latin typeface="Verdana" pitchFamily="34" charset="0"/>
              </a:rPr>
              <a:t> 3rd </a:t>
            </a:r>
            <a:r>
              <a:rPr lang="de-DE" sz="2400" dirty="0" err="1">
                <a:latin typeface="Verdana" pitchFamily="34" charset="0"/>
              </a:rPr>
              <a:t>letter</a:t>
            </a:r>
            <a:r>
              <a:rPr lang="de-DE" sz="2400" dirty="0">
                <a:latin typeface="Verdana" pitchFamily="34" charset="0"/>
              </a:rPr>
              <a:t>. </a:t>
            </a:r>
          </a:p>
        </p:txBody>
      </p:sp>
      <p:pic>
        <p:nvPicPr>
          <p:cNvPr id="4" name="Grafik 3" descr="Ein Bild, das Zeichnung, Clipart, Darstellung, Entwurf enthält.&#10;&#10;KI-generierte Inhalte können fehlerhaft sein.">
            <a:extLst>
              <a:ext uri="{FF2B5EF4-FFF2-40B4-BE49-F238E27FC236}">
                <a16:creationId xmlns:a16="http://schemas.microsoft.com/office/drawing/2014/main" id="{AD014734-D70E-A0A5-1383-45FF7B35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731"/>
            <a:ext cx="9144000" cy="5138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5301208"/>
            <a:ext cx="9144000" cy="15841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Las Vegas is famous as the United States’ gambling paradise and entertainment centre.</a:t>
            </a:r>
            <a:b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We need the first letter of the state </a:t>
            </a:r>
            <a:b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in which Las Vegas is located.</a:t>
            </a:r>
            <a:endParaRPr lang="en-GB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Grafik 2" descr="Ein Bild, das Gebäude, Nacht, draußen, Wasser enthält.&#10;&#10;KI-generierte Inhalte können fehlerhaft sein.">
            <a:extLst>
              <a:ext uri="{FF2B5EF4-FFF2-40B4-BE49-F238E27FC236}">
                <a16:creationId xmlns:a16="http://schemas.microsoft.com/office/drawing/2014/main" id="{0F622D7A-3A36-E530-F5F3-D71E4BB19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60" y="1052736"/>
            <a:ext cx="6372000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1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2906334A-F58C-EEA9-5528-7526C1495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85055"/>
            <a:ext cx="9144000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 tiebreak is played when both players have won six games.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dirty="0">
                <a:latin typeface="Verdana" pitchFamily="34" charset="0"/>
              </a:rPr>
              <a:t>What sport is this? We need the 1</a:t>
            </a:r>
            <a:r>
              <a:rPr lang="en-US" sz="2400" baseline="30000" dirty="0">
                <a:latin typeface="Verdana" pitchFamily="34" charset="0"/>
              </a:rPr>
              <a:t>st</a:t>
            </a:r>
            <a:r>
              <a:rPr lang="en-US" sz="2400" dirty="0">
                <a:latin typeface="Verdana" pitchFamily="34" charset="0"/>
              </a:rPr>
              <a:t> letter.</a:t>
            </a:r>
            <a:endParaRPr lang="de-DE" sz="2400" dirty="0">
              <a:latin typeface="Verdana" pitchFamily="34" charset="0"/>
            </a:endParaRPr>
          </a:p>
        </p:txBody>
      </p:sp>
      <p:pic>
        <p:nvPicPr>
          <p:cNvPr id="4" name="Grafik 3" descr="Ein Bild, das Text, Spielstandanzeige, Baseball, Stadion enthält.&#10;&#10;KI-generierte Inhalte können fehlerhaft sein.">
            <a:extLst>
              <a:ext uri="{FF2B5EF4-FFF2-40B4-BE49-F238E27FC236}">
                <a16:creationId xmlns:a16="http://schemas.microsoft.com/office/drawing/2014/main" id="{C9BF9A02-044E-3DD9-379D-F7FF1053E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t="13412" r="22000" b="6113"/>
          <a:stretch>
            <a:fillRect/>
          </a:stretch>
        </p:blipFill>
        <p:spPr>
          <a:xfrm>
            <a:off x="1908320" y="1215216"/>
            <a:ext cx="5544000" cy="41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3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Bildschirmpräsentation (4:3)</PresentationFormat>
  <Paragraphs>33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Aptos</vt:lpstr>
      <vt:lpstr>Arial</vt:lpstr>
      <vt:lpstr>Verdana</vt:lpstr>
      <vt:lpstr>Standarddesign</vt:lpstr>
      <vt:lpstr>Find the word. </vt:lpstr>
      <vt:lpstr>PowerPoint-Präsentation</vt:lpstr>
      <vt:lpstr>PowerPoint-Präsentation</vt:lpstr>
      <vt:lpstr>PowerPoint-Präsentation</vt:lpstr>
      <vt:lpstr>PowerPoint-Präsentation</vt:lpstr>
      <vt:lpstr>Two years ago, a country that has English as a national language overtook China as the world’s most populous nation.  We need the last letter of the country's capital.</vt:lpstr>
      <vt:lpstr>PowerPoint-Präsentation</vt:lpstr>
      <vt:lpstr>Las Vegas is famous as the United States’ gambling paradise and entertainment centre. We need the first letter of the state  in which Las Vegas is located.</vt:lpstr>
      <vt:lpstr>PowerPoint-Präsentation</vt:lpstr>
      <vt:lpstr>By now, you should have 6 letters on your list. Reshuffle them for something that you are part of.</vt:lpstr>
      <vt:lpstr>PowerPoint-Präsentation</vt:lpstr>
      <vt:lpstr>PowerPoint-Präsentation</vt:lpstr>
      <vt:lpstr>Two years ago, a country that has English as a national language overtook China as the world’s most populous nation.  We need the last letter of the country's capital.</vt:lpstr>
      <vt:lpstr>PowerPoint-Präsentation</vt:lpstr>
      <vt:lpstr>Las Vegas is famous as the United States’ gambling paradise and entertainment centre. We need the first letter of the state  in which Las Vegas is located.</vt:lpstr>
      <vt:lpstr>PowerPoint-Präsentation</vt:lpstr>
      <vt:lpstr>By now, you should have 6 letters on your list. Reshuffle them for something that you are part of.</vt:lpstr>
    </vt:vector>
  </TitlesOfParts>
  <Company>Maximilian Verlag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Jürgen Hensel</dc:creator>
  <cp:lastModifiedBy>Jürgen Hensel</cp:lastModifiedBy>
  <cp:revision>173</cp:revision>
  <dcterms:created xsi:type="dcterms:W3CDTF">2011-03-24T10:15:25Z</dcterms:created>
  <dcterms:modified xsi:type="dcterms:W3CDTF">2025-11-28T06:12:22Z</dcterms:modified>
</cp:coreProperties>
</file>