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94" r:id="rId2"/>
    <p:sldId id="281" r:id="rId3"/>
    <p:sldId id="303" r:id="rId4"/>
    <p:sldId id="276" r:id="rId5"/>
    <p:sldId id="295" r:id="rId6"/>
    <p:sldId id="296" r:id="rId7"/>
    <p:sldId id="304" r:id="rId8"/>
    <p:sldId id="297" r:id="rId9"/>
    <p:sldId id="298" r:id="rId10"/>
    <p:sldId id="299" r:id="rId11"/>
    <p:sldId id="301" r:id="rId12"/>
    <p:sldId id="287" r:id="rId13"/>
    <p:sldId id="302" r:id="rId14"/>
  </p:sldIdLst>
  <p:sldSz cx="9144000" cy="6858000" type="screen4x3"/>
  <p:notesSz cx="7099300" cy="10234613"/>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4" d="100"/>
          <a:sy n="134" d="100"/>
        </p:scale>
        <p:origin x="2490" y="3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8" d="100"/>
          <a:sy n="68" d="100"/>
        </p:scale>
        <p:origin x="-2772" y="-96"/>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pPr>
              <a:defRPr/>
            </a:pPr>
            <a:endParaRPr lang="de-DE"/>
          </a:p>
        </p:txBody>
      </p:sp>
      <p:sp>
        <p:nvSpPr>
          <p:cNvPr id="3" name="Datumsplatzhalt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pPr>
              <a:defRPr/>
            </a:pPr>
            <a:fld id="{B0C46192-7FF4-4670-A111-ED727D42048A}" type="datetimeFigureOut">
              <a:rPr lang="de-DE"/>
              <a:pPr>
                <a:defRPr/>
              </a:pPr>
              <a:t>19.11.2025</a:t>
            </a:fld>
            <a:endParaRPr lang="de-DE"/>
          </a:p>
        </p:txBody>
      </p:sp>
      <p:sp>
        <p:nvSpPr>
          <p:cNvPr id="4" name="Folienbildplatzhalt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de-DE" noProof="0"/>
          </a:p>
        </p:txBody>
      </p:sp>
      <p:sp>
        <p:nvSpPr>
          <p:cNvPr id="5" name="Notizenplatzhalt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pPr>
              <a:defRPr/>
            </a:pPr>
            <a:endParaRPr lang="de-DE"/>
          </a:p>
        </p:txBody>
      </p:sp>
      <p:sp>
        <p:nvSpPr>
          <p:cNvPr id="7" name="Foliennummernplatzhalt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pPr>
              <a:defRPr/>
            </a:pPr>
            <a:fld id="{BA3FC7BF-4427-497C-AD8A-BAB9D7CE07C5}" type="slidenum">
              <a:rPr lang="de-DE"/>
              <a:pPr>
                <a:defRPr/>
              </a:pPr>
              <a:t>‹Nr.›</a:t>
            </a:fld>
            <a:endParaRPr lang="de-DE"/>
          </a:p>
        </p:txBody>
      </p:sp>
    </p:spTree>
    <p:extLst>
      <p:ext uri="{BB962C8B-B14F-4D97-AF65-F5344CB8AC3E}">
        <p14:creationId xmlns:p14="http://schemas.microsoft.com/office/powerpoint/2010/main" val="21732611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57B9C-C60E-F0D3-2A91-FFCA2A8731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B048807-4BA1-C1D5-6AE6-EFFDA578D4F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298BF0F-608D-614F-0230-55188074BEE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B9A0649-7CEA-8ADD-07C7-1F0A8C5BD598}"/>
              </a:ext>
            </a:extLst>
          </p:cNvPr>
          <p:cNvSpPr>
            <a:spLocks noGrp="1"/>
          </p:cNvSpPr>
          <p:nvPr>
            <p:ph type="sldNum" sz="quarter" idx="10"/>
          </p:nvPr>
        </p:nvSpPr>
        <p:spPr/>
        <p:txBody>
          <a:bodyPr/>
          <a:lstStyle/>
          <a:p>
            <a:pPr>
              <a:defRPr/>
            </a:pPr>
            <a:fld id="{BA3FC7BF-4427-497C-AD8A-BAB9D7CE07C5}" type="slidenum">
              <a:rPr lang="de-DE" smtClean="0"/>
              <a:pPr>
                <a:defRPr/>
              </a:pPr>
              <a:t>1</a:t>
            </a:fld>
            <a:endParaRPr lang="de-DE"/>
          </a:p>
        </p:txBody>
      </p:sp>
    </p:spTree>
    <p:extLst>
      <p:ext uri="{BB962C8B-B14F-4D97-AF65-F5344CB8AC3E}">
        <p14:creationId xmlns:p14="http://schemas.microsoft.com/office/powerpoint/2010/main" val="12030706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10</a:t>
            </a:fld>
            <a:endParaRPr lang="de-DE"/>
          </a:p>
        </p:txBody>
      </p:sp>
    </p:spTree>
    <p:extLst>
      <p:ext uri="{BB962C8B-B14F-4D97-AF65-F5344CB8AC3E}">
        <p14:creationId xmlns:p14="http://schemas.microsoft.com/office/powerpoint/2010/main" val="5732324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FC6D9-3DCC-34A9-6F1C-B0229E2DD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D96446-8655-27F7-A754-485CD8EB32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BA4B6F5-7C44-A2F3-C6F9-E05ECD7862E1}"/>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B870576D-30CC-186E-7E92-1F09D2EBBE42}"/>
              </a:ext>
            </a:extLst>
          </p:cNvPr>
          <p:cNvSpPr>
            <a:spLocks noGrp="1"/>
          </p:cNvSpPr>
          <p:nvPr>
            <p:ph type="sldNum" sz="quarter" idx="10"/>
          </p:nvPr>
        </p:nvSpPr>
        <p:spPr/>
        <p:txBody>
          <a:bodyPr/>
          <a:lstStyle/>
          <a:p>
            <a:pPr>
              <a:defRPr/>
            </a:pPr>
            <a:fld id="{BA3FC7BF-4427-497C-AD8A-BAB9D7CE07C5}" type="slidenum">
              <a:rPr lang="de-DE" smtClean="0"/>
              <a:pPr>
                <a:defRPr/>
              </a:pPr>
              <a:t>11</a:t>
            </a:fld>
            <a:endParaRPr lang="de-DE"/>
          </a:p>
        </p:txBody>
      </p:sp>
    </p:spTree>
    <p:extLst>
      <p:ext uri="{BB962C8B-B14F-4D97-AF65-F5344CB8AC3E}">
        <p14:creationId xmlns:p14="http://schemas.microsoft.com/office/powerpoint/2010/main" val="1226875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12</a:t>
            </a:fld>
            <a:endParaRPr lang="de-DE"/>
          </a:p>
        </p:txBody>
      </p:sp>
    </p:spTree>
    <p:extLst>
      <p:ext uri="{BB962C8B-B14F-4D97-AF65-F5344CB8AC3E}">
        <p14:creationId xmlns:p14="http://schemas.microsoft.com/office/powerpoint/2010/main" val="30010972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FC6D9-3DCC-34A9-6F1C-B0229E2DD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D96446-8655-27F7-A754-485CD8EB32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BA4B6F5-7C44-A2F3-C6F9-E05ECD7862E1}"/>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B870576D-30CC-186E-7E92-1F09D2EBBE42}"/>
              </a:ext>
            </a:extLst>
          </p:cNvPr>
          <p:cNvSpPr>
            <a:spLocks noGrp="1"/>
          </p:cNvSpPr>
          <p:nvPr>
            <p:ph type="sldNum" sz="quarter" idx="10"/>
          </p:nvPr>
        </p:nvSpPr>
        <p:spPr/>
        <p:txBody>
          <a:bodyPr/>
          <a:lstStyle/>
          <a:p>
            <a:pPr>
              <a:defRPr/>
            </a:pPr>
            <a:fld id="{BA3FC7BF-4427-497C-AD8A-BAB9D7CE07C5}" type="slidenum">
              <a:rPr lang="de-DE" smtClean="0"/>
              <a:pPr>
                <a:defRPr/>
              </a:pPr>
              <a:t>13</a:t>
            </a:fld>
            <a:endParaRPr lang="de-DE"/>
          </a:p>
        </p:txBody>
      </p:sp>
    </p:spTree>
    <p:extLst>
      <p:ext uri="{BB962C8B-B14F-4D97-AF65-F5344CB8AC3E}">
        <p14:creationId xmlns:p14="http://schemas.microsoft.com/office/powerpoint/2010/main" val="3415161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2</a:t>
            </a:fld>
            <a:endParaRPr lang="de-DE"/>
          </a:p>
        </p:txBody>
      </p:sp>
    </p:spTree>
    <p:extLst>
      <p:ext uri="{BB962C8B-B14F-4D97-AF65-F5344CB8AC3E}">
        <p14:creationId xmlns:p14="http://schemas.microsoft.com/office/powerpoint/2010/main" val="1339729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26446-0459-9EB2-684B-7E6C85EA72D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10C5E13-DACA-FFB1-DFB3-FA47E6E45CA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FDE4F19-4757-554D-17D8-08580785AAC4}"/>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D597B7D4-C563-5363-BACD-2051D5C5EA6F}"/>
              </a:ext>
            </a:extLst>
          </p:cNvPr>
          <p:cNvSpPr>
            <a:spLocks noGrp="1"/>
          </p:cNvSpPr>
          <p:nvPr>
            <p:ph type="sldNum" sz="quarter" idx="10"/>
          </p:nvPr>
        </p:nvSpPr>
        <p:spPr/>
        <p:txBody>
          <a:bodyPr/>
          <a:lstStyle/>
          <a:p>
            <a:pPr>
              <a:defRPr/>
            </a:pPr>
            <a:fld id="{BA3FC7BF-4427-497C-AD8A-BAB9D7CE07C5}" type="slidenum">
              <a:rPr lang="de-DE" smtClean="0"/>
              <a:pPr>
                <a:defRPr/>
              </a:pPr>
              <a:t>3</a:t>
            </a:fld>
            <a:endParaRPr lang="de-DE"/>
          </a:p>
        </p:txBody>
      </p:sp>
    </p:spTree>
    <p:extLst>
      <p:ext uri="{BB962C8B-B14F-4D97-AF65-F5344CB8AC3E}">
        <p14:creationId xmlns:p14="http://schemas.microsoft.com/office/powerpoint/2010/main" val="1367054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FC6D9-3DCC-34A9-6F1C-B0229E2DD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D96446-8655-27F7-A754-485CD8EB32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BA4B6F5-7C44-A2F3-C6F9-E05ECD7862E1}"/>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B870576D-30CC-186E-7E92-1F09D2EBBE42}"/>
              </a:ext>
            </a:extLst>
          </p:cNvPr>
          <p:cNvSpPr>
            <a:spLocks noGrp="1"/>
          </p:cNvSpPr>
          <p:nvPr>
            <p:ph type="sldNum" sz="quarter" idx="10"/>
          </p:nvPr>
        </p:nvSpPr>
        <p:spPr/>
        <p:txBody>
          <a:bodyPr/>
          <a:lstStyle/>
          <a:p>
            <a:pPr>
              <a:defRPr/>
            </a:pPr>
            <a:fld id="{BA3FC7BF-4427-497C-AD8A-BAB9D7CE07C5}" type="slidenum">
              <a:rPr lang="de-DE" smtClean="0"/>
              <a:pPr>
                <a:defRPr/>
              </a:pPr>
              <a:t>4</a:t>
            </a:fld>
            <a:endParaRPr lang="de-DE"/>
          </a:p>
        </p:txBody>
      </p:sp>
    </p:spTree>
    <p:extLst>
      <p:ext uri="{BB962C8B-B14F-4D97-AF65-F5344CB8AC3E}">
        <p14:creationId xmlns:p14="http://schemas.microsoft.com/office/powerpoint/2010/main" val="3228505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57B9C-C60E-F0D3-2A91-FFCA2A8731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B048807-4BA1-C1D5-6AE6-EFFDA578D4F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298BF0F-608D-614F-0230-55188074BEE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B9A0649-7CEA-8ADD-07C7-1F0A8C5BD598}"/>
              </a:ext>
            </a:extLst>
          </p:cNvPr>
          <p:cNvSpPr>
            <a:spLocks noGrp="1"/>
          </p:cNvSpPr>
          <p:nvPr>
            <p:ph type="sldNum" sz="quarter" idx="10"/>
          </p:nvPr>
        </p:nvSpPr>
        <p:spPr/>
        <p:txBody>
          <a:bodyPr/>
          <a:lstStyle/>
          <a:p>
            <a:pPr>
              <a:defRPr/>
            </a:pPr>
            <a:fld id="{BA3FC7BF-4427-497C-AD8A-BAB9D7CE07C5}" type="slidenum">
              <a:rPr lang="de-DE" smtClean="0"/>
              <a:pPr>
                <a:defRPr/>
              </a:pPr>
              <a:t>5</a:t>
            </a:fld>
            <a:endParaRPr lang="de-DE"/>
          </a:p>
        </p:txBody>
      </p:sp>
    </p:spTree>
    <p:extLst>
      <p:ext uri="{BB962C8B-B14F-4D97-AF65-F5344CB8AC3E}">
        <p14:creationId xmlns:p14="http://schemas.microsoft.com/office/powerpoint/2010/main" val="2459212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6</a:t>
            </a:fld>
            <a:endParaRPr lang="de-DE"/>
          </a:p>
        </p:txBody>
      </p:sp>
    </p:spTree>
    <p:extLst>
      <p:ext uri="{BB962C8B-B14F-4D97-AF65-F5344CB8AC3E}">
        <p14:creationId xmlns:p14="http://schemas.microsoft.com/office/powerpoint/2010/main" val="1015000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8185C-9F52-2D9D-C94B-A4ED4C65C2F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8FA7FB8-E082-3A73-72D4-60CAAEA5097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40FDECA-3C6E-7DB9-8B39-3C6052642970}"/>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9919388-E289-0194-7878-682DAAE2927B}"/>
              </a:ext>
            </a:extLst>
          </p:cNvPr>
          <p:cNvSpPr>
            <a:spLocks noGrp="1"/>
          </p:cNvSpPr>
          <p:nvPr>
            <p:ph type="sldNum" sz="quarter" idx="10"/>
          </p:nvPr>
        </p:nvSpPr>
        <p:spPr/>
        <p:txBody>
          <a:bodyPr/>
          <a:lstStyle/>
          <a:p>
            <a:pPr>
              <a:defRPr/>
            </a:pPr>
            <a:fld id="{BA3FC7BF-4427-497C-AD8A-BAB9D7CE07C5}" type="slidenum">
              <a:rPr lang="de-DE" smtClean="0"/>
              <a:pPr>
                <a:defRPr/>
              </a:pPr>
              <a:t>7</a:t>
            </a:fld>
            <a:endParaRPr lang="de-DE"/>
          </a:p>
        </p:txBody>
      </p:sp>
    </p:spTree>
    <p:extLst>
      <p:ext uri="{BB962C8B-B14F-4D97-AF65-F5344CB8AC3E}">
        <p14:creationId xmlns:p14="http://schemas.microsoft.com/office/powerpoint/2010/main" val="930931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FC6D9-3DCC-34A9-6F1C-B0229E2DD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D96446-8655-27F7-A754-485CD8EB32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BA4B6F5-7C44-A2F3-C6F9-E05ECD7862E1}"/>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B870576D-30CC-186E-7E92-1F09D2EBBE42}"/>
              </a:ext>
            </a:extLst>
          </p:cNvPr>
          <p:cNvSpPr>
            <a:spLocks noGrp="1"/>
          </p:cNvSpPr>
          <p:nvPr>
            <p:ph type="sldNum" sz="quarter" idx="10"/>
          </p:nvPr>
        </p:nvSpPr>
        <p:spPr/>
        <p:txBody>
          <a:bodyPr/>
          <a:lstStyle/>
          <a:p>
            <a:pPr>
              <a:defRPr/>
            </a:pPr>
            <a:fld id="{BA3FC7BF-4427-497C-AD8A-BAB9D7CE07C5}" type="slidenum">
              <a:rPr lang="de-DE" smtClean="0"/>
              <a:pPr>
                <a:defRPr/>
              </a:pPr>
              <a:t>8</a:t>
            </a:fld>
            <a:endParaRPr lang="de-DE"/>
          </a:p>
        </p:txBody>
      </p:sp>
    </p:spTree>
    <p:extLst>
      <p:ext uri="{BB962C8B-B14F-4D97-AF65-F5344CB8AC3E}">
        <p14:creationId xmlns:p14="http://schemas.microsoft.com/office/powerpoint/2010/main" val="32568169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57B9C-C60E-F0D3-2A91-FFCA2A8731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B048807-4BA1-C1D5-6AE6-EFFDA578D4F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298BF0F-608D-614F-0230-55188074BEE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B9A0649-7CEA-8ADD-07C7-1F0A8C5BD598}"/>
              </a:ext>
            </a:extLst>
          </p:cNvPr>
          <p:cNvSpPr>
            <a:spLocks noGrp="1"/>
          </p:cNvSpPr>
          <p:nvPr>
            <p:ph type="sldNum" sz="quarter" idx="10"/>
          </p:nvPr>
        </p:nvSpPr>
        <p:spPr/>
        <p:txBody>
          <a:bodyPr/>
          <a:lstStyle/>
          <a:p>
            <a:pPr>
              <a:defRPr/>
            </a:pPr>
            <a:fld id="{BA3FC7BF-4427-497C-AD8A-BAB9D7CE07C5}" type="slidenum">
              <a:rPr lang="de-DE" smtClean="0"/>
              <a:pPr>
                <a:defRPr/>
              </a:pPr>
              <a:t>9</a:t>
            </a:fld>
            <a:endParaRPr lang="de-DE"/>
          </a:p>
        </p:txBody>
      </p:sp>
    </p:spTree>
    <p:extLst>
      <p:ext uri="{BB962C8B-B14F-4D97-AF65-F5344CB8AC3E}">
        <p14:creationId xmlns:p14="http://schemas.microsoft.com/office/powerpoint/2010/main" val="295098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219259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742902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5421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57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49804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8401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005736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666392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35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795769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601614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ChangeArrowheads="1"/>
          </p:cNvSpPr>
          <p:nvPr userDrawn="1"/>
        </p:nvSpPr>
        <p:spPr bwMode="auto">
          <a:xfrm>
            <a:off x="0" y="0"/>
            <a:ext cx="9144000" cy="6858000"/>
          </a:xfrm>
          <a:prstGeom prst="rect">
            <a:avLst/>
          </a:prstGeom>
          <a:gradFill rotWithShape="1">
            <a:gsLst>
              <a:gs pos="0">
                <a:schemeClr val="bg1"/>
              </a:gs>
              <a:gs pos="100000">
                <a:schemeClr val="accent2"/>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8" name="Text Box 8"/>
          <p:cNvSpPr txBox="1">
            <a:spLocks noChangeArrowheads="1"/>
          </p:cNvSpPr>
          <p:nvPr userDrawn="1"/>
        </p:nvSpPr>
        <p:spPr bwMode="auto">
          <a:xfrm>
            <a:off x="0" y="0"/>
            <a:ext cx="91440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b="1" dirty="0"/>
              <a:t>2. Halbjahr 2025</a:t>
            </a:r>
            <a:endParaRPr lang="de-DE" altLang="de-DE" b="1" i="1" dirty="0"/>
          </a:p>
          <a:p>
            <a:pPr algn="ctr" eaLnBrk="1" hangingPunct="1">
              <a:defRPr/>
            </a:pPr>
            <a:r>
              <a:rPr lang="de-DE" altLang="de-DE" b="1" i="1" dirty="0"/>
              <a:t>Englisch </a:t>
            </a:r>
            <a:r>
              <a:rPr lang="de-DE" altLang="de-DE" b="1" i="1" baseline="0" dirty="0"/>
              <a:t>am Abend C1-4</a:t>
            </a:r>
            <a:endParaRPr lang="de-DE" altLang="de-DE" b="1" dirty="0"/>
          </a:p>
          <a:p>
            <a:pPr algn="ctr" eaLnBrk="1" hangingPunct="1">
              <a:defRPr/>
            </a:pPr>
            <a:r>
              <a:rPr lang="en-GB" altLang="de-DE" b="1" dirty="0"/>
              <a:t>252-40681</a:t>
            </a:r>
            <a:r>
              <a:rPr lang="de-DE" altLang="de-DE" b="1"/>
              <a:t>, Di, 18.15 – 19.45 </a:t>
            </a:r>
            <a:r>
              <a:rPr lang="de-DE" altLang="de-DE" b="1" dirty="0"/>
              <a:t>Uhr</a:t>
            </a:r>
          </a:p>
        </p:txBody>
      </p:sp>
      <p:sp>
        <p:nvSpPr>
          <p:cNvPr id="1029" name="Line 10"/>
          <p:cNvSpPr>
            <a:spLocks noChangeShapeType="1"/>
          </p:cNvSpPr>
          <p:nvPr userDrawn="1"/>
        </p:nvSpPr>
        <p:spPr bwMode="auto">
          <a:xfrm>
            <a:off x="0" y="90805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2" name="Picture 2">
            <a:extLst>
              <a:ext uri="{FF2B5EF4-FFF2-40B4-BE49-F238E27FC236}">
                <a16:creationId xmlns:a16="http://schemas.microsoft.com/office/drawing/2014/main" id="{B17DAE69-DAB6-E295-0164-5CC43C78AD1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020272" y="224739"/>
            <a:ext cx="2131339"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rtl="0" eaLnBrk="0" fontAlgn="base" hangingPunct="0">
        <a:spcBef>
          <a:spcPct val="0"/>
        </a:spcBef>
        <a:spcAft>
          <a:spcPct val="0"/>
        </a:spcAft>
        <a:defRPr sz="4400">
          <a:solidFill>
            <a:schemeClr val="tx2"/>
          </a:solidFill>
          <a:latin typeface="+mj-lt"/>
          <a:ea typeface="+mj-ea"/>
          <a:cs typeface="+mj-cs"/>
        </a:defRPr>
      </a:lvl1pPr>
      <a:lvl2pPr algn="r" rtl="0" eaLnBrk="0" fontAlgn="base" hangingPunct="0">
        <a:spcBef>
          <a:spcPct val="0"/>
        </a:spcBef>
        <a:spcAft>
          <a:spcPct val="0"/>
        </a:spcAft>
        <a:defRPr sz="4400">
          <a:solidFill>
            <a:schemeClr val="tx2"/>
          </a:solidFill>
          <a:latin typeface="Arial" charset="0"/>
        </a:defRPr>
      </a:lvl2pPr>
      <a:lvl3pPr algn="r" rtl="0" eaLnBrk="0" fontAlgn="base" hangingPunct="0">
        <a:spcBef>
          <a:spcPct val="0"/>
        </a:spcBef>
        <a:spcAft>
          <a:spcPct val="0"/>
        </a:spcAft>
        <a:defRPr sz="4400">
          <a:solidFill>
            <a:schemeClr val="tx2"/>
          </a:solidFill>
          <a:latin typeface="Arial" charset="0"/>
        </a:defRPr>
      </a:lvl3pPr>
      <a:lvl4pPr algn="r" rtl="0" eaLnBrk="0" fontAlgn="base" hangingPunct="0">
        <a:spcBef>
          <a:spcPct val="0"/>
        </a:spcBef>
        <a:spcAft>
          <a:spcPct val="0"/>
        </a:spcAft>
        <a:defRPr sz="4400">
          <a:solidFill>
            <a:schemeClr val="tx2"/>
          </a:solidFill>
          <a:latin typeface="Arial" charset="0"/>
        </a:defRPr>
      </a:lvl4pPr>
      <a:lvl5pPr algn="r" rtl="0" eaLnBrk="0" fontAlgn="base" hangingPunct="0">
        <a:spcBef>
          <a:spcPct val="0"/>
        </a:spcBef>
        <a:spcAft>
          <a:spcPct val="0"/>
        </a:spcAft>
        <a:defRPr sz="4400">
          <a:solidFill>
            <a:schemeClr val="tx2"/>
          </a:solidFill>
          <a:latin typeface="Arial" charset="0"/>
        </a:defRPr>
      </a:lvl5pPr>
      <a:lvl6pPr marL="457200" algn="r" rtl="0" fontAlgn="base">
        <a:spcBef>
          <a:spcPct val="0"/>
        </a:spcBef>
        <a:spcAft>
          <a:spcPct val="0"/>
        </a:spcAft>
        <a:defRPr sz="4400">
          <a:solidFill>
            <a:schemeClr val="tx2"/>
          </a:solidFill>
          <a:latin typeface="Arial" charset="0"/>
        </a:defRPr>
      </a:lvl6pPr>
      <a:lvl7pPr marL="914400" algn="r" rtl="0" fontAlgn="base">
        <a:spcBef>
          <a:spcPct val="0"/>
        </a:spcBef>
        <a:spcAft>
          <a:spcPct val="0"/>
        </a:spcAft>
        <a:defRPr sz="4400">
          <a:solidFill>
            <a:schemeClr val="tx2"/>
          </a:solidFill>
          <a:latin typeface="Arial" charset="0"/>
        </a:defRPr>
      </a:lvl7pPr>
      <a:lvl8pPr marL="1371600" algn="r" rtl="0" fontAlgn="base">
        <a:spcBef>
          <a:spcPct val="0"/>
        </a:spcBef>
        <a:spcAft>
          <a:spcPct val="0"/>
        </a:spcAft>
        <a:defRPr sz="4400">
          <a:solidFill>
            <a:schemeClr val="tx2"/>
          </a:solidFill>
          <a:latin typeface="Arial" charset="0"/>
        </a:defRPr>
      </a:lvl8pPr>
      <a:lvl9pPr marL="1828800" algn="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C464-1401-00F2-0120-881D7AA90524}"/>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567E4BD-7DEC-A40E-886A-AC03388539C6}"/>
              </a:ext>
            </a:extLst>
          </p:cNvPr>
          <p:cNvSpPr txBox="1"/>
          <p:nvPr/>
        </p:nvSpPr>
        <p:spPr>
          <a:xfrm>
            <a:off x="0" y="1218238"/>
            <a:ext cx="9144000" cy="338554"/>
          </a:xfrm>
          <a:prstGeom prst="rect">
            <a:avLst/>
          </a:prstGeom>
          <a:noFill/>
        </p:spPr>
        <p:txBody>
          <a:bodyPr wrap="square" rtlCol="0">
            <a:spAutoFit/>
          </a:bodyPr>
          <a:lstStyle/>
          <a:p>
            <a:pPr algn="ctr"/>
            <a:r>
              <a:rPr lang="en-GB" sz="1600" b="1" dirty="0">
                <a:solidFill>
                  <a:srgbClr val="C00000"/>
                </a:solidFill>
              </a:rPr>
              <a:t>Conditionals</a:t>
            </a:r>
          </a:p>
        </p:txBody>
      </p:sp>
      <p:sp>
        <p:nvSpPr>
          <p:cNvPr id="3" name="Textfeld 2">
            <a:extLst>
              <a:ext uri="{FF2B5EF4-FFF2-40B4-BE49-F238E27FC236}">
                <a16:creationId xmlns:a16="http://schemas.microsoft.com/office/drawing/2014/main" id="{67202606-D19D-C339-F62D-C18699448F7B}"/>
              </a:ext>
            </a:extLst>
          </p:cNvPr>
          <p:cNvSpPr txBox="1"/>
          <p:nvPr/>
        </p:nvSpPr>
        <p:spPr>
          <a:xfrm>
            <a:off x="107504" y="2852936"/>
            <a:ext cx="3168352" cy="338554"/>
          </a:xfrm>
          <a:prstGeom prst="rect">
            <a:avLst/>
          </a:prstGeom>
          <a:solidFill>
            <a:srgbClr val="FFFF00"/>
          </a:solidFill>
        </p:spPr>
        <p:txBody>
          <a:bodyPr wrap="square" rtlCol="0">
            <a:spAutoFit/>
          </a:bodyPr>
          <a:lstStyle/>
          <a:p>
            <a:r>
              <a:rPr lang="en-GB" sz="1600" dirty="0"/>
              <a:t>First conditional/if clause type 1</a:t>
            </a:r>
          </a:p>
        </p:txBody>
      </p:sp>
      <p:sp>
        <p:nvSpPr>
          <p:cNvPr id="4" name="Textfeld 3">
            <a:extLst>
              <a:ext uri="{FF2B5EF4-FFF2-40B4-BE49-F238E27FC236}">
                <a16:creationId xmlns:a16="http://schemas.microsoft.com/office/drawing/2014/main" id="{6F681168-C7FC-6094-38D1-3DAA35BB2349}"/>
              </a:ext>
            </a:extLst>
          </p:cNvPr>
          <p:cNvSpPr txBox="1"/>
          <p:nvPr/>
        </p:nvSpPr>
        <p:spPr>
          <a:xfrm>
            <a:off x="4572000" y="2852936"/>
            <a:ext cx="4248472" cy="338554"/>
          </a:xfrm>
          <a:prstGeom prst="rect">
            <a:avLst/>
          </a:prstGeom>
          <a:solidFill>
            <a:srgbClr val="FFFF00"/>
          </a:solidFill>
        </p:spPr>
        <p:txBody>
          <a:bodyPr wrap="square" rtlCol="0">
            <a:spAutoFit/>
          </a:bodyPr>
          <a:lstStyle/>
          <a:p>
            <a:r>
              <a:rPr lang="en-GB" sz="1600" dirty="0"/>
              <a:t>If I see her, I will ask her.</a:t>
            </a:r>
          </a:p>
        </p:txBody>
      </p:sp>
      <p:sp>
        <p:nvSpPr>
          <p:cNvPr id="7" name="Textfeld 6">
            <a:extLst>
              <a:ext uri="{FF2B5EF4-FFF2-40B4-BE49-F238E27FC236}">
                <a16:creationId xmlns:a16="http://schemas.microsoft.com/office/drawing/2014/main" id="{58BA2AB5-6446-B94D-9F42-B65FF6676575}"/>
              </a:ext>
            </a:extLst>
          </p:cNvPr>
          <p:cNvSpPr txBox="1"/>
          <p:nvPr/>
        </p:nvSpPr>
        <p:spPr>
          <a:xfrm>
            <a:off x="4572000" y="3306470"/>
            <a:ext cx="4248472" cy="338554"/>
          </a:xfrm>
          <a:prstGeom prst="rect">
            <a:avLst/>
          </a:prstGeom>
          <a:solidFill>
            <a:srgbClr val="FFFF00"/>
          </a:solidFill>
        </p:spPr>
        <p:txBody>
          <a:bodyPr wrap="square" rtlCol="0">
            <a:spAutoFit/>
          </a:bodyPr>
          <a:lstStyle/>
          <a:p>
            <a:r>
              <a:rPr lang="en-GB" sz="1600" dirty="0"/>
              <a:t>Should I see her, I will ask her.</a:t>
            </a:r>
          </a:p>
        </p:txBody>
      </p:sp>
    </p:spTree>
    <p:extLst>
      <p:ext uri="{BB962C8B-B14F-4D97-AF65-F5344CB8AC3E}">
        <p14:creationId xmlns:p14="http://schemas.microsoft.com/office/powerpoint/2010/main" val="918036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0000"/>
            <a:ext cx="2348130" cy="584775"/>
          </a:xfrm>
          <a:prstGeom prst="rect">
            <a:avLst/>
          </a:prstGeom>
          <a:solidFill>
            <a:srgbClr val="FFFF00"/>
          </a:solidFill>
        </p:spPr>
        <p:txBody>
          <a:bodyPr wrap="square" rtlCol="0">
            <a:spAutoFit/>
          </a:bodyPr>
          <a:lstStyle/>
          <a:p>
            <a:r>
              <a:rPr lang="en-GB" sz="1600" dirty="0"/>
              <a:t>Third conditional/</a:t>
            </a:r>
          </a:p>
          <a:p>
            <a:r>
              <a:rPr lang="en-GB" sz="1600" dirty="0"/>
              <a:t>If clause type 3</a:t>
            </a:r>
          </a:p>
        </p:txBody>
      </p:sp>
      <p:sp>
        <p:nvSpPr>
          <p:cNvPr id="10" name="Textfeld 9">
            <a:extLst>
              <a:ext uri="{FF2B5EF4-FFF2-40B4-BE49-F238E27FC236}">
                <a16:creationId xmlns:a16="http://schemas.microsoft.com/office/drawing/2014/main" id="{8599D9B5-4071-DA80-364F-A08FD8373B76}"/>
              </a:ext>
            </a:extLst>
          </p:cNvPr>
          <p:cNvSpPr txBox="1"/>
          <p:nvPr/>
        </p:nvSpPr>
        <p:spPr>
          <a:xfrm>
            <a:off x="2771800" y="1620000"/>
            <a:ext cx="6372200" cy="1077218"/>
          </a:xfrm>
          <a:prstGeom prst="rect">
            <a:avLst/>
          </a:prstGeom>
          <a:solidFill>
            <a:schemeClr val="bg1"/>
          </a:solidFill>
        </p:spPr>
        <p:txBody>
          <a:bodyPr wrap="square" rtlCol="0">
            <a:spAutoFit/>
          </a:bodyPr>
          <a:lstStyle/>
          <a:p>
            <a:r>
              <a:rPr lang="en-GB" sz="1600" dirty="0"/>
              <a:t>The third conditional describes a condition in the past which was not fulfilled and an imaginary result. The condition is unreal and can no longer happen, so sentences in the third conditional imagine the past being different from what it really was.</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2708920"/>
            <a:ext cx="6372200" cy="584775"/>
          </a:xfrm>
          <a:prstGeom prst="rect">
            <a:avLst/>
          </a:prstGeom>
          <a:solidFill>
            <a:schemeClr val="bg1"/>
          </a:solidFill>
        </p:spPr>
        <p:txBody>
          <a:bodyPr wrap="square" rtlCol="0">
            <a:spAutoFit/>
          </a:bodyPr>
          <a:lstStyle/>
          <a:p>
            <a:r>
              <a:rPr lang="en-GB" sz="1600" dirty="0"/>
              <a:t>It is made up of a conditional clause with </a:t>
            </a:r>
            <a:r>
              <a:rPr lang="en-GB" sz="1600" i="1" dirty="0"/>
              <a:t>if</a:t>
            </a:r>
            <a:r>
              <a:rPr lang="en-GB" sz="1600" dirty="0"/>
              <a:t> + the past perfect and a main clause with </a:t>
            </a:r>
            <a:r>
              <a:rPr lang="en-GB" sz="1600" i="1" dirty="0"/>
              <a:t>would/wouldn’t have </a:t>
            </a:r>
            <a:r>
              <a:rPr lang="en-GB" sz="1600" dirty="0"/>
              <a:t>+ the past participle.</a:t>
            </a:r>
          </a:p>
        </p:txBody>
      </p:sp>
      <p:sp>
        <p:nvSpPr>
          <p:cNvPr id="2" name="Textfeld 1">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Conditionals</a:t>
            </a:r>
            <a:endParaRPr lang="en-GB" sz="1600" b="1" dirty="0">
              <a:solidFill>
                <a:srgbClr val="C00000"/>
              </a:solidFill>
            </a:endParaRPr>
          </a:p>
        </p:txBody>
      </p:sp>
      <p:sp>
        <p:nvSpPr>
          <p:cNvPr id="4" name="Textfeld 3">
            <a:extLst>
              <a:ext uri="{FF2B5EF4-FFF2-40B4-BE49-F238E27FC236}">
                <a16:creationId xmlns:a16="http://schemas.microsoft.com/office/drawing/2014/main" id="{1BE18ECA-A079-5651-F8E0-4D600139D881}"/>
              </a:ext>
            </a:extLst>
          </p:cNvPr>
          <p:cNvSpPr txBox="1"/>
          <p:nvPr/>
        </p:nvSpPr>
        <p:spPr>
          <a:xfrm>
            <a:off x="107504" y="5129897"/>
            <a:ext cx="2348130" cy="1323439"/>
          </a:xfrm>
          <a:prstGeom prst="rect">
            <a:avLst/>
          </a:prstGeom>
          <a:solidFill>
            <a:srgbClr val="FFFF00"/>
          </a:solidFill>
        </p:spPr>
        <p:txBody>
          <a:bodyPr wrap="square" rtlCol="0">
            <a:spAutoFit/>
          </a:bodyPr>
          <a:lstStyle/>
          <a:p>
            <a:r>
              <a:rPr lang="en-GB" sz="1600" dirty="0"/>
              <a:t>If clauses type 3 consider unreal developments in the past and their imaginary results. </a:t>
            </a:r>
          </a:p>
        </p:txBody>
      </p:sp>
      <p:sp>
        <p:nvSpPr>
          <p:cNvPr id="9" name="Textfeld 8">
            <a:extLst>
              <a:ext uri="{FF2B5EF4-FFF2-40B4-BE49-F238E27FC236}">
                <a16:creationId xmlns:a16="http://schemas.microsoft.com/office/drawing/2014/main" id="{E6E46D04-B8EF-6822-7FDA-F05EF8BB6389}"/>
              </a:ext>
            </a:extLst>
          </p:cNvPr>
          <p:cNvSpPr txBox="1"/>
          <p:nvPr/>
        </p:nvSpPr>
        <p:spPr>
          <a:xfrm>
            <a:off x="2771800" y="5724545"/>
            <a:ext cx="6372200" cy="584775"/>
          </a:xfrm>
          <a:prstGeom prst="rect">
            <a:avLst/>
          </a:prstGeom>
          <a:solidFill>
            <a:schemeClr val="bg1"/>
          </a:solidFill>
        </p:spPr>
        <p:txBody>
          <a:bodyPr wrap="square" rtlCol="0">
            <a:spAutoFit/>
          </a:bodyPr>
          <a:lstStyle/>
          <a:p>
            <a:pPr algn="ctr"/>
            <a:r>
              <a:rPr lang="en-GB" sz="1600" i="1" dirty="0"/>
              <a:t>If I had/Had I fixed the leaky roof sooner, there would not have been so much damage. </a:t>
            </a:r>
            <a:r>
              <a:rPr lang="en-GB" sz="1600" dirty="0"/>
              <a:t>(regret)</a:t>
            </a:r>
            <a:endParaRPr lang="en-GB" sz="1600" i="1" dirty="0"/>
          </a:p>
        </p:txBody>
      </p:sp>
      <p:sp>
        <p:nvSpPr>
          <p:cNvPr id="12" name="Textfeld 11">
            <a:extLst>
              <a:ext uri="{FF2B5EF4-FFF2-40B4-BE49-F238E27FC236}">
                <a16:creationId xmlns:a16="http://schemas.microsoft.com/office/drawing/2014/main" id="{6E3FBFCC-1473-9DAB-0CB3-FBABD686EDBB}"/>
              </a:ext>
            </a:extLst>
          </p:cNvPr>
          <p:cNvSpPr txBox="1"/>
          <p:nvPr/>
        </p:nvSpPr>
        <p:spPr>
          <a:xfrm>
            <a:off x="2771800" y="6300609"/>
            <a:ext cx="6372200" cy="584775"/>
          </a:xfrm>
          <a:prstGeom prst="rect">
            <a:avLst/>
          </a:prstGeom>
          <a:solidFill>
            <a:schemeClr val="bg1"/>
          </a:solidFill>
        </p:spPr>
        <p:txBody>
          <a:bodyPr wrap="square" rtlCol="0">
            <a:spAutoFit/>
          </a:bodyPr>
          <a:lstStyle/>
          <a:p>
            <a:pPr algn="ctr"/>
            <a:r>
              <a:rPr lang="en-GB" sz="1600" i="1" dirty="0"/>
              <a:t>If I hadn’t/Had I not seen this presentation, I would not have become a happy user of the third conditional. </a:t>
            </a:r>
            <a:r>
              <a:rPr lang="en-GB" sz="1600" dirty="0"/>
              <a:t>(happiness)</a:t>
            </a:r>
            <a:endParaRPr lang="en-GB" sz="1600" i="1" dirty="0"/>
          </a:p>
        </p:txBody>
      </p:sp>
      <p:sp>
        <p:nvSpPr>
          <p:cNvPr id="8" name="Textfeld 7">
            <a:extLst>
              <a:ext uri="{FF2B5EF4-FFF2-40B4-BE49-F238E27FC236}">
                <a16:creationId xmlns:a16="http://schemas.microsoft.com/office/drawing/2014/main" id="{E8E72E8A-B0E7-3930-8EF2-68BF22C0209C}"/>
              </a:ext>
            </a:extLst>
          </p:cNvPr>
          <p:cNvSpPr txBox="1"/>
          <p:nvPr/>
        </p:nvSpPr>
        <p:spPr>
          <a:xfrm>
            <a:off x="2771800" y="3234462"/>
            <a:ext cx="6372200" cy="338554"/>
          </a:xfrm>
          <a:prstGeom prst="rect">
            <a:avLst/>
          </a:prstGeom>
          <a:solidFill>
            <a:schemeClr val="bg1"/>
          </a:solidFill>
        </p:spPr>
        <p:txBody>
          <a:bodyPr wrap="square" rtlCol="0">
            <a:spAutoFit/>
          </a:bodyPr>
          <a:lstStyle/>
          <a:p>
            <a:pPr algn="ctr"/>
            <a:r>
              <a:rPr lang="en-GB" sz="1600" i="1" dirty="0"/>
              <a:t>If the train hadn’t been late, I would have arrived in time.</a:t>
            </a:r>
          </a:p>
        </p:txBody>
      </p:sp>
      <p:sp>
        <p:nvSpPr>
          <p:cNvPr id="11" name="Textfeld 10">
            <a:extLst>
              <a:ext uri="{FF2B5EF4-FFF2-40B4-BE49-F238E27FC236}">
                <a16:creationId xmlns:a16="http://schemas.microsoft.com/office/drawing/2014/main" id="{F7FBFFC2-67AE-5B33-5690-B05DBF43DCD2}"/>
              </a:ext>
            </a:extLst>
          </p:cNvPr>
          <p:cNvSpPr txBox="1"/>
          <p:nvPr/>
        </p:nvSpPr>
        <p:spPr>
          <a:xfrm>
            <a:off x="2771800" y="5139770"/>
            <a:ext cx="6372200" cy="584775"/>
          </a:xfrm>
          <a:prstGeom prst="rect">
            <a:avLst/>
          </a:prstGeom>
          <a:solidFill>
            <a:schemeClr val="bg1"/>
          </a:solidFill>
        </p:spPr>
        <p:txBody>
          <a:bodyPr wrap="square" rtlCol="0">
            <a:spAutoFit/>
          </a:bodyPr>
          <a:lstStyle/>
          <a:p>
            <a:r>
              <a:rPr lang="en-GB" sz="1600" dirty="0"/>
              <a:t>We can use the third conditional to express regret or happiness about things in the past.</a:t>
            </a:r>
          </a:p>
        </p:txBody>
      </p:sp>
      <p:sp>
        <p:nvSpPr>
          <p:cNvPr id="14" name="Textfeld 13">
            <a:extLst>
              <a:ext uri="{FF2B5EF4-FFF2-40B4-BE49-F238E27FC236}">
                <a16:creationId xmlns:a16="http://schemas.microsoft.com/office/drawing/2014/main" id="{8E582FB2-6863-257C-EF96-9C2A419659CC}"/>
              </a:ext>
            </a:extLst>
          </p:cNvPr>
          <p:cNvSpPr txBox="1"/>
          <p:nvPr/>
        </p:nvSpPr>
        <p:spPr>
          <a:xfrm>
            <a:off x="2771800" y="4293096"/>
            <a:ext cx="6372200" cy="338554"/>
          </a:xfrm>
          <a:prstGeom prst="rect">
            <a:avLst/>
          </a:prstGeom>
          <a:solidFill>
            <a:schemeClr val="bg1"/>
          </a:solidFill>
        </p:spPr>
        <p:txBody>
          <a:bodyPr wrap="square" rtlCol="0">
            <a:spAutoFit/>
          </a:bodyPr>
          <a:lstStyle/>
          <a:p>
            <a:r>
              <a:rPr lang="en-US" sz="1600" i="1" dirty="0"/>
              <a:t>Could</a:t>
            </a:r>
            <a:r>
              <a:rPr lang="en-US" sz="1600" dirty="0"/>
              <a:t> and </a:t>
            </a:r>
            <a:r>
              <a:rPr lang="en-US" sz="1600" i="1" dirty="0"/>
              <a:t>might</a:t>
            </a:r>
            <a:r>
              <a:rPr lang="en-US" sz="1600" dirty="0"/>
              <a:t> can be used in the main clause instead of </a:t>
            </a:r>
            <a:r>
              <a:rPr lang="en-US" sz="1600" i="1" dirty="0"/>
              <a:t>would</a:t>
            </a:r>
            <a:r>
              <a:rPr lang="en-US" sz="1600" dirty="0"/>
              <a:t>.</a:t>
            </a:r>
            <a:endParaRPr lang="en-GB" sz="1600" dirty="0"/>
          </a:p>
        </p:txBody>
      </p:sp>
      <p:sp>
        <p:nvSpPr>
          <p:cNvPr id="15" name="Textfeld 14">
            <a:extLst>
              <a:ext uri="{FF2B5EF4-FFF2-40B4-BE49-F238E27FC236}">
                <a16:creationId xmlns:a16="http://schemas.microsoft.com/office/drawing/2014/main" id="{1BF0D92A-F3E7-7428-9CE3-0AC434C4CCBE}"/>
              </a:ext>
            </a:extLst>
          </p:cNvPr>
          <p:cNvSpPr txBox="1"/>
          <p:nvPr/>
        </p:nvSpPr>
        <p:spPr>
          <a:xfrm>
            <a:off x="107504" y="4293096"/>
            <a:ext cx="2348130" cy="338554"/>
          </a:xfrm>
          <a:prstGeom prst="rect">
            <a:avLst/>
          </a:prstGeom>
          <a:solidFill>
            <a:srgbClr val="FFFF00"/>
          </a:solidFill>
        </p:spPr>
        <p:txBody>
          <a:bodyPr wrap="square" rtlCol="0">
            <a:spAutoFit/>
          </a:bodyPr>
          <a:lstStyle/>
          <a:p>
            <a:r>
              <a:rPr lang="en-GB" sz="1600" dirty="0"/>
              <a:t>Modals</a:t>
            </a:r>
          </a:p>
        </p:txBody>
      </p:sp>
      <p:sp>
        <p:nvSpPr>
          <p:cNvPr id="16" name="Textfeld 15">
            <a:extLst>
              <a:ext uri="{FF2B5EF4-FFF2-40B4-BE49-F238E27FC236}">
                <a16:creationId xmlns:a16="http://schemas.microsoft.com/office/drawing/2014/main" id="{C5EC4739-B2D8-8267-B25B-DD3A85CF23CE}"/>
              </a:ext>
            </a:extLst>
          </p:cNvPr>
          <p:cNvSpPr txBox="1"/>
          <p:nvPr/>
        </p:nvSpPr>
        <p:spPr>
          <a:xfrm>
            <a:off x="2771800" y="4602614"/>
            <a:ext cx="6372200" cy="338554"/>
          </a:xfrm>
          <a:prstGeom prst="rect">
            <a:avLst/>
          </a:prstGeom>
          <a:solidFill>
            <a:schemeClr val="bg1"/>
          </a:solidFill>
        </p:spPr>
        <p:txBody>
          <a:bodyPr wrap="square" rtlCol="0">
            <a:spAutoFit/>
          </a:bodyPr>
          <a:lstStyle/>
          <a:p>
            <a:pPr algn="ctr"/>
            <a:r>
              <a:rPr lang="en-GB" sz="1600" i="1" dirty="0"/>
              <a:t>If I had/Had I got up earlier, I might/could have caught the bus.</a:t>
            </a:r>
          </a:p>
        </p:txBody>
      </p:sp>
      <p:sp>
        <p:nvSpPr>
          <p:cNvPr id="13" name="Textfeld 12">
            <a:extLst>
              <a:ext uri="{FF2B5EF4-FFF2-40B4-BE49-F238E27FC236}">
                <a16:creationId xmlns:a16="http://schemas.microsoft.com/office/drawing/2014/main" id="{5CA3235D-F874-10CC-79F4-45EA78FC043B}"/>
              </a:ext>
            </a:extLst>
          </p:cNvPr>
          <p:cNvSpPr txBox="1"/>
          <p:nvPr/>
        </p:nvSpPr>
        <p:spPr>
          <a:xfrm>
            <a:off x="107504" y="3594502"/>
            <a:ext cx="2348130" cy="338554"/>
          </a:xfrm>
          <a:prstGeom prst="rect">
            <a:avLst/>
          </a:prstGeom>
          <a:solidFill>
            <a:srgbClr val="FFFF00"/>
          </a:solidFill>
        </p:spPr>
        <p:txBody>
          <a:bodyPr wrap="square" rtlCol="0">
            <a:spAutoFit/>
          </a:bodyPr>
          <a:lstStyle/>
          <a:p>
            <a:r>
              <a:rPr lang="en-GB" sz="1600" dirty="0"/>
              <a:t>Delete </a:t>
            </a:r>
            <a:r>
              <a:rPr lang="en-GB" sz="1600" i="1" dirty="0"/>
              <a:t>if</a:t>
            </a:r>
          </a:p>
        </p:txBody>
      </p:sp>
      <p:sp>
        <p:nvSpPr>
          <p:cNvPr id="17" name="Textfeld 16">
            <a:extLst>
              <a:ext uri="{FF2B5EF4-FFF2-40B4-BE49-F238E27FC236}">
                <a16:creationId xmlns:a16="http://schemas.microsoft.com/office/drawing/2014/main" id="{B4549B64-CC23-6119-8D88-7096F3C6A261}"/>
              </a:ext>
            </a:extLst>
          </p:cNvPr>
          <p:cNvSpPr txBox="1"/>
          <p:nvPr/>
        </p:nvSpPr>
        <p:spPr>
          <a:xfrm>
            <a:off x="2771800" y="3573016"/>
            <a:ext cx="6372200" cy="338554"/>
          </a:xfrm>
          <a:prstGeom prst="rect">
            <a:avLst/>
          </a:prstGeom>
          <a:solidFill>
            <a:schemeClr val="bg1"/>
          </a:solidFill>
        </p:spPr>
        <p:txBody>
          <a:bodyPr wrap="square" rtlCol="0">
            <a:spAutoFit/>
          </a:bodyPr>
          <a:lstStyle/>
          <a:p>
            <a:r>
              <a:rPr lang="en-GB" sz="1600" dirty="0"/>
              <a:t>The if clause can be built without using </a:t>
            </a:r>
            <a:r>
              <a:rPr lang="en-GB" sz="1600" i="1" dirty="0"/>
              <a:t>if</a:t>
            </a:r>
            <a:r>
              <a:rPr lang="en-GB" sz="1600" dirty="0"/>
              <a:t> (no change of meaning):</a:t>
            </a:r>
          </a:p>
        </p:txBody>
      </p:sp>
      <p:sp>
        <p:nvSpPr>
          <p:cNvPr id="18" name="Textfeld 17">
            <a:extLst>
              <a:ext uri="{FF2B5EF4-FFF2-40B4-BE49-F238E27FC236}">
                <a16:creationId xmlns:a16="http://schemas.microsoft.com/office/drawing/2014/main" id="{EAABA3DC-2FB0-AFCB-DBBA-151E82B7BD95}"/>
              </a:ext>
            </a:extLst>
          </p:cNvPr>
          <p:cNvSpPr txBox="1"/>
          <p:nvPr/>
        </p:nvSpPr>
        <p:spPr>
          <a:xfrm>
            <a:off x="2771800" y="3861048"/>
            <a:ext cx="6372200" cy="338554"/>
          </a:xfrm>
          <a:prstGeom prst="rect">
            <a:avLst/>
          </a:prstGeom>
          <a:solidFill>
            <a:schemeClr val="bg1"/>
          </a:solidFill>
        </p:spPr>
        <p:txBody>
          <a:bodyPr wrap="square" rtlCol="0">
            <a:spAutoFit/>
          </a:bodyPr>
          <a:lstStyle/>
          <a:p>
            <a:pPr algn="ctr"/>
            <a:r>
              <a:rPr lang="en-GB" sz="1600" i="1" dirty="0"/>
              <a:t>Had the train not been late, I would have arrived in time.</a:t>
            </a:r>
          </a:p>
        </p:txBody>
      </p:sp>
    </p:spTree>
    <p:extLst>
      <p:ext uri="{BB962C8B-B14F-4D97-AF65-F5344CB8AC3E}">
        <p14:creationId xmlns:p14="http://schemas.microsoft.com/office/powerpoint/2010/main" val="3245832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1000"/>
                                        <p:tgtEl>
                                          <p:spTgt spid="20"/>
                                        </p:tgtEl>
                                      </p:cBhvr>
                                    </p:animEffect>
                                    <p:anim calcmode="lin" valueType="num">
                                      <p:cBhvr>
                                        <p:cTn id="22" dur="1000" fill="hold"/>
                                        <p:tgtEl>
                                          <p:spTgt spid="20"/>
                                        </p:tgtEl>
                                        <p:attrNameLst>
                                          <p:attrName>ppt_x</p:attrName>
                                        </p:attrNameLst>
                                      </p:cBhvr>
                                      <p:tavLst>
                                        <p:tav tm="0">
                                          <p:val>
                                            <p:strVal val="#ppt_x"/>
                                          </p:val>
                                        </p:tav>
                                        <p:tav tm="100000">
                                          <p:val>
                                            <p:strVal val="#ppt_x"/>
                                          </p:val>
                                        </p:tav>
                                      </p:tavLst>
                                    </p:anim>
                                    <p:anim calcmode="lin" valueType="num">
                                      <p:cBhvr>
                                        <p:cTn id="23"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1000"/>
                                        <p:tgtEl>
                                          <p:spTgt spid="17"/>
                                        </p:tgtEl>
                                      </p:cBhvr>
                                    </p:animEffect>
                                    <p:anim calcmode="lin" valueType="num">
                                      <p:cBhvr>
                                        <p:cTn id="43" dur="1000" fill="hold"/>
                                        <p:tgtEl>
                                          <p:spTgt spid="17"/>
                                        </p:tgtEl>
                                        <p:attrNameLst>
                                          <p:attrName>ppt_x</p:attrName>
                                        </p:attrNameLst>
                                      </p:cBhvr>
                                      <p:tavLst>
                                        <p:tav tm="0">
                                          <p:val>
                                            <p:strVal val="#ppt_x"/>
                                          </p:val>
                                        </p:tav>
                                        <p:tav tm="100000">
                                          <p:val>
                                            <p:strVal val="#ppt_x"/>
                                          </p:val>
                                        </p:tav>
                                      </p:tavLst>
                                    </p:anim>
                                    <p:anim calcmode="lin" valueType="num">
                                      <p:cBhvr>
                                        <p:cTn id="4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fade">
                                      <p:cBhvr>
                                        <p:cTn id="49" dur="1000"/>
                                        <p:tgtEl>
                                          <p:spTgt spid="18"/>
                                        </p:tgtEl>
                                      </p:cBhvr>
                                    </p:animEffect>
                                    <p:anim calcmode="lin" valueType="num">
                                      <p:cBhvr>
                                        <p:cTn id="50" dur="1000" fill="hold"/>
                                        <p:tgtEl>
                                          <p:spTgt spid="18"/>
                                        </p:tgtEl>
                                        <p:attrNameLst>
                                          <p:attrName>ppt_x</p:attrName>
                                        </p:attrNameLst>
                                      </p:cBhvr>
                                      <p:tavLst>
                                        <p:tav tm="0">
                                          <p:val>
                                            <p:strVal val="#ppt_x"/>
                                          </p:val>
                                        </p:tav>
                                        <p:tav tm="100000">
                                          <p:val>
                                            <p:strVal val="#ppt_x"/>
                                          </p:val>
                                        </p:tav>
                                      </p:tavLst>
                                    </p:anim>
                                    <p:anim calcmode="lin" valueType="num">
                                      <p:cBhvr>
                                        <p:cTn id="51"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fade">
                                      <p:cBhvr>
                                        <p:cTn id="56" dur="1000"/>
                                        <p:tgtEl>
                                          <p:spTgt spid="15"/>
                                        </p:tgtEl>
                                      </p:cBhvr>
                                    </p:animEffect>
                                    <p:anim calcmode="lin" valueType="num">
                                      <p:cBhvr>
                                        <p:cTn id="57" dur="1000" fill="hold"/>
                                        <p:tgtEl>
                                          <p:spTgt spid="15"/>
                                        </p:tgtEl>
                                        <p:attrNameLst>
                                          <p:attrName>ppt_x</p:attrName>
                                        </p:attrNameLst>
                                      </p:cBhvr>
                                      <p:tavLst>
                                        <p:tav tm="0">
                                          <p:val>
                                            <p:strVal val="#ppt_x"/>
                                          </p:val>
                                        </p:tav>
                                        <p:tav tm="100000">
                                          <p:val>
                                            <p:strVal val="#ppt_x"/>
                                          </p:val>
                                        </p:tav>
                                      </p:tavLst>
                                    </p:anim>
                                    <p:anim calcmode="lin" valueType="num">
                                      <p:cBhvr>
                                        <p:cTn id="5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1000"/>
                                        <p:tgtEl>
                                          <p:spTgt spid="14"/>
                                        </p:tgtEl>
                                      </p:cBhvr>
                                    </p:animEffect>
                                    <p:anim calcmode="lin" valueType="num">
                                      <p:cBhvr>
                                        <p:cTn id="64" dur="1000" fill="hold"/>
                                        <p:tgtEl>
                                          <p:spTgt spid="14"/>
                                        </p:tgtEl>
                                        <p:attrNameLst>
                                          <p:attrName>ppt_x</p:attrName>
                                        </p:attrNameLst>
                                      </p:cBhvr>
                                      <p:tavLst>
                                        <p:tav tm="0">
                                          <p:val>
                                            <p:strVal val="#ppt_x"/>
                                          </p:val>
                                        </p:tav>
                                        <p:tav tm="100000">
                                          <p:val>
                                            <p:strVal val="#ppt_x"/>
                                          </p:val>
                                        </p:tav>
                                      </p:tavLst>
                                    </p:anim>
                                    <p:anim calcmode="lin" valueType="num">
                                      <p:cBhvr>
                                        <p:cTn id="6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6"/>
                                        </p:tgtEl>
                                        <p:attrNameLst>
                                          <p:attrName>style.visibility</p:attrName>
                                        </p:attrNameLst>
                                      </p:cBhvr>
                                      <p:to>
                                        <p:strVal val="visible"/>
                                      </p:to>
                                    </p:set>
                                    <p:animEffect transition="in" filter="fade">
                                      <p:cBhvr>
                                        <p:cTn id="70" dur="1000"/>
                                        <p:tgtEl>
                                          <p:spTgt spid="16"/>
                                        </p:tgtEl>
                                      </p:cBhvr>
                                    </p:animEffect>
                                    <p:anim calcmode="lin" valueType="num">
                                      <p:cBhvr>
                                        <p:cTn id="71" dur="1000" fill="hold"/>
                                        <p:tgtEl>
                                          <p:spTgt spid="16"/>
                                        </p:tgtEl>
                                        <p:attrNameLst>
                                          <p:attrName>ppt_x</p:attrName>
                                        </p:attrNameLst>
                                      </p:cBhvr>
                                      <p:tavLst>
                                        <p:tav tm="0">
                                          <p:val>
                                            <p:strVal val="#ppt_x"/>
                                          </p:val>
                                        </p:tav>
                                        <p:tav tm="100000">
                                          <p:val>
                                            <p:strVal val="#ppt_x"/>
                                          </p:val>
                                        </p:tav>
                                      </p:tavLst>
                                    </p:anim>
                                    <p:anim calcmode="lin" valueType="num">
                                      <p:cBhvr>
                                        <p:cTn id="72"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4"/>
                                        </p:tgtEl>
                                        <p:attrNameLst>
                                          <p:attrName>style.visibility</p:attrName>
                                        </p:attrNameLst>
                                      </p:cBhvr>
                                      <p:to>
                                        <p:strVal val="visible"/>
                                      </p:to>
                                    </p:set>
                                    <p:animEffect transition="in" filter="fade">
                                      <p:cBhvr>
                                        <p:cTn id="77" dur="1000"/>
                                        <p:tgtEl>
                                          <p:spTgt spid="4"/>
                                        </p:tgtEl>
                                      </p:cBhvr>
                                    </p:animEffect>
                                    <p:anim calcmode="lin" valueType="num">
                                      <p:cBhvr>
                                        <p:cTn id="78" dur="1000" fill="hold"/>
                                        <p:tgtEl>
                                          <p:spTgt spid="4"/>
                                        </p:tgtEl>
                                        <p:attrNameLst>
                                          <p:attrName>ppt_x</p:attrName>
                                        </p:attrNameLst>
                                      </p:cBhvr>
                                      <p:tavLst>
                                        <p:tav tm="0">
                                          <p:val>
                                            <p:strVal val="#ppt_x"/>
                                          </p:val>
                                        </p:tav>
                                        <p:tav tm="100000">
                                          <p:val>
                                            <p:strVal val="#ppt_x"/>
                                          </p:val>
                                        </p:tav>
                                      </p:tavLst>
                                    </p:anim>
                                    <p:anim calcmode="lin" valueType="num">
                                      <p:cBhvr>
                                        <p:cTn id="7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1"/>
                                        </p:tgtEl>
                                        <p:attrNameLst>
                                          <p:attrName>style.visibility</p:attrName>
                                        </p:attrNameLst>
                                      </p:cBhvr>
                                      <p:to>
                                        <p:strVal val="visible"/>
                                      </p:to>
                                    </p:set>
                                    <p:animEffect transition="in" filter="fade">
                                      <p:cBhvr>
                                        <p:cTn id="84" dur="1000"/>
                                        <p:tgtEl>
                                          <p:spTgt spid="11"/>
                                        </p:tgtEl>
                                      </p:cBhvr>
                                    </p:animEffect>
                                    <p:anim calcmode="lin" valueType="num">
                                      <p:cBhvr>
                                        <p:cTn id="85" dur="1000" fill="hold"/>
                                        <p:tgtEl>
                                          <p:spTgt spid="11"/>
                                        </p:tgtEl>
                                        <p:attrNameLst>
                                          <p:attrName>ppt_x</p:attrName>
                                        </p:attrNameLst>
                                      </p:cBhvr>
                                      <p:tavLst>
                                        <p:tav tm="0">
                                          <p:val>
                                            <p:strVal val="#ppt_x"/>
                                          </p:val>
                                        </p:tav>
                                        <p:tav tm="100000">
                                          <p:val>
                                            <p:strVal val="#ppt_x"/>
                                          </p:val>
                                        </p:tav>
                                      </p:tavLst>
                                    </p:anim>
                                    <p:anim calcmode="lin" valueType="num">
                                      <p:cBhvr>
                                        <p:cTn id="8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9"/>
                                        </p:tgtEl>
                                        <p:attrNameLst>
                                          <p:attrName>style.visibility</p:attrName>
                                        </p:attrNameLst>
                                      </p:cBhvr>
                                      <p:to>
                                        <p:strVal val="visible"/>
                                      </p:to>
                                    </p:set>
                                    <p:animEffect transition="in" filter="fade">
                                      <p:cBhvr>
                                        <p:cTn id="91" dur="1000"/>
                                        <p:tgtEl>
                                          <p:spTgt spid="9"/>
                                        </p:tgtEl>
                                      </p:cBhvr>
                                    </p:animEffect>
                                    <p:anim calcmode="lin" valueType="num">
                                      <p:cBhvr>
                                        <p:cTn id="92" dur="1000" fill="hold"/>
                                        <p:tgtEl>
                                          <p:spTgt spid="9"/>
                                        </p:tgtEl>
                                        <p:attrNameLst>
                                          <p:attrName>ppt_x</p:attrName>
                                        </p:attrNameLst>
                                      </p:cBhvr>
                                      <p:tavLst>
                                        <p:tav tm="0">
                                          <p:val>
                                            <p:strVal val="#ppt_x"/>
                                          </p:val>
                                        </p:tav>
                                        <p:tav tm="100000">
                                          <p:val>
                                            <p:strVal val="#ppt_x"/>
                                          </p:val>
                                        </p:tav>
                                      </p:tavLst>
                                    </p:anim>
                                    <p:anim calcmode="lin" valueType="num">
                                      <p:cBhvr>
                                        <p:cTn id="9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12"/>
                                        </p:tgtEl>
                                        <p:attrNameLst>
                                          <p:attrName>style.visibility</p:attrName>
                                        </p:attrNameLst>
                                      </p:cBhvr>
                                      <p:to>
                                        <p:strVal val="visible"/>
                                      </p:to>
                                    </p:set>
                                    <p:animEffect transition="in" filter="fade">
                                      <p:cBhvr>
                                        <p:cTn id="98" dur="1000"/>
                                        <p:tgtEl>
                                          <p:spTgt spid="12"/>
                                        </p:tgtEl>
                                      </p:cBhvr>
                                    </p:animEffect>
                                    <p:anim calcmode="lin" valueType="num">
                                      <p:cBhvr>
                                        <p:cTn id="99" dur="1000" fill="hold"/>
                                        <p:tgtEl>
                                          <p:spTgt spid="12"/>
                                        </p:tgtEl>
                                        <p:attrNameLst>
                                          <p:attrName>ppt_x</p:attrName>
                                        </p:attrNameLst>
                                      </p:cBhvr>
                                      <p:tavLst>
                                        <p:tav tm="0">
                                          <p:val>
                                            <p:strVal val="#ppt_x"/>
                                          </p:val>
                                        </p:tav>
                                        <p:tav tm="100000">
                                          <p:val>
                                            <p:strVal val="#ppt_x"/>
                                          </p:val>
                                        </p:tav>
                                      </p:tavLst>
                                    </p:anim>
                                    <p:anim calcmode="lin" valueType="num">
                                      <p:cBhvr>
                                        <p:cTn id="10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20" grpId="0" animBg="1"/>
      <p:bldP spid="4" grpId="0" animBg="1"/>
      <p:bldP spid="9" grpId="0" animBg="1"/>
      <p:bldP spid="12" grpId="0" animBg="1"/>
      <p:bldP spid="8" grpId="0" animBg="1"/>
      <p:bldP spid="11" grpId="0" animBg="1"/>
      <p:bldP spid="14" grpId="0" animBg="1"/>
      <p:bldP spid="15" grpId="0" animBg="1"/>
      <p:bldP spid="16" grpId="0" animBg="1"/>
      <p:bldP spid="13" grpId="0" animBg="1"/>
      <p:bldP spid="17" grpId="0" animBg="1"/>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AF39-90E7-5369-712F-6009F02C17D3}"/>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90E0A1BC-A8A4-71CA-769A-3207306BB127}"/>
              </a:ext>
            </a:extLst>
          </p:cNvPr>
          <p:cNvSpPr txBox="1"/>
          <p:nvPr/>
        </p:nvSpPr>
        <p:spPr>
          <a:xfrm>
            <a:off x="107504" y="1340768"/>
            <a:ext cx="1080120" cy="338554"/>
          </a:xfrm>
          <a:prstGeom prst="rect">
            <a:avLst/>
          </a:prstGeom>
          <a:solidFill>
            <a:srgbClr val="FFFF00"/>
          </a:solidFill>
        </p:spPr>
        <p:txBody>
          <a:bodyPr wrap="square" rtlCol="0">
            <a:spAutoFit/>
          </a:bodyPr>
          <a:lstStyle/>
          <a:p>
            <a:r>
              <a:rPr lang="en-GB" sz="1600" dirty="0"/>
              <a:t>Exercises</a:t>
            </a:r>
          </a:p>
        </p:txBody>
      </p:sp>
      <p:sp>
        <p:nvSpPr>
          <p:cNvPr id="4" name="Textfeld 3">
            <a:extLst>
              <a:ext uri="{FF2B5EF4-FFF2-40B4-BE49-F238E27FC236}">
                <a16:creationId xmlns:a16="http://schemas.microsoft.com/office/drawing/2014/main" id="{036842F2-831C-82FD-1F77-189BDF1DCBDA}"/>
              </a:ext>
            </a:extLst>
          </p:cNvPr>
          <p:cNvSpPr txBox="1"/>
          <p:nvPr/>
        </p:nvSpPr>
        <p:spPr>
          <a:xfrm>
            <a:off x="1331640" y="1340768"/>
            <a:ext cx="7812360" cy="338554"/>
          </a:xfrm>
          <a:prstGeom prst="rect">
            <a:avLst/>
          </a:prstGeom>
          <a:solidFill>
            <a:srgbClr val="FFFF00"/>
          </a:solidFill>
        </p:spPr>
        <p:txBody>
          <a:bodyPr wrap="square" rtlCol="0">
            <a:spAutoFit/>
          </a:bodyPr>
          <a:lstStyle/>
          <a:p>
            <a:r>
              <a:rPr lang="en-GB" sz="1600" dirty="0"/>
              <a:t>Complete the sentences with the correct format of the if- and/or main clause:</a:t>
            </a:r>
          </a:p>
        </p:txBody>
      </p:sp>
      <p:sp>
        <p:nvSpPr>
          <p:cNvPr id="7" name="Textfeld 6">
            <a:extLst>
              <a:ext uri="{FF2B5EF4-FFF2-40B4-BE49-F238E27FC236}">
                <a16:creationId xmlns:a16="http://schemas.microsoft.com/office/drawing/2014/main" id="{F45E196E-DDC8-D0FE-EE09-3DAC14DC115F}"/>
              </a:ext>
            </a:extLst>
          </p:cNvPr>
          <p:cNvSpPr txBox="1"/>
          <p:nvPr/>
        </p:nvSpPr>
        <p:spPr>
          <a:xfrm>
            <a:off x="1331640" y="1643316"/>
            <a:ext cx="7812360" cy="323165"/>
          </a:xfrm>
          <a:prstGeom prst="rect">
            <a:avLst/>
          </a:prstGeom>
          <a:solidFill>
            <a:schemeClr val="bg1"/>
          </a:solidFill>
        </p:spPr>
        <p:txBody>
          <a:bodyPr wrap="square" rtlCol="0">
            <a:spAutoFit/>
          </a:bodyPr>
          <a:lstStyle/>
          <a:p>
            <a:pPr algn="ctr"/>
            <a:r>
              <a:rPr lang="en-GB" sz="1500" dirty="0"/>
              <a:t>1. T</a:t>
            </a:r>
            <a:r>
              <a:rPr lang="en-US" sz="1500" dirty="0"/>
              <a:t>hey (to listen) to the weather forecast, they wouldn’t have been caught in the rain.</a:t>
            </a:r>
            <a:endParaRPr lang="en-GB" sz="1500" dirty="0"/>
          </a:p>
        </p:txBody>
      </p:sp>
      <p:sp>
        <p:nvSpPr>
          <p:cNvPr id="8" name="Textfeld 7">
            <a:extLst>
              <a:ext uri="{FF2B5EF4-FFF2-40B4-BE49-F238E27FC236}">
                <a16:creationId xmlns:a16="http://schemas.microsoft.com/office/drawing/2014/main" id="{CC8EE0B0-0896-C36C-D879-E53816F90D1C}"/>
              </a:ext>
            </a:extLst>
          </p:cNvPr>
          <p:cNvSpPr txBox="1"/>
          <p:nvPr/>
        </p:nvSpPr>
        <p:spPr>
          <a:xfrm>
            <a:off x="1331640" y="1938318"/>
            <a:ext cx="7812360" cy="338554"/>
          </a:xfrm>
          <a:prstGeom prst="rect">
            <a:avLst/>
          </a:prstGeom>
          <a:solidFill>
            <a:schemeClr val="bg1"/>
          </a:solidFill>
        </p:spPr>
        <p:txBody>
          <a:bodyPr wrap="square" rtlCol="0">
            <a:spAutoFit/>
          </a:bodyPr>
          <a:lstStyle/>
          <a:p>
            <a:pPr algn="ctr"/>
            <a:r>
              <a:rPr lang="en-GB" sz="1500" b="1" i="1" dirty="0"/>
              <a:t>Had </a:t>
            </a:r>
            <a:r>
              <a:rPr lang="en-GB" sz="1500" i="1" dirty="0"/>
              <a:t>they listened to the weather forecast, they would not have been caught in </a:t>
            </a:r>
            <a:r>
              <a:rPr lang="en-GB" sz="1600" i="1" dirty="0"/>
              <a:t>the rain.</a:t>
            </a:r>
          </a:p>
        </p:txBody>
      </p:sp>
      <p:sp>
        <p:nvSpPr>
          <p:cNvPr id="9" name="Textfeld 8">
            <a:extLst>
              <a:ext uri="{FF2B5EF4-FFF2-40B4-BE49-F238E27FC236}">
                <a16:creationId xmlns:a16="http://schemas.microsoft.com/office/drawing/2014/main" id="{996F773B-674A-B7D1-40B6-7D1B3E187F4C}"/>
              </a:ext>
            </a:extLst>
          </p:cNvPr>
          <p:cNvSpPr txBox="1"/>
          <p:nvPr/>
        </p:nvSpPr>
        <p:spPr>
          <a:xfrm>
            <a:off x="1331640" y="2276872"/>
            <a:ext cx="7812360" cy="338554"/>
          </a:xfrm>
          <a:prstGeom prst="rect">
            <a:avLst/>
          </a:prstGeom>
          <a:solidFill>
            <a:schemeClr val="bg1"/>
          </a:solidFill>
        </p:spPr>
        <p:txBody>
          <a:bodyPr wrap="square" rtlCol="0">
            <a:spAutoFit/>
          </a:bodyPr>
          <a:lstStyle/>
          <a:p>
            <a:pPr algn="ctr"/>
            <a:r>
              <a:rPr lang="en-GB" sz="1600" dirty="0"/>
              <a:t>2. </a:t>
            </a:r>
            <a:r>
              <a:rPr lang="en-US" sz="1600" dirty="0"/>
              <a:t>If I hadn’t missed the bus, I (not to be) late.</a:t>
            </a:r>
            <a:endParaRPr lang="en-GB" sz="1600" dirty="0"/>
          </a:p>
        </p:txBody>
      </p:sp>
      <p:sp>
        <p:nvSpPr>
          <p:cNvPr id="10" name="Textfeld 9">
            <a:extLst>
              <a:ext uri="{FF2B5EF4-FFF2-40B4-BE49-F238E27FC236}">
                <a16:creationId xmlns:a16="http://schemas.microsoft.com/office/drawing/2014/main" id="{35AC736C-EF87-3D68-FF03-8CA312E0CE97}"/>
              </a:ext>
            </a:extLst>
          </p:cNvPr>
          <p:cNvSpPr txBox="1"/>
          <p:nvPr/>
        </p:nvSpPr>
        <p:spPr>
          <a:xfrm>
            <a:off x="1331640" y="2586390"/>
            <a:ext cx="7812360" cy="338554"/>
          </a:xfrm>
          <a:prstGeom prst="rect">
            <a:avLst/>
          </a:prstGeom>
          <a:solidFill>
            <a:schemeClr val="bg1"/>
          </a:solidFill>
        </p:spPr>
        <p:txBody>
          <a:bodyPr wrap="square" rtlCol="0">
            <a:spAutoFit/>
          </a:bodyPr>
          <a:lstStyle/>
          <a:p>
            <a:pPr algn="ctr"/>
            <a:r>
              <a:rPr lang="en-GB" sz="1600" i="1" dirty="0"/>
              <a:t>If I hadn’t missed the bus,  I </a:t>
            </a:r>
            <a:r>
              <a:rPr lang="en-GB" sz="1600" b="1" i="1" dirty="0"/>
              <a:t>would not have been </a:t>
            </a:r>
            <a:r>
              <a:rPr lang="en-GB" sz="1600" i="1" dirty="0"/>
              <a:t>late.</a:t>
            </a:r>
          </a:p>
        </p:txBody>
      </p:sp>
      <p:sp>
        <p:nvSpPr>
          <p:cNvPr id="11" name="Textfeld 10">
            <a:extLst>
              <a:ext uri="{FF2B5EF4-FFF2-40B4-BE49-F238E27FC236}">
                <a16:creationId xmlns:a16="http://schemas.microsoft.com/office/drawing/2014/main" id="{07A254F7-A220-1FE6-A33C-60337C813793}"/>
              </a:ext>
            </a:extLst>
          </p:cNvPr>
          <p:cNvSpPr txBox="1"/>
          <p:nvPr/>
        </p:nvSpPr>
        <p:spPr>
          <a:xfrm>
            <a:off x="1331640" y="2924944"/>
            <a:ext cx="7812360" cy="338554"/>
          </a:xfrm>
          <a:prstGeom prst="rect">
            <a:avLst/>
          </a:prstGeom>
          <a:solidFill>
            <a:schemeClr val="bg1"/>
          </a:solidFill>
        </p:spPr>
        <p:txBody>
          <a:bodyPr wrap="square" rtlCol="0">
            <a:spAutoFit/>
          </a:bodyPr>
          <a:lstStyle/>
          <a:p>
            <a:pPr algn="ctr"/>
            <a:r>
              <a:rPr lang="en-GB" sz="1600" dirty="0"/>
              <a:t>3. He (not, to have) such a hangover if he hadn’t drunk so much alcohol.</a:t>
            </a:r>
          </a:p>
        </p:txBody>
      </p:sp>
      <p:sp>
        <p:nvSpPr>
          <p:cNvPr id="12" name="Textfeld 11">
            <a:extLst>
              <a:ext uri="{FF2B5EF4-FFF2-40B4-BE49-F238E27FC236}">
                <a16:creationId xmlns:a16="http://schemas.microsoft.com/office/drawing/2014/main" id="{753EEF23-8E37-8931-2D78-9BD3AE0AC0A0}"/>
              </a:ext>
            </a:extLst>
          </p:cNvPr>
          <p:cNvSpPr txBox="1"/>
          <p:nvPr/>
        </p:nvSpPr>
        <p:spPr>
          <a:xfrm>
            <a:off x="1331640" y="3234462"/>
            <a:ext cx="7812360" cy="338554"/>
          </a:xfrm>
          <a:prstGeom prst="rect">
            <a:avLst/>
          </a:prstGeom>
          <a:solidFill>
            <a:schemeClr val="bg1"/>
          </a:solidFill>
        </p:spPr>
        <p:txBody>
          <a:bodyPr wrap="square" rtlCol="0">
            <a:spAutoFit/>
          </a:bodyPr>
          <a:lstStyle/>
          <a:p>
            <a:pPr algn="ctr"/>
            <a:r>
              <a:rPr lang="en-GB" sz="1600" i="1" dirty="0"/>
              <a:t>He </a:t>
            </a:r>
            <a:r>
              <a:rPr lang="en-GB" sz="1600" b="1" i="1" dirty="0"/>
              <a:t>would not have had </a:t>
            </a:r>
            <a:r>
              <a:rPr lang="en-GB" sz="1600" i="1" dirty="0"/>
              <a:t>such a hangover if he hadn’t drunk so much alcohol. </a:t>
            </a:r>
            <a:endParaRPr lang="en-GB" sz="1600" b="1" i="1" dirty="0"/>
          </a:p>
        </p:txBody>
      </p:sp>
      <p:sp>
        <p:nvSpPr>
          <p:cNvPr id="13" name="Textfeld 12">
            <a:extLst>
              <a:ext uri="{FF2B5EF4-FFF2-40B4-BE49-F238E27FC236}">
                <a16:creationId xmlns:a16="http://schemas.microsoft.com/office/drawing/2014/main" id="{1156C1D5-466C-1AE7-7796-C3F8FAB6C6E8}"/>
              </a:ext>
            </a:extLst>
          </p:cNvPr>
          <p:cNvSpPr txBox="1"/>
          <p:nvPr/>
        </p:nvSpPr>
        <p:spPr>
          <a:xfrm>
            <a:off x="1331640" y="4077072"/>
            <a:ext cx="7812360" cy="338554"/>
          </a:xfrm>
          <a:prstGeom prst="rect">
            <a:avLst/>
          </a:prstGeom>
          <a:solidFill>
            <a:schemeClr val="bg1"/>
          </a:solidFill>
        </p:spPr>
        <p:txBody>
          <a:bodyPr wrap="square" rtlCol="0">
            <a:spAutoFit/>
          </a:bodyPr>
          <a:lstStyle/>
          <a:p>
            <a:pPr algn="ctr"/>
            <a:r>
              <a:rPr lang="en-GB" sz="1600" dirty="0"/>
              <a:t>4. </a:t>
            </a:r>
            <a:r>
              <a:rPr lang="en-GB" sz="1600" dirty="0" err="1"/>
              <a:t>Wenn</a:t>
            </a:r>
            <a:r>
              <a:rPr lang="en-GB" sz="1600" dirty="0"/>
              <a:t> ich </a:t>
            </a:r>
            <a:r>
              <a:rPr lang="en-GB" sz="1600" dirty="0" err="1"/>
              <a:t>härter</a:t>
            </a:r>
            <a:r>
              <a:rPr lang="en-GB" sz="1600" dirty="0"/>
              <a:t> </a:t>
            </a:r>
            <a:r>
              <a:rPr lang="en-GB" sz="1600" dirty="0" err="1"/>
              <a:t>gearbeitet</a:t>
            </a:r>
            <a:r>
              <a:rPr lang="en-GB" sz="1600" dirty="0"/>
              <a:t> </a:t>
            </a:r>
            <a:r>
              <a:rPr lang="en-GB" sz="1600" dirty="0" err="1"/>
              <a:t>hätte</a:t>
            </a:r>
            <a:r>
              <a:rPr lang="en-GB" sz="1600" dirty="0"/>
              <a:t>, </a:t>
            </a:r>
            <a:r>
              <a:rPr lang="en-GB" sz="1600" dirty="0" err="1"/>
              <a:t>hätte</a:t>
            </a:r>
            <a:r>
              <a:rPr lang="en-GB" sz="1600" dirty="0"/>
              <a:t> ich </a:t>
            </a:r>
            <a:r>
              <a:rPr lang="en-GB" sz="1600" dirty="0" err="1"/>
              <a:t>mehr</a:t>
            </a:r>
            <a:r>
              <a:rPr lang="en-GB" sz="1600" dirty="0"/>
              <a:t> Geld </a:t>
            </a:r>
            <a:r>
              <a:rPr lang="en-GB" sz="1600" dirty="0" err="1"/>
              <a:t>verdient</a:t>
            </a:r>
            <a:r>
              <a:rPr lang="en-GB" sz="1600" dirty="0"/>
              <a:t>.</a:t>
            </a:r>
          </a:p>
        </p:txBody>
      </p:sp>
      <p:sp>
        <p:nvSpPr>
          <p:cNvPr id="15" name="Textfeld 14">
            <a:extLst>
              <a:ext uri="{FF2B5EF4-FFF2-40B4-BE49-F238E27FC236}">
                <a16:creationId xmlns:a16="http://schemas.microsoft.com/office/drawing/2014/main" id="{35EFE36A-C041-5547-E2AD-0EB8B8715C49}"/>
              </a:ext>
            </a:extLst>
          </p:cNvPr>
          <p:cNvSpPr txBox="1"/>
          <p:nvPr/>
        </p:nvSpPr>
        <p:spPr>
          <a:xfrm>
            <a:off x="1331640" y="3738518"/>
            <a:ext cx="7812360" cy="338554"/>
          </a:xfrm>
          <a:prstGeom prst="rect">
            <a:avLst/>
          </a:prstGeom>
          <a:solidFill>
            <a:srgbClr val="FFFF00"/>
          </a:solidFill>
        </p:spPr>
        <p:txBody>
          <a:bodyPr wrap="square" rtlCol="0">
            <a:spAutoFit/>
          </a:bodyPr>
          <a:lstStyle/>
          <a:p>
            <a:pPr algn="ctr"/>
            <a:r>
              <a:rPr lang="en-GB" sz="1600" dirty="0"/>
              <a:t>Translate:</a:t>
            </a:r>
          </a:p>
        </p:txBody>
      </p:sp>
      <p:sp>
        <p:nvSpPr>
          <p:cNvPr id="16" name="Textfeld 15">
            <a:extLst>
              <a:ext uri="{FF2B5EF4-FFF2-40B4-BE49-F238E27FC236}">
                <a16:creationId xmlns:a16="http://schemas.microsoft.com/office/drawing/2014/main" id="{C9BA59E7-F534-4B2E-B45A-9F7CB732D8F5}"/>
              </a:ext>
            </a:extLst>
          </p:cNvPr>
          <p:cNvSpPr txBox="1"/>
          <p:nvPr/>
        </p:nvSpPr>
        <p:spPr>
          <a:xfrm>
            <a:off x="1331640" y="4386590"/>
            <a:ext cx="7812360" cy="338554"/>
          </a:xfrm>
          <a:prstGeom prst="rect">
            <a:avLst/>
          </a:prstGeom>
          <a:solidFill>
            <a:schemeClr val="bg1"/>
          </a:solidFill>
        </p:spPr>
        <p:txBody>
          <a:bodyPr wrap="square" rtlCol="0">
            <a:spAutoFit/>
          </a:bodyPr>
          <a:lstStyle/>
          <a:p>
            <a:pPr algn="ctr"/>
            <a:r>
              <a:rPr lang="en-GB" sz="1600" i="1" dirty="0"/>
              <a:t>If I had/Had I worked harder, I would have made more money.</a:t>
            </a:r>
            <a:endParaRPr lang="en-GB" sz="1600" dirty="0"/>
          </a:p>
        </p:txBody>
      </p:sp>
      <p:sp>
        <p:nvSpPr>
          <p:cNvPr id="17" name="Textfeld 16">
            <a:extLst>
              <a:ext uri="{FF2B5EF4-FFF2-40B4-BE49-F238E27FC236}">
                <a16:creationId xmlns:a16="http://schemas.microsoft.com/office/drawing/2014/main" id="{E0341339-0147-1195-9590-876821B37E13}"/>
              </a:ext>
            </a:extLst>
          </p:cNvPr>
          <p:cNvSpPr txBox="1"/>
          <p:nvPr/>
        </p:nvSpPr>
        <p:spPr>
          <a:xfrm>
            <a:off x="1331640" y="4725144"/>
            <a:ext cx="7812360" cy="323165"/>
          </a:xfrm>
          <a:prstGeom prst="rect">
            <a:avLst/>
          </a:prstGeom>
          <a:solidFill>
            <a:schemeClr val="bg1"/>
          </a:solidFill>
        </p:spPr>
        <p:txBody>
          <a:bodyPr wrap="square" rtlCol="0">
            <a:spAutoFit/>
          </a:bodyPr>
          <a:lstStyle/>
          <a:p>
            <a:pPr algn="ctr"/>
            <a:r>
              <a:rPr lang="en-GB" sz="1500" dirty="0"/>
              <a:t>5. </a:t>
            </a:r>
            <a:r>
              <a:rPr lang="en-GB" sz="1500" dirty="0" err="1"/>
              <a:t>Wir</a:t>
            </a:r>
            <a:r>
              <a:rPr lang="en-GB" sz="1500" dirty="0"/>
              <a:t> </a:t>
            </a:r>
            <a:r>
              <a:rPr lang="en-GB" sz="1500" dirty="0" err="1"/>
              <a:t>hätten</a:t>
            </a:r>
            <a:r>
              <a:rPr lang="en-GB" sz="1500" dirty="0"/>
              <a:t> das </a:t>
            </a:r>
            <a:r>
              <a:rPr lang="en-GB" sz="1500" dirty="0" err="1"/>
              <a:t>Konzert</a:t>
            </a:r>
            <a:r>
              <a:rPr lang="en-GB" sz="1500" dirty="0"/>
              <a:t> </a:t>
            </a:r>
            <a:r>
              <a:rPr lang="en-GB" sz="1500" dirty="0" err="1"/>
              <a:t>mehr</a:t>
            </a:r>
            <a:r>
              <a:rPr lang="en-GB" sz="1500" dirty="0"/>
              <a:t> </a:t>
            </a:r>
            <a:r>
              <a:rPr lang="en-GB" sz="1500" dirty="0" err="1"/>
              <a:t>genießen</a:t>
            </a:r>
            <a:r>
              <a:rPr lang="en-GB" sz="1500" dirty="0"/>
              <a:t> </a:t>
            </a:r>
            <a:r>
              <a:rPr lang="en-GB" sz="1500" dirty="0" err="1"/>
              <a:t>können</a:t>
            </a:r>
            <a:r>
              <a:rPr lang="en-GB" sz="1500" dirty="0"/>
              <a:t>, </a:t>
            </a:r>
            <a:r>
              <a:rPr lang="en-GB" sz="1500" dirty="0" err="1"/>
              <a:t>wenn</a:t>
            </a:r>
            <a:r>
              <a:rPr lang="en-GB" sz="1500" dirty="0"/>
              <a:t> es </a:t>
            </a:r>
            <a:r>
              <a:rPr lang="en-GB" sz="1500" dirty="0" err="1"/>
              <a:t>nicht</a:t>
            </a:r>
            <a:r>
              <a:rPr lang="en-GB" sz="1500" dirty="0"/>
              <a:t> so </a:t>
            </a:r>
            <a:r>
              <a:rPr lang="en-GB" sz="1500" dirty="0" err="1"/>
              <a:t>voll</a:t>
            </a:r>
            <a:r>
              <a:rPr lang="en-GB" sz="1500" dirty="0"/>
              <a:t> </a:t>
            </a:r>
            <a:r>
              <a:rPr lang="en-GB" sz="1500" dirty="0" err="1"/>
              <a:t>gewesen</a:t>
            </a:r>
            <a:r>
              <a:rPr lang="en-GB" sz="1500" dirty="0"/>
              <a:t> </a:t>
            </a:r>
            <a:r>
              <a:rPr lang="en-GB" sz="1500" dirty="0" err="1"/>
              <a:t>wäre</a:t>
            </a:r>
            <a:r>
              <a:rPr lang="en-GB" sz="1500" dirty="0"/>
              <a:t>.</a:t>
            </a:r>
          </a:p>
        </p:txBody>
      </p:sp>
      <p:sp>
        <p:nvSpPr>
          <p:cNvPr id="18" name="Textfeld 17">
            <a:extLst>
              <a:ext uri="{FF2B5EF4-FFF2-40B4-BE49-F238E27FC236}">
                <a16:creationId xmlns:a16="http://schemas.microsoft.com/office/drawing/2014/main" id="{FFB3C5DA-94E1-859C-7EC8-9958ACD33681}"/>
              </a:ext>
            </a:extLst>
          </p:cNvPr>
          <p:cNvSpPr txBox="1"/>
          <p:nvPr/>
        </p:nvSpPr>
        <p:spPr>
          <a:xfrm>
            <a:off x="1331640" y="5034662"/>
            <a:ext cx="7812360" cy="338554"/>
          </a:xfrm>
          <a:prstGeom prst="rect">
            <a:avLst/>
          </a:prstGeom>
          <a:solidFill>
            <a:schemeClr val="bg1"/>
          </a:solidFill>
        </p:spPr>
        <p:txBody>
          <a:bodyPr wrap="square" rtlCol="0">
            <a:spAutoFit/>
          </a:bodyPr>
          <a:lstStyle/>
          <a:p>
            <a:pPr algn="ctr"/>
            <a:r>
              <a:rPr lang="en-GB" sz="1600" i="1" dirty="0"/>
              <a:t>We could have enjoyed the concert better if it hadn’t/had it not been so crowded. </a:t>
            </a:r>
          </a:p>
        </p:txBody>
      </p:sp>
      <p:sp>
        <p:nvSpPr>
          <p:cNvPr id="19" name="Textfeld 18">
            <a:extLst>
              <a:ext uri="{FF2B5EF4-FFF2-40B4-BE49-F238E27FC236}">
                <a16:creationId xmlns:a16="http://schemas.microsoft.com/office/drawing/2014/main" id="{1162E035-C2CD-3A5A-1C5B-7C782EECE549}"/>
              </a:ext>
            </a:extLst>
          </p:cNvPr>
          <p:cNvSpPr txBox="1"/>
          <p:nvPr/>
        </p:nvSpPr>
        <p:spPr>
          <a:xfrm>
            <a:off x="1331640" y="5373216"/>
            <a:ext cx="7812360" cy="338554"/>
          </a:xfrm>
          <a:prstGeom prst="rect">
            <a:avLst/>
          </a:prstGeom>
          <a:solidFill>
            <a:schemeClr val="bg1"/>
          </a:solidFill>
        </p:spPr>
        <p:txBody>
          <a:bodyPr wrap="square" rtlCol="0">
            <a:spAutoFit/>
          </a:bodyPr>
          <a:lstStyle/>
          <a:p>
            <a:pPr algn="ctr"/>
            <a:r>
              <a:rPr lang="en-GB" sz="1600" dirty="0"/>
              <a:t>6. </a:t>
            </a:r>
            <a:r>
              <a:rPr lang="en-GB" sz="1600" dirty="0" err="1"/>
              <a:t>Wenn</a:t>
            </a:r>
            <a:r>
              <a:rPr lang="en-GB" sz="1600" dirty="0"/>
              <a:t> </a:t>
            </a:r>
            <a:r>
              <a:rPr lang="en-GB" sz="1600" dirty="0" err="1"/>
              <a:t>sie</a:t>
            </a:r>
            <a:r>
              <a:rPr lang="en-GB" sz="1600" dirty="0"/>
              <a:t> </a:t>
            </a:r>
            <a:r>
              <a:rPr lang="en-GB" sz="1600" dirty="0" err="1"/>
              <a:t>früher</a:t>
            </a:r>
            <a:r>
              <a:rPr lang="en-GB" sz="1600" dirty="0"/>
              <a:t> </a:t>
            </a:r>
            <a:r>
              <a:rPr lang="en-GB" sz="1600" dirty="0" err="1"/>
              <a:t>gegangen</a:t>
            </a:r>
            <a:r>
              <a:rPr lang="en-GB" sz="1600" dirty="0"/>
              <a:t> </a:t>
            </a:r>
            <a:r>
              <a:rPr lang="en-GB" sz="1600" dirty="0" err="1"/>
              <a:t>wären</a:t>
            </a:r>
            <a:r>
              <a:rPr lang="en-GB" sz="1600" dirty="0"/>
              <a:t>, </a:t>
            </a:r>
            <a:r>
              <a:rPr lang="en-GB" sz="1600" dirty="0" err="1"/>
              <a:t>hätten</a:t>
            </a:r>
            <a:r>
              <a:rPr lang="en-GB" sz="1600" dirty="0"/>
              <a:t> </a:t>
            </a:r>
            <a:r>
              <a:rPr lang="en-GB" sz="1600" dirty="0" err="1"/>
              <a:t>sie</a:t>
            </a:r>
            <a:r>
              <a:rPr lang="en-GB" sz="1600" dirty="0"/>
              <a:t> den </a:t>
            </a:r>
            <a:r>
              <a:rPr lang="en-GB" sz="1600" dirty="0" err="1"/>
              <a:t>Flug</a:t>
            </a:r>
            <a:r>
              <a:rPr lang="en-GB" sz="1600" dirty="0"/>
              <a:t> </a:t>
            </a:r>
            <a:r>
              <a:rPr lang="en-GB" sz="1600" dirty="0" err="1"/>
              <a:t>nicht</a:t>
            </a:r>
            <a:r>
              <a:rPr lang="en-GB" sz="1600" dirty="0"/>
              <a:t> </a:t>
            </a:r>
            <a:r>
              <a:rPr lang="en-GB" sz="1600" dirty="0" err="1"/>
              <a:t>verpasst</a:t>
            </a:r>
            <a:r>
              <a:rPr lang="en-GB" sz="1600" dirty="0"/>
              <a:t>.</a:t>
            </a:r>
          </a:p>
        </p:txBody>
      </p:sp>
      <p:sp>
        <p:nvSpPr>
          <p:cNvPr id="20" name="Textfeld 19">
            <a:extLst>
              <a:ext uri="{FF2B5EF4-FFF2-40B4-BE49-F238E27FC236}">
                <a16:creationId xmlns:a16="http://schemas.microsoft.com/office/drawing/2014/main" id="{777A2080-542A-0880-5F95-B814A0A2BBE3}"/>
              </a:ext>
            </a:extLst>
          </p:cNvPr>
          <p:cNvSpPr txBox="1"/>
          <p:nvPr/>
        </p:nvSpPr>
        <p:spPr>
          <a:xfrm>
            <a:off x="1331640" y="5682734"/>
            <a:ext cx="7812360" cy="338554"/>
          </a:xfrm>
          <a:prstGeom prst="rect">
            <a:avLst/>
          </a:prstGeom>
          <a:solidFill>
            <a:schemeClr val="bg1"/>
          </a:solidFill>
        </p:spPr>
        <p:txBody>
          <a:bodyPr wrap="square" rtlCol="0">
            <a:spAutoFit/>
          </a:bodyPr>
          <a:lstStyle/>
          <a:p>
            <a:pPr algn="ctr"/>
            <a:r>
              <a:rPr lang="en-GB" sz="1600" i="1" dirty="0"/>
              <a:t>Had they left/if they had left earlier, they would not have missed the flight.</a:t>
            </a:r>
          </a:p>
        </p:txBody>
      </p:sp>
      <p:sp>
        <p:nvSpPr>
          <p:cNvPr id="21" name="Textfeld 20">
            <a:extLst>
              <a:ext uri="{FF2B5EF4-FFF2-40B4-BE49-F238E27FC236}">
                <a16:creationId xmlns:a16="http://schemas.microsoft.com/office/drawing/2014/main" id="{FAE0B0F8-11C4-6E95-FF39-F5AD5BD3556D}"/>
              </a:ext>
            </a:extLst>
          </p:cNvPr>
          <p:cNvSpPr txBox="1"/>
          <p:nvPr/>
        </p:nvSpPr>
        <p:spPr>
          <a:xfrm>
            <a:off x="1331640" y="6021288"/>
            <a:ext cx="7812360" cy="338554"/>
          </a:xfrm>
          <a:prstGeom prst="rect">
            <a:avLst/>
          </a:prstGeom>
          <a:solidFill>
            <a:schemeClr val="bg1"/>
          </a:solidFill>
        </p:spPr>
        <p:txBody>
          <a:bodyPr wrap="square" rtlCol="0">
            <a:spAutoFit/>
          </a:bodyPr>
          <a:lstStyle/>
          <a:p>
            <a:pPr algn="ctr"/>
            <a:r>
              <a:rPr lang="en-GB" sz="1600" dirty="0"/>
              <a:t>7. </a:t>
            </a:r>
            <a:r>
              <a:rPr lang="en-GB" sz="1600" dirty="0" err="1"/>
              <a:t>Hätte</a:t>
            </a:r>
            <a:r>
              <a:rPr lang="en-GB" sz="1600" dirty="0"/>
              <a:t> ich das </a:t>
            </a:r>
            <a:r>
              <a:rPr lang="en-GB" sz="1600" dirty="0" err="1"/>
              <a:t>gewusst</a:t>
            </a:r>
            <a:r>
              <a:rPr lang="en-GB" sz="1600" dirty="0"/>
              <a:t>, </a:t>
            </a:r>
            <a:r>
              <a:rPr lang="en-GB" sz="1600" dirty="0" err="1"/>
              <a:t>wäre</a:t>
            </a:r>
            <a:r>
              <a:rPr lang="en-GB" sz="1600" dirty="0"/>
              <a:t> ich </a:t>
            </a:r>
            <a:r>
              <a:rPr lang="en-GB" sz="1600" dirty="0" err="1"/>
              <a:t>früher</a:t>
            </a:r>
            <a:r>
              <a:rPr lang="en-GB" sz="1600" dirty="0"/>
              <a:t> </a:t>
            </a:r>
            <a:r>
              <a:rPr lang="en-GB" sz="1600" dirty="0" err="1"/>
              <a:t>gegangen</a:t>
            </a:r>
            <a:r>
              <a:rPr lang="en-GB" sz="1600" dirty="0"/>
              <a:t>.</a:t>
            </a:r>
          </a:p>
        </p:txBody>
      </p:sp>
      <p:sp>
        <p:nvSpPr>
          <p:cNvPr id="23" name="Textfeld 22">
            <a:extLst>
              <a:ext uri="{FF2B5EF4-FFF2-40B4-BE49-F238E27FC236}">
                <a16:creationId xmlns:a16="http://schemas.microsoft.com/office/drawing/2014/main" id="{F745B039-BB2D-429F-6C1F-33AF977D931C}"/>
              </a:ext>
            </a:extLst>
          </p:cNvPr>
          <p:cNvSpPr txBox="1"/>
          <p:nvPr/>
        </p:nvSpPr>
        <p:spPr>
          <a:xfrm>
            <a:off x="1331640" y="6309320"/>
            <a:ext cx="7812360" cy="338554"/>
          </a:xfrm>
          <a:prstGeom prst="rect">
            <a:avLst/>
          </a:prstGeom>
          <a:solidFill>
            <a:schemeClr val="bg1"/>
          </a:solidFill>
        </p:spPr>
        <p:txBody>
          <a:bodyPr wrap="square" rtlCol="0">
            <a:spAutoFit/>
          </a:bodyPr>
          <a:lstStyle/>
          <a:p>
            <a:pPr algn="ctr"/>
            <a:r>
              <a:rPr lang="en-GB" sz="1600" i="1" dirty="0"/>
              <a:t>Had </a:t>
            </a:r>
            <a:r>
              <a:rPr lang="en-GB" sz="1600" i="1"/>
              <a:t>I known this/if I had known this, I would have left earlier.</a:t>
            </a:r>
            <a:endParaRPr lang="en-GB" sz="1600" i="1" dirty="0"/>
          </a:p>
        </p:txBody>
      </p:sp>
    </p:spTree>
    <p:extLst>
      <p:ext uri="{BB962C8B-B14F-4D97-AF65-F5344CB8AC3E}">
        <p14:creationId xmlns:p14="http://schemas.microsoft.com/office/powerpoint/2010/main" val="999373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1000"/>
                                        <p:tgtEl>
                                          <p:spTgt spid="12"/>
                                        </p:tgtEl>
                                      </p:cBhvr>
                                    </p:animEffect>
                                    <p:anim calcmode="lin" valueType="num">
                                      <p:cBhvr>
                                        <p:cTn id="55" dur="1000" fill="hold"/>
                                        <p:tgtEl>
                                          <p:spTgt spid="12"/>
                                        </p:tgtEl>
                                        <p:attrNameLst>
                                          <p:attrName>ppt_x</p:attrName>
                                        </p:attrNameLst>
                                      </p:cBhvr>
                                      <p:tavLst>
                                        <p:tav tm="0">
                                          <p:val>
                                            <p:strVal val="#ppt_x"/>
                                          </p:val>
                                        </p:tav>
                                        <p:tav tm="100000">
                                          <p:val>
                                            <p:strVal val="#ppt_x"/>
                                          </p:val>
                                        </p:tav>
                                      </p:tavLst>
                                    </p:anim>
                                    <p:anim calcmode="lin" valueType="num">
                                      <p:cBhvr>
                                        <p:cTn id="5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fade">
                                      <p:cBhvr>
                                        <p:cTn id="67" dur="1000"/>
                                        <p:tgtEl>
                                          <p:spTgt spid="13"/>
                                        </p:tgtEl>
                                      </p:cBhvr>
                                    </p:animEffect>
                                    <p:anim calcmode="lin" valueType="num">
                                      <p:cBhvr>
                                        <p:cTn id="68" dur="1000" fill="hold"/>
                                        <p:tgtEl>
                                          <p:spTgt spid="13"/>
                                        </p:tgtEl>
                                        <p:attrNameLst>
                                          <p:attrName>ppt_x</p:attrName>
                                        </p:attrNameLst>
                                      </p:cBhvr>
                                      <p:tavLst>
                                        <p:tav tm="0">
                                          <p:val>
                                            <p:strVal val="#ppt_x"/>
                                          </p:val>
                                        </p:tav>
                                        <p:tav tm="100000">
                                          <p:val>
                                            <p:strVal val="#ppt_x"/>
                                          </p:val>
                                        </p:tav>
                                      </p:tavLst>
                                    </p:anim>
                                    <p:anim calcmode="lin" valueType="num">
                                      <p:cBhvr>
                                        <p:cTn id="6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fade">
                                      <p:cBhvr>
                                        <p:cTn id="74" dur="1000"/>
                                        <p:tgtEl>
                                          <p:spTgt spid="16"/>
                                        </p:tgtEl>
                                      </p:cBhvr>
                                    </p:animEffect>
                                    <p:anim calcmode="lin" valueType="num">
                                      <p:cBhvr>
                                        <p:cTn id="75" dur="1000" fill="hold"/>
                                        <p:tgtEl>
                                          <p:spTgt spid="16"/>
                                        </p:tgtEl>
                                        <p:attrNameLst>
                                          <p:attrName>ppt_x</p:attrName>
                                        </p:attrNameLst>
                                      </p:cBhvr>
                                      <p:tavLst>
                                        <p:tav tm="0">
                                          <p:val>
                                            <p:strVal val="#ppt_x"/>
                                          </p:val>
                                        </p:tav>
                                        <p:tav tm="100000">
                                          <p:val>
                                            <p:strVal val="#ppt_x"/>
                                          </p:val>
                                        </p:tav>
                                      </p:tavLst>
                                    </p:anim>
                                    <p:anim calcmode="lin" valueType="num">
                                      <p:cBhvr>
                                        <p:cTn id="7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fade">
                                      <p:cBhvr>
                                        <p:cTn id="81" dur="1000"/>
                                        <p:tgtEl>
                                          <p:spTgt spid="17"/>
                                        </p:tgtEl>
                                      </p:cBhvr>
                                    </p:animEffect>
                                    <p:anim calcmode="lin" valueType="num">
                                      <p:cBhvr>
                                        <p:cTn id="82" dur="1000" fill="hold"/>
                                        <p:tgtEl>
                                          <p:spTgt spid="17"/>
                                        </p:tgtEl>
                                        <p:attrNameLst>
                                          <p:attrName>ppt_x</p:attrName>
                                        </p:attrNameLst>
                                      </p:cBhvr>
                                      <p:tavLst>
                                        <p:tav tm="0">
                                          <p:val>
                                            <p:strVal val="#ppt_x"/>
                                          </p:val>
                                        </p:tav>
                                        <p:tav tm="100000">
                                          <p:val>
                                            <p:strVal val="#ppt_x"/>
                                          </p:val>
                                        </p:tav>
                                      </p:tavLst>
                                    </p:anim>
                                    <p:anim calcmode="lin" valueType="num">
                                      <p:cBhvr>
                                        <p:cTn id="8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fade">
                                      <p:cBhvr>
                                        <p:cTn id="88" dur="1000"/>
                                        <p:tgtEl>
                                          <p:spTgt spid="18"/>
                                        </p:tgtEl>
                                      </p:cBhvr>
                                    </p:animEffect>
                                    <p:anim calcmode="lin" valueType="num">
                                      <p:cBhvr>
                                        <p:cTn id="89" dur="1000" fill="hold"/>
                                        <p:tgtEl>
                                          <p:spTgt spid="18"/>
                                        </p:tgtEl>
                                        <p:attrNameLst>
                                          <p:attrName>ppt_x</p:attrName>
                                        </p:attrNameLst>
                                      </p:cBhvr>
                                      <p:tavLst>
                                        <p:tav tm="0">
                                          <p:val>
                                            <p:strVal val="#ppt_x"/>
                                          </p:val>
                                        </p:tav>
                                        <p:tav tm="100000">
                                          <p:val>
                                            <p:strVal val="#ppt_x"/>
                                          </p:val>
                                        </p:tav>
                                      </p:tavLst>
                                    </p:anim>
                                    <p:anim calcmode="lin" valueType="num">
                                      <p:cBhvr>
                                        <p:cTn id="9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fade">
                                      <p:cBhvr>
                                        <p:cTn id="95" dur="1000"/>
                                        <p:tgtEl>
                                          <p:spTgt spid="19"/>
                                        </p:tgtEl>
                                      </p:cBhvr>
                                    </p:animEffect>
                                    <p:anim calcmode="lin" valueType="num">
                                      <p:cBhvr>
                                        <p:cTn id="96" dur="1000" fill="hold"/>
                                        <p:tgtEl>
                                          <p:spTgt spid="19"/>
                                        </p:tgtEl>
                                        <p:attrNameLst>
                                          <p:attrName>ppt_x</p:attrName>
                                        </p:attrNameLst>
                                      </p:cBhvr>
                                      <p:tavLst>
                                        <p:tav tm="0">
                                          <p:val>
                                            <p:strVal val="#ppt_x"/>
                                          </p:val>
                                        </p:tav>
                                        <p:tav tm="100000">
                                          <p:val>
                                            <p:strVal val="#ppt_x"/>
                                          </p:val>
                                        </p:tav>
                                      </p:tavLst>
                                    </p:anim>
                                    <p:anim calcmode="lin" valueType="num">
                                      <p:cBhvr>
                                        <p:cTn id="9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fade">
                                      <p:cBhvr>
                                        <p:cTn id="102" dur="1000"/>
                                        <p:tgtEl>
                                          <p:spTgt spid="20"/>
                                        </p:tgtEl>
                                      </p:cBhvr>
                                    </p:animEffect>
                                    <p:anim calcmode="lin" valueType="num">
                                      <p:cBhvr>
                                        <p:cTn id="103" dur="1000" fill="hold"/>
                                        <p:tgtEl>
                                          <p:spTgt spid="20"/>
                                        </p:tgtEl>
                                        <p:attrNameLst>
                                          <p:attrName>ppt_x</p:attrName>
                                        </p:attrNameLst>
                                      </p:cBhvr>
                                      <p:tavLst>
                                        <p:tav tm="0">
                                          <p:val>
                                            <p:strVal val="#ppt_x"/>
                                          </p:val>
                                        </p:tav>
                                        <p:tav tm="100000">
                                          <p:val>
                                            <p:strVal val="#ppt_x"/>
                                          </p:val>
                                        </p:tav>
                                      </p:tavLst>
                                    </p:anim>
                                    <p:anim calcmode="lin" valueType="num">
                                      <p:cBhvr>
                                        <p:cTn id="10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Effect transition="in" filter="fade">
                                      <p:cBhvr>
                                        <p:cTn id="109" dur="1000"/>
                                        <p:tgtEl>
                                          <p:spTgt spid="21"/>
                                        </p:tgtEl>
                                      </p:cBhvr>
                                    </p:animEffect>
                                    <p:anim calcmode="lin" valueType="num">
                                      <p:cBhvr>
                                        <p:cTn id="110" dur="1000" fill="hold"/>
                                        <p:tgtEl>
                                          <p:spTgt spid="21"/>
                                        </p:tgtEl>
                                        <p:attrNameLst>
                                          <p:attrName>ppt_x</p:attrName>
                                        </p:attrNameLst>
                                      </p:cBhvr>
                                      <p:tavLst>
                                        <p:tav tm="0">
                                          <p:val>
                                            <p:strVal val="#ppt_x"/>
                                          </p:val>
                                        </p:tav>
                                        <p:tav tm="100000">
                                          <p:val>
                                            <p:strVal val="#ppt_x"/>
                                          </p:val>
                                        </p:tav>
                                      </p:tavLst>
                                    </p:anim>
                                    <p:anim calcmode="lin" valueType="num">
                                      <p:cBhvr>
                                        <p:cTn id="11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42" presetClass="entr" presetSubtype="0" fill="hold" grpId="0" nodeType="clickEffect">
                                  <p:stCondLst>
                                    <p:cond delay="0"/>
                                  </p:stCondLst>
                                  <p:childTnLst>
                                    <p:set>
                                      <p:cBhvr>
                                        <p:cTn id="115" dur="1" fill="hold">
                                          <p:stCondLst>
                                            <p:cond delay="0"/>
                                          </p:stCondLst>
                                        </p:cTn>
                                        <p:tgtEl>
                                          <p:spTgt spid="23"/>
                                        </p:tgtEl>
                                        <p:attrNameLst>
                                          <p:attrName>style.visibility</p:attrName>
                                        </p:attrNameLst>
                                      </p:cBhvr>
                                      <p:to>
                                        <p:strVal val="visible"/>
                                      </p:to>
                                    </p:set>
                                    <p:animEffect transition="in" filter="fade">
                                      <p:cBhvr>
                                        <p:cTn id="116" dur="1000"/>
                                        <p:tgtEl>
                                          <p:spTgt spid="23"/>
                                        </p:tgtEl>
                                      </p:cBhvr>
                                    </p:animEffect>
                                    <p:anim calcmode="lin" valueType="num">
                                      <p:cBhvr>
                                        <p:cTn id="117" dur="1000" fill="hold"/>
                                        <p:tgtEl>
                                          <p:spTgt spid="23"/>
                                        </p:tgtEl>
                                        <p:attrNameLst>
                                          <p:attrName>ppt_x</p:attrName>
                                        </p:attrNameLst>
                                      </p:cBhvr>
                                      <p:tavLst>
                                        <p:tav tm="0">
                                          <p:val>
                                            <p:strVal val="#ppt_x"/>
                                          </p:val>
                                        </p:tav>
                                        <p:tav tm="100000">
                                          <p:val>
                                            <p:strVal val="#ppt_x"/>
                                          </p:val>
                                        </p:tav>
                                      </p:tavLst>
                                    </p:anim>
                                    <p:anim calcmode="lin" valueType="num">
                                      <p:cBhvr>
                                        <p:cTn id="11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P spid="19" grpId="0" animBg="1"/>
      <p:bldP spid="20" grpId="0" animBg="1"/>
      <p:bldP spid="21" grpId="0" animBg="1"/>
      <p:bldP spid="2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8800"/>
            <a:ext cx="2348130" cy="338554"/>
          </a:xfrm>
          <a:prstGeom prst="rect">
            <a:avLst/>
          </a:prstGeom>
          <a:solidFill>
            <a:srgbClr val="FFFF00"/>
          </a:solidFill>
        </p:spPr>
        <p:txBody>
          <a:bodyPr wrap="square" rtlCol="0">
            <a:spAutoFit/>
          </a:bodyPr>
          <a:lstStyle/>
          <a:p>
            <a:r>
              <a:rPr lang="en-GB" sz="1600" dirty="0"/>
              <a:t>Mixed conditionals</a:t>
            </a:r>
          </a:p>
        </p:txBody>
      </p:sp>
      <p:sp>
        <p:nvSpPr>
          <p:cNvPr id="11" name="Textfeld 10">
            <a:extLst>
              <a:ext uri="{FF2B5EF4-FFF2-40B4-BE49-F238E27FC236}">
                <a16:creationId xmlns:a16="http://schemas.microsoft.com/office/drawing/2014/main" id="{E8E72E8A-B0E7-3930-8EF2-68BF22C0209C}"/>
              </a:ext>
            </a:extLst>
          </p:cNvPr>
          <p:cNvSpPr txBox="1"/>
          <p:nvPr/>
        </p:nvSpPr>
        <p:spPr>
          <a:xfrm>
            <a:off x="2771800" y="2204864"/>
            <a:ext cx="6372200" cy="830997"/>
          </a:xfrm>
          <a:prstGeom prst="rect">
            <a:avLst/>
          </a:prstGeom>
          <a:solidFill>
            <a:schemeClr val="bg1"/>
          </a:solidFill>
        </p:spPr>
        <p:txBody>
          <a:bodyPr wrap="square" rtlCol="0">
            <a:spAutoFit/>
          </a:bodyPr>
          <a:lstStyle/>
          <a:p>
            <a:r>
              <a:rPr lang="en-GB" sz="1600" dirty="0"/>
              <a:t>We can combine the second and third conditional to talk about an unreal condition in the past and its imaginary effect on the present and future.</a:t>
            </a:r>
            <a:endParaRPr lang="en-GB" sz="1600" i="1" dirty="0"/>
          </a:p>
        </p:txBody>
      </p:sp>
      <p:sp>
        <p:nvSpPr>
          <p:cNvPr id="18" name="Textfeld 17">
            <a:extLst>
              <a:ext uri="{FF2B5EF4-FFF2-40B4-BE49-F238E27FC236}">
                <a16:creationId xmlns:a16="http://schemas.microsoft.com/office/drawing/2014/main" id="{2BA04845-533B-DDB1-1A9D-9EFE22776E6D}"/>
              </a:ext>
            </a:extLst>
          </p:cNvPr>
          <p:cNvSpPr txBox="1"/>
          <p:nvPr/>
        </p:nvSpPr>
        <p:spPr>
          <a:xfrm>
            <a:off x="2771800" y="4365104"/>
            <a:ext cx="6372200" cy="830997"/>
          </a:xfrm>
          <a:prstGeom prst="rect">
            <a:avLst/>
          </a:prstGeom>
          <a:solidFill>
            <a:schemeClr val="bg1"/>
          </a:solidFill>
        </p:spPr>
        <p:txBody>
          <a:bodyPr wrap="square" rtlCol="0">
            <a:spAutoFit/>
          </a:bodyPr>
          <a:lstStyle/>
          <a:p>
            <a:r>
              <a:rPr lang="en-GB" sz="1600" dirty="0"/>
              <a:t>We can also combine the second and third conditional to talk about an unreal condition in the past/present and its imaginary result in the past:</a:t>
            </a:r>
          </a:p>
        </p:txBody>
      </p:sp>
      <p:sp>
        <p:nvSpPr>
          <p:cNvPr id="19" name="Textfeld 18">
            <a:extLst>
              <a:ext uri="{FF2B5EF4-FFF2-40B4-BE49-F238E27FC236}">
                <a16:creationId xmlns:a16="http://schemas.microsoft.com/office/drawing/2014/main" id="{5CBF8F5D-67FC-7200-78F4-8049628F9A96}"/>
              </a:ext>
            </a:extLst>
          </p:cNvPr>
          <p:cNvSpPr txBox="1"/>
          <p:nvPr/>
        </p:nvSpPr>
        <p:spPr>
          <a:xfrm>
            <a:off x="2771800" y="5826750"/>
            <a:ext cx="6372200" cy="338554"/>
          </a:xfrm>
          <a:prstGeom prst="rect">
            <a:avLst/>
          </a:prstGeom>
          <a:solidFill>
            <a:schemeClr val="bg1"/>
          </a:solidFill>
        </p:spPr>
        <p:txBody>
          <a:bodyPr wrap="square" rtlCol="0">
            <a:spAutoFit/>
          </a:bodyPr>
          <a:lstStyle/>
          <a:p>
            <a:pPr algn="ctr"/>
            <a:r>
              <a:rPr lang="en-GB" sz="1600" i="1" dirty="0"/>
              <a:t>I wouldn’t have got all this cavities</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3378478"/>
            <a:ext cx="6372200" cy="338554"/>
          </a:xfrm>
          <a:prstGeom prst="rect">
            <a:avLst/>
          </a:prstGeom>
          <a:solidFill>
            <a:schemeClr val="bg1"/>
          </a:solidFill>
        </p:spPr>
        <p:txBody>
          <a:bodyPr wrap="square" rtlCol="0">
            <a:spAutoFit/>
          </a:bodyPr>
          <a:lstStyle/>
          <a:p>
            <a:pPr algn="ctr"/>
            <a:r>
              <a:rPr lang="en-GB" sz="1600" i="1" dirty="0"/>
              <a:t>If I had never met him,</a:t>
            </a:r>
          </a:p>
        </p:txBody>
      </p:sp>
      <p:sp>
        <p:nvSpPr>
          <p:cNvPr id="24" name="Textfeld 23">
            <a:extLst>
              <a:ext uri="{FF2B5EF4-FFF2-40B4-BE49-F238E27FC236}">
                <a16:creationId xmlns:a16="http://schemas.microsoft.com/office/drawing/2014/main" id="{F7FBFFC2-67AE-5B33-5690-B05DBF43DCD2}"/>
              </a:ext>
            </a:extLst>
          </p:cNvPr>
          <p:cNvSpPr txBox="1"/>
          <p:nvPr/>
        </p:nvSpPr>
        <p:spPr>
          <a:xfrm>
            <a:off x="2771800" y="5517232"/>
            <a:ext cx="6372200" cy="338554"/>
          </a:xfrm>
          <a:prstGeom prst="rect">
            <a:avLst/>
          </a:prstGeom>
          <a:solidFill>
            <a:schemeClr val="bg1"/>
          </a:solidFill>
        </p:spPr>
        <p:txBody>
          <a:bodyPr wrap="square" rtlCol="0">
            <a:spAutoFit/>
          </a:bodyPr>
          <a:lstStyle/>
          <a:p>
            <a:pPr algn="ctr"/>
            <a:r>
              <a:rPr lang="en-GB" sz="1600" i="1" dirty="0"/>
              <a:t>If I took better care of the my teeth,</a:t>
            </a:r>
          </a:p>
        </p:txBody>
      </p:sp>
      <p:sp>
        <p:nvSpPr>
          <p:cNvPr id="2" name="Textfeld 1">
            <a:extLst>
              <a:ext uri="{FF2B5EF4-FFF2-40B4-BE49-F238E27FC236}">
                <a16:creationId xmlns:a16="http://schemas.microsoft.com/office/drawing/2014/main" id="{B4EC181B-19D3-6F87-FF72-52EA586AAF12}"/>
              </a:ext>
            </a:extLst>
          </p:cNvPr>
          <p:cNvSpPr txBox="1"/>
          <p:nvPr/>
        </p:nvSpPr>
        <p:spPr>
          <a:xfrm>
            <a:off x="2771800" y="1628800"/>
            <a:ext cx="6372200" cy="584775"/>
          </a:xfrm>
          <a:prstGeom prst="rect">
            <a:avLst/>
          </a:prstGeom>
          <a:solidFill>
            <a:schemeClr val="bg1"/>
          </a:solidFill>
        </p:spPr>
        <p:txBody>
          <a:bodyPr wrap="square" rtlCol="0">
            <a:spAutoFit/>
          </a:bodyPr>
          <a:lstStyle/>
          <a:p>
            <a:r>
              <a:rPr lang="en-GB" sz="1600" dirty="0"/>
              <a:t>In mixed conditional sentences we combine parts of two different conditionals.</a:t>
            </a:r>
          </a:p>
        </p:txBody>
      </p:sp>
      <p:sp>
        <p:nvSpPr>
          <p:cNvPr id="4" name="Textfeld 3">
            <a:extLst>
              <a:ext uri="{FF2B5EF4-FFF2-40B4-BE49-F238E27FC236}">
                <a16:creationId xmlns:a16="http://schemas.microsoft.com/office/drawing/2014/main" id="{D1842BF2-41B3-EA8C-CF60-919D43AD13E5}"/>
              </a:ext>
            </a:extLst>
          </p:cNvPr>
          <p:cNvSpPr txBox="1"/>
          <p:nvPr/>
        </p:nvSpPr>
        <p:spPr>
          <a:xfrm>
            <a:off x="2771800" y="3666510"/>
            <a:ext cx="6372200" cy="338554"/>
          </a:xfrm>
          <a:prstGeom prst="rect">
            <a:avLst/>
          </a:prstGeom>
          <a:solidFill>
            <a:schemeClr val="bg1"/>
          </a:solidFill>
        </p:spPr>
        <p:txBody>
          <a:bodyPr wrap="square" rtlCol="0">
            <a:spAutoFit/>
          </a:bodyPr>
          <a:lstStyle/>
          <a:p>
            <a:pPr algn="ctr"/>
            <a:r>
              <a:rPr lang="en-GB" sz="1600" i="1" dirty="0"/>
              <a:t>I would be so much happier.</a:t>
            </a:r>
          </a:p>
        </p:txBody>
      </p:sp>
      <p:sp>
        <p:nvSpPr>
          <p:cNvPr id="7" name="Textfeld 6">
            <a:extLst>
              <a:ext uri="{FF2B5EF4-FFF2-40B4-BE49-F238E27FC236}">
                <a16:creationId xmlns:a16="http://schemas.microsoft.com/office/drawing/2014/main" id="{8755462D-FE21-34D0-A7EB-8EE985BBBBC0}"/>
              </a:ext>
            </a:extLst>
          </p:cNvPr>
          <p:cNvSpPr txBox="1"/>
          <p:nvPr/>
        </p:nvSpPr>
        <p:spPr>
          <a:xfrm>
            <a:off x="4744150" y="3018438"/>
            <a:ext cx="2348130" cy="338554"/>
          </a:xfrm>
          <a:prstGeom prst="rect">
            <a:avLst/>
          </a:prstGeom>
          <a:solidFill>
            <a:srgbClr val="FFFF00"/>
          </a:solidFill>
        </p:spPr>
        <p:txBody>
          <a:bodyPr wrap="square" rtlCol="0">
            <a:spAutoFit/>
          </a:bodyPr>
          <a:lstStyle/>
          <a:p>
            <a:pPr algn="ctr"/>
            <a:r>
              <a:rPr lang="en-GB" sz="1600" dirty="0"/>
              <a:t>Third conditional</a:t>
            </a:r>
          </a:p>
        </p:txBody>
      </p:sp>
      <p:sp>
        <p:nvSpPr>
          <p:cNvPr id="9" name="Textfeld 8">
            <a:extLst>
              <a:ext uri="{FF2B5EF4-FFF2-40B4-BE49-F238E27FC236}">
                <a16:creationId xmlns:a16="http://schemas.microsoft.com/office/drawing/2014/main" id="{9754D19C-F998-2B3A-2E03-0487DB2D4383}"/>
              </a:ext>
            </a:extLst>
          </p:cNvPr>
          <p:cNvSpPr txBox="1"/>
          <p:nvPr/>
        </p:nvSpPr>
        <p:spPr>
          <a:xfrm>
            <a:off x="4744150" y="4005064"/>
            <a:ext cx="2348130" cy="338554"/>
          </a:xfrm>
          <a:prstGeom prst="rect">
            <a:avLst/>
          </a:prstGeom>
          <a:solidFill>
            <a:srgbClr val="FFFF00"/>
          </a:solidFill>
        </p:spPr>
        <p:txBody>
          <a:bodyPr wrap="square" rtlCol="0">
            <a:spAutoFit/>
          </a:bodyPr>
          <a:lstStyle/>
          <a:p>
            <a:pPr algn="ctr"/>
            <a:r>
              <a:rPr lang="en-GB" sz="1600" dirty="0"/>
              <a:t>Second conditional</a:t>
            </a:r>
          </a:p>
        </p:txBody>
      </p:sp>
      <p:sp>
        <p:nvSpPr>
          <p:cNvPr id="12" name="Textfeld 11">
            <a:extLst>
              <a:ext uri="{FF2B5EF4-FFF2-40B4-BE49-F238E27FC236}">
                <a16:creationId xmlns:a16="http://schemas.microsoft.com/office/drawing/2014/main" id="{4E9D1E5E-F78E-0825-3D56-1A49CBA0BA79}"/>
              </a:ext>
            </a:extLst>
          </p:cNvPr>
          <p:cNvSpPr txBox="1"/>
          <p:nvPr/>
        </p:nvSpPr>
        <p:spPr>
          <a:xfrm>
            <a:off x="4744150" y="5178678"/>
            <a:ext cx="2348130" cy="338554"/>
          </a:xfrm>
          <a:prstGeom prst="rect">
            <a:avLst/>
          </a:prstGeom>
          <a:solidFill>
            <a:srgbClr val="FFFF00"/>
          </a:solidFill>
        </p:spPr>
        <p:txBody>
          <a:bodyPr wrap="square" rtlCol="0">
            <a:spAutoFit/>
          </a:bodyPr>
          <a:lstStyle/>
          <a:p>
            <a:pPr algn="ctr"/>
            <a:r>
              <a:rPr lang="en-GB" sz="1600" dirty="0"/>
              <a:t>Second conditional</a:t>
            </a:r>
          </a:p>
        </p:txBody>
      </p:sp>
      <p:sp>
        <p:nvSpPr>
          <p:cNvPr id="13" name="Textfeld 12">
            <a:extLst>
              <a:ext uri="{FF2B5EF4-FFF2-40B4-BE49-F238E27FC236}">
                <a16:creationId xmlns:a16="http://schemas.microsoft.com/office/drawing/2014/main" id="{1842F8C3-040D-411A-0103-39AC18E001F6}"/>
              </a:ext>
            </a:extLst>
          </p:cNvPr>
          <p:cNvSpPr txBox="1"/>
          <p:nvPr/>
        </p:nvSpPr>
        <p:spPr>
          <a:xfrm>
            <a:off x="4744150" y="6186790"/>
            <a:ext cx="2348130" cy="338554"/>
          </a:xfrm>
          <a:prstGeom prst="rect">
            <a:avLst/>
          </a:prstGeom>
          <a:solidFill>
            <a:srgbClr val="FFFF00"/>
          </a:solidFill>
        </p:spPr>
        <p:txBody>
          <a:bodyPr wrap="square" rtlCol="0">
            <a:spAutoFit/>
          </a:bodyPr>
          <a:lstStyle/>
          <a:p>
            <a:pPr algn="ctr"/>
            <a:r>
              <a:rPr lang="en-GB" sz="1600" dirty="0"/>
              <a:t>Third conditional</a:t>
            </a:r>
          </a:p>
        </p:txBody>
      </p:sp>
      <p:sp>
        <p:nvSpPr>
          <p:cNvPr id="14" name="Textfeld 13">
            <a:extLst>
              <a:ext uri="{FF2B5EF4-FFF2-40B4-BE49-F238E27FC236}">
                <a16:creationId xmlns:a16="http://schemas.microsoft.com/office/drawing/2014/main" id="{AD6D9FEB-7485-BFD2-87AF-686C6D0F906E}"/>
              </a:ext>
            </a:extLst>
          </p:cNvPr>
          <p:cNvSpPr txBox="1"/>
          <p:nvPr/>
        </p:nvSpPr>
        <p:spPr>
          <a:xfrm>
            <a:off x="107504" y="4365104"/>
            <a:ext cx="2348130" cy="338554"/>
          </a:xfrm>
          <a:prstGeom prst="rect">
            <a:avLst/>
          </a:prstGeom>
          <a:solidFill>
            <a:srgbClr val="FFFF00"/>
          </a:solidFill>
        </p:spPr>
        <p:txBody>
          <a:bodyPr wrap="square" rtlCol="0">
            <a:spAutoFit/>
          </a:bodyPr>
          <a:lstStyle/>
          <a:p>
            <a:r>
              <a:rPr lang="en-GB" sz="1600" dirty="0"/>
              <a:t>Rare</a:t>
            </a:r>
          </a:p>
        </p:txBody>
      </p:sp>
    </p:spTree>
    <p:extLst>
      <p:ext uri="{BB962C8B-B14F-4D97-AF65-F5344CB8AC3E}">
        <p14:creationId xmlns:p14="http://schemas.microsoft.com/office/powerpoint/2010/main" val="1244861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anim calcmode="lin" valueType="num">
                                      <p:cBhvr>
                                        <p:cTn id="29" dur="1000" fill="hold"/>
                                        <p:tgtEl>
                                          <p:spTgt spid="20"/>
                                        </p:tgtEl>
                                        <p:attrNameLst>
                                          <p:attrName>ppt_x</p:attrName>
                                        </p:attrNameLst>
                                      </p:cBhvr>
                                      <p:tavLst>
                                        <p:tav tm="0">
                                          <p:val>
                                            <p:strVal val="#ppt_x"/>
                                          </p:val>
                                        </p:tav>
                                        <p:tav tm="100000">
                                          <p:val>
                                            <p:strVal val="#ppt_x"/>
                                          </p:val>
                                        </p:tav>
                                      </p:tavLst>
                                    </p:anim>
                                    <p:anim calcmode="lin" valueType="num">
                                      <p:cBhvr>
                                        <p:cTn id="3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anim calcmode="lin" valueType="num">
                                      <p:cBhvr>
                                        <p:cTn id="50" dur="1000" fill="hold"/>
                                        <p:tgtEl>
                                          <p:spTgt spid="9"/>
                                        </p:tgtEl>
                                        <p:attrNameLst>
                                          <p:attrName>ppt_x</p:attrName>
                                        </p:attrNameLst>
                                      </p:cBhvr>
                                      <p:tavLst>
                                        <p:tav tm="0">
                                          <p:val>
                                            <p:strVal val="#ppt_x"/>
                                          </p:val>
                                        </p:tav>
                                        <p:tav tm="100000">
                                          <p:val>
                                            <p:strVal val="#ppt_x"/>
                                          </p:val>
                                        </p:tav>
                                      </p:tavLst>
                                    </p:anim>
                                    <p:anim calcmode="lin" valueType="num">
                                      <p:cBhvr>
                                        <p:cTn id="5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fade">
                                      <p:cBhvr>
                                        <p:cTn id="56" dur="1000"/>
                                        <p:tgtEl>
                                          <p:spTgt spid="18"/>
                                        </p:tgtEl>
                                      </p:cBhvr>
                                    </p:animEffect>
                                    <p:anim calcmode="lin" valueType="num">
                                      <p:cBhvr>
                                        <p:cTn id="57" dur="1000" fill="hold"/>
                                        <p:tgtEl>
                                          <p:spTgt spid="18"/>
                                        </p:tgtEl>
                                        <p:attrNameLst>
                                          <p:attrName>ppt_x</p:attrName>
                                        </p:attrNameLst>
                                      </p:cBhvr>
                                      <p:tavLst>
                                        <p:tav tm="0">
                                          <p:val>
                                            <p:strVal val="#ppt_x"/>
                                          </p:val>
                                        </p:tav>
                                        <p:tav tm="100000">
                                          <p:val>
                                            <p:strVal val="#ppt_x"/>
                                          </p:val>
                                        </p:tav>
                                      </p:tavLst>
                                    </p:anim>
                                    <p:anim calcmode="lin" valueType="num">
                                      <p:cBhvr>
                                        <p:cTn id="58"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fade">
                                      <p:cBhvr>
                                        <p:cTn id="63" dur="1000"/>
                                        <p:tgtEl>
                                          <p:spTgt spid="24"/>
                                        </p:tgtEl>
                                      </p:cBhvr>
                                    </p:animEffect>
                                    <p:anim calcmode="lin" valueType="num">
                                      <p:cBhvr>
                                        <p:cTn id="64" dur="1000" fill="hold"/>
                                        <p:tgtEl>
                                          <p:spTgt spid="24"/>
                                        </p:tgtEl>
                                        <p:attrNameLst>
                                          <p:attrName>ppt_x</p:attrName>
                                        </p:attrNameLst>
                                      </p:cBhvr>
                                      <p:tavLst>
                                        <p:tav tm="0">
                                          <p:val>
                                            <p:strVal val="#ppt_x"/>
                                          </p:val>
                                        </p:tav>
                                        <p:tav tm="100000">
                                          <p:val>
                                            <p:strVal val="#ppt_x"/>
                                          </p:val>
                                        </p:tav>
                                      </p:tavLst>
                                    </p:anim>
                                    <p:anim calcmode="lin" valueType="num">
                                      <p:cBhvr>
                                        <p:cTn id="6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2"/>
                                        </p:tgtEl>
                                        <p:attrNameLst>
                                          <p:attrName>style.visibility</p:attrName>
                                        </p:attrNameLst>
                                      </p:cBhvr>
                                      <p:to>
                                        <p:strVal val="visible"/>
                                      </p:to>
                                    </p:set>
                                    <p:animEffect transition="in" filter="fade">
                                      <p:cBhvr>
                                        <p:cTn id="70" dur="1000"/>
                                        <p:tgtEl>
                                          <p:spTgt spid="12"/>
                                        </p:tgtEl>
                                      </p:cBhvr>
                                    </p:animEffect>
                                    <p:anim calcmode="lin" valueType="num">
                                      <p:cBhvr>
                                        <p:cTn id="71" dur="1000" fill="hold"/>
                                        <p:tgtEl>
                                          <p:spTgt spid="12"/>
                                        </p:tgtEl>
                                        <p:attrNameLst>
                                          <p:attrName>ppt_x</p:attrName>
                                        </p:attrNameLst>
                                      </p:cBhvr>
                                      <p:tavLst>
                                        <p:tav tm="0">
                                          <p:val>
                                            <p:strVal val="#ppt_x"/>
                                          </p:val>
                                        </p:tav>
                                        <p:tav tm="100000">
                                          <p:val>
                                            <p:strVal val="#ppt_x"/>
                                          </p:val>
                                        </p:tav>
                                      </p:tavLst>
                                    </p:anim>
                                    <p:anim calcmode="lin" valueType="num">
                                      <p:cBhvr>
                                        <p:cTn id="7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fade">
                                      <p:cBhvr>
                                        <p:cTn id="77" dur="1000"/>
                                        <p:tgtEl>
                                          <p:spTgt spid="19"/>
                                        </p:tgtEl>
                                      </p:cBhvr>
                                    </p:animEffect>
                                    <p:anim calcmode="lin" valueType="num">
                                      <p:cBhvr>
                                        <p:cTn id="78" dur="1000" fill="hold"/>
                                        <p:tgtEl>
                                          <p:spTgt spid="19"/>
                                        </p:tgtEl>
                                        <p:attrNameLst>
                                          <p:attrName>ppt_x</p:attrName>
                                        </p:attrNameLst>
                                      </p:cBhvr>
                                      <p:tavLst>
                                        <p:tav tm="0">
                                          <p:val>
                                            <p:strVal val="#ppt_x"/>
                                          </p:val>
                                        </p:tav>
                                        <p:tav tm="100000">
                                          <p:val>
                                            <p:strVal val="#ppt_x"/>
                                          </p:val>
                                        </p:tav>
                                      </p:tavLst>
                                    </p:anim>
                                    <p:anim calcmode="lin" valueType="num">
                                      <p:cBhvr>
                                        <p:cTn id="7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3"/>
                                        </p:tgtEl>
                                        <p:attrNameLst>
                                          <p:attrName>style.visibility</p:attrName>
                                        </p:attrNameLst>
                                      </p:cBhvr>
                                      <p:to>
                                        <p:strVal val="visible"/>
                                      </p:to>
                                    </p:set>
                                    <p:animEffect transition="in" filter="fade">
                                      <p:cBhvr>
                                        <p:cTn id="84" dur="1000"/>
                                        <p:tgtEl>
                                          <p:spTgt spid="13"/>
                                        </p:tgtEl>
                                      </p:cBhvr>
                                    </p:animEffect>
                                    <p:anim calcmode="lin" valueType="num">
                                      <p:cBhvr>
                                        <p:cTn id="85" dur="1000" fill="hold"/>
                                        <p:tgtEl>
                                          <p:spTgt spid="13"/>
                                        </p:tgtEl>
                                        <p:attrNameLst>
                                          <p:attrName>ppt_x</p:attrName>
                                        </p:attrNameLst>
                                      </p:cBhvr>
                                      <p:tavLst>
                                        <p:tav tm="0">
                                          <p:val>
                                            <p:strVal val="#ppt_x"/>
                                          </p:val>
                                        </p:tav>
                                        <p:tav tm="100000">
                                          <p:val>
                                            <p:strVal val="#ppt_x"/>
                                          </p:val>
                                        </p:tav>
                                      </p:tavLst>
                                    </p:anim>
                                    <p:anim calcmode="lin" valueType="num">
                                      <p:cBhvr>
                                        <p:cTn id="8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4"/>
                                        </p:tgtEl>
                                        <p:attrNameLst>
                                          <p:attrName>style.visibility</p:attrName>
                                        </p:attrNameLst>
                                      </p:cBhvr>
                                      <p:to>
                                        <p:strVal val="visible"/>
                                      </p:to>
                                    </p:set>
                                    <p:animEffect transition="in" filter="fade">
                                      <p:cBhvr>
                                        <p:cTn id="91" dur="1000"/>
                                        <p:tgtEl>
                                          <p:spTgt spid="14"/>
                                        </p:tgtEl>
                                      </p:cBhvr>
                                    </p:animEffect>
                                    <p:anim calcmode="lin" valueType="num">
                                      <p:cBhvr>
                                        <p:cTn id="92" dur="1000" fill="hold"/>
                                        <p:tgtEl>
                                          <p:spTgt spid="14"/>
                                        </p:tgtEl>
                                        <p:attrNameLst>
                                          <p:attrName>ppt_x</p:attrName>
                                        </p:attrNameLst>
                                      </p:cBhvr>
                                      <p:tavLst>
                                        <p:tav tm="0">
                                          <p:val>
                                            <p:strVal val="#ppt_x"/>
                                          </p:val>
                                        </p:tav>
                                        <p:tav tm="100000">
                                          <p:val>
                                            <p:strVal val="#ppt_x"/>
                                          </p:val>
                                        </p:tav>
                                      </p:tavLst>
                                    </p:anim>
                                    <p:anim calcmode="lin" valueType="num">
                                      <p:cBhvr>
                                        <p:cTn id="9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animBg="1"/>
      <p:bldP spid="18" grpId="0" animBg="1"/>
      <p:bldP spid="19" grpId="0" animBg="1"/>
      <p:bldP spid="20" grpId="0" animBg="1"/>
      <p:bldP spid="24" grpId="0" animBg="1"/>
      <p:bldP spid="2" grpId="0" animBg="1"/>
      <p:bldP spid="4" grpId="0" animBg="1"/>
      <p:bldP spid="7" grpId="0" animBg="1"/>
      <p:bldP spid="9" grpId="0" animBg="1"/>
      <p:bldP spid="12"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AF39-90E7-5369-712F-6009F02C17D3}"/>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90E0A1BC-A8A4-71CA-769A-3207306BB127}"/>
              </a:ext>
            </a:extLst>
          </p:cNvPr>
          <p:cNvSpPr txBox="1"/>
          <p:nvPr/>
        </p:nvSpPr>
        <p:spPr>
          <a:xfrm>
            <a:off x="107504" y="1340768"/>
            <a:ext cx="1080120" cy="338554"/>
          </a:xfrm>
          <a:prstGeom prst="rect">
            <a:avLst/>
          </a:prstGeom>
          <a:solidFill>
            <a:srgbClr val="FFFF00"/>
          </a:solidFill>
        </p:spPr>
        <p:txBody>
          <a:bodyPr wrap="square" rtlCol="0">
            <a:spAutoFit/>
          </a:bodyPr>
          <a:lstStyle/>
          <a:p>
            <a:r>
              <a:rPr lang="en-GB" sz="1600" dirty="0"/>
              <a:t>Exercise</a:t>
            </a:r>
          </a:p>
        </p:txBody>
      </p:sp>
      <p:sp>
        <p:nvSpPr>
          <p:cNvPr id="4" name="Textfeld 3">
            <a:extLst>
              <a:ext uri="{FF2B5EF4-FFF2-40B4-BE49-F238E27FC236}">
                <a16:creationId xmlns:a16="http://schemas.microsoft.com/office/drawing/2014/main" id="{036842F2-831C-82FD-1F77-189BDF1DCBDA}"/>
              </a:ext>
            </a:extLst>
          </p:cNvPr>
          <p:cNvSpPr txBox="1"/>
          <p:nvPr/>
        </p:nvSpPr>
        <p:spPr>
          <a:xfrm>
            <a:off x="1331640" y="1340768"/>
            <a:ext cx="7812360" cy="338554"/>
          </a:xfrm>
          <a:prstGeom prst="rect">
            <a:avLst/>
          </a:prstGeom>
          <a:solidFill>
            <a:srgbClr val="FFFF00"/>
          </a:solidFill>
        </p:spPr>
        <p:txBody>
          <a:bodyPr wrap="square" rtlCol="0">
            <a:spAutoFit/>
          </a:bodyPr>
          <a:lstStyle/>
          <a:p>
            <a:r>
              <a:rPr lang="en-GB" sz="1600" dirty="0"/>
              <a:t>Complete the chat with the correct form of the verbs in brackets</a:t>
            </a:r>
          </a:p>
        </p:txBody>
      </p:sp>
      <p:sp>
        <p:nvSpPr>
          <p:cNvPr id="7" name="Textfeld 6">
            <a:extLst>
              <a:ext uri="{FF2B5EF4-FFF2-40B4-BE49-F238E27FC236}">
                <a16:creationId xmlns:a16="http://schemas.microsoft.com/office/drawing/2014/main" id="{F45E196E-DDC8-D0FE-EE09-3DAC14DC115F}"/>
              </a:ext>
            </a:extLst>
          </p:cNvPr>
          <p:cNvSpPr txBox="1"/>
          <p:nvPr/>
        </p:nvSpPr>
        <p:spPr>
          <a:xfrm>
            <a:off x="1331640" y="2498701"/>
            <a:ext cx="5544616" cy="784830"/>
          </a:xfrm>
          <a:prstGeom prst="rect">
            <a:avLst/>
          </a:prstGeom>
          <a:solidFill>
            <a:schemeClr val="bg1"/>
          </a:solidFill>
        </p:spPr>
        <p:txBody>
          <a:bodyPr wrap="square" rtlCol="0">
            <a:spAutoFit/>
          </a:bodyPr>
          <a:lstStyle/>
          <a:p>
            <a:pPr algn="ctr"/>
            <a:r>
              <a:rPr lang="en-GB" sz="1500" i="1" dirty="0"/>
              <a:t>Hey Luke! I have exciting news. I’ll tell you more tonight, </a:t>
            </a:r>
          </a:p>
          <a:p>
            <a:pPr algn="ctr"/>
            <a:r>
              <a:rPr lang="en-GB" sz="1500" i="1" dirty="0"/>
              <a:t>but ...if my boss decides to take early retirement, </a:t>
            </a:r>
          </a:p>
          <a:p>
            <a:pPr algn="ctr"/>
            <a:r>
              <a:rPr lang="en-GB" sz="1500" i="1" dirty="0"/>
              <a:t>I may </a:t>
            </a:r>
            <a:r>
              <a:rPr lang="en-GB" sz="1500" i="1" dirty="0">
                <a:solidFill>
                  <a:srgbClr val="FF0000"/>
                </a:solidFill>
              </a:rPr>
              <a:t>(to get) </a:t>
            </a:r>
            <a:r>
              <a:rPr lang="en-GB" sz="1500" i="1" dirty="0"/>
              <a:t>a promotion.</a:t>
            </a:r>
          </a:p>
        </p:txBody>
      </p:sp>
      <p:sp>
        <p:nvSpPr>
          <p:cNvPr id="10" name="Textfeld 9">
            <a:extLst>
              <a:ext uri="{FF2B5EF4-FFF2-40B4-BE49-F238E27FC236}">
                <a16:creationId xmlns:a16="http://schemas.microsoft.com/office/drawing/2014/main" id="{35AC736C-EF87-3D68-FF03-8CA312E0CE97}"/>
              </a:ext>
            </a:extLst>
          </p:cNvPr>
          <p:cNvSpPr txBox="1"/>
          <p:nvPr/>
        </p:nvSpPr>
        <p:spPr>
          <a:xfrm>
            <a:off x="3275856" y="3276273"/>
            <a:ext cx="5868144" cy="338554"/>
          </a:xfrm>
          <a:prstGeom prst="rect">
            <a:avLst/>
          </a:prstGeom>
          <a:solidFill>
            <a:schemeClr val="accent5"/>
          </a:solidFill>
        </p:spPr>
        <p:txBody>
          <a:bodyPr wrap="square" rtlCol="0">
            <a:spAutoFit/>
          </a:bodyPr>
          <a:lstStyle/>
          <a:p>
            <a:pPr algn="ctr"/>
            <a:r>
              <a:rPr lang="en-GB" sz="1600" i="1" dirty="0"/>
              <a:t>What? That’s fantastic!</a:t>
            </a:r>
          </a:p>
        </p:txBody>
      </p:sp>
      <p:sp>
        <p:nvSpPr>
          <p:cNvPr id="2" name="Textfeld 1">
            <a:extLst>
              <a:ext uri="{FF2B5EF4-FFF2-40B4-BE49-F238E27FC236}">
                <a16:creationId xmlns:a16="http://schemas.microsoft.com/office/drawing/2014/main" id="{FC5A2929-CAB2-02D5-6CC0-4C2A4F7BCCD2}"/>
              </a:ext>
            </a:extLst>
          </p:cNvPr>
          <p:cNvSpPr txBox="1"/>
          <p:nvPr/>
        </p:nvSpPr>
        <p:spPr>
          <a:xfrm>
            <a:off x="1331640" y="3643571"/>
            <a:ext cx="5544616" cy="553998"/>
          </a:xfrm>
          <a:prstGeom prst="rect">
            <a:avLst/>
          </a:prstGeom>
          <a:solidFill>
            <a:schemeClr val="bg1"/>
          </a:solidFill>
        </p:spPr>
        <p:txBody>
          <a:bodyPr wrap="square" rtlCol="0">
            <a:spAutoFit/>
          </a:bodyPr>
          <a:lstStyle/>
          <a:p>
            <a:pPr algn="ctr"/>
            <a:r>
              <a:rPr lang="en-GB" sz="1500" i="1" dirty="0"/>
              <a:t>It isn’t official yet. But if it is true what I keep hearing through the grapevine, I </a:t>
            </a:r>
            <a:r>
              <a:rPr lang="en-GB" sz="1500" i="1" dirty="0">
                <a:solidFill>
                  <a:srgbClr val="FF0000"/>
                </a:solidFill>
              </a:rPr>
              <a:t>(to have) </a:t>
            </a:r>
            <a:r>
              <a:rPr lang="en-GB" sz="1500" i="1" dirty="0"/>
              <a:t>a good chance.</a:t>
            </a:r>
          </a:p>
        </p:txBody>
      </p:sp>
      <p:sp>
        <p:nvSpPr>
          <p:cNvPr id="5" name="Textfeld 4">
            <a:extLst>
              <a:ext uri="{FF2B5EF4-FFF2-40B4-BE49-F238E27FC236}">
                <a16:creationId xmlns:a16="http://schemas.microsoft.com/office/drawing/2014/main" id="{C323F787-B70B-D6CA-FE08-43256435F268}"/>
              </a:ext>
            </a:extLst>
          </p:cNvPr>
          <p:cNvSpPr txBox="1"/>
          <p:nvPr/>
        </p:nvSpPr>
        <p:spPr>
          <a:xfrm>
            <a:off x="3275856" y="4212377"/>
            <a:ext cx="5868144" cy="584775"/>
          </a:xfrm>
          <a:prstGeom prst="rect">
            <a:avLst/>
          </a:prstGeom>
          <a:solidFill>
            <a:schemeClr val="accent5"/>
          </a:solidFill>
        </p:spPr>
        <p:txBody>
          <a:bodyPr wrap="square" rtlCol="0">
            <a:spAutoFit/>
          </a:bodyPr>
          <a:lstStyle/>
          <a:p>
            <a:pPr algn="ctr"/>
            <a:r>
              <a:rPr lang="en-GB" sz="1600" i="1" dirty="0"/>
              <a:t>If you got the promotion, </a:t>
            </a:r>
          </a:p>
          <a:p>
            <a:pPr algn="ctr"/>
            <a:r>
              <a:rPr lang="en-GB" sz="1600" i="1" dirty="0"/>
              <a:t>you </a:t>
            </a:r>
            <a:r>
              <a:rPr lang="en-GB" sz="1600" i="1" dirty="0">
                <a:solidFill>
                  <a:srgbClr val="FF0000"/>
                </a:solidFill>
              </a:rPr>
              <a:t>(to get) </a:t>
            </a:r>
            <a:r>
              <a:rPr lang="en-GB" sz="1600" i="1" dirty="0"/>
              <a:t>a raise as well, wouldn’t you?</a:t>
            </a:r>
          </a:p>
        </p:txBody>
      </p:sp>
      <p:sp>
        <p:nvSpPr>
          <p:cNvPr id="6" name="Textfeld 5">
            <a:extLst>
              <a:ext uri="{FF2B5EF4-FFF2-40B4-BE49-F238E27FC236}">
                <a16:creationId xmlns:a16="http://schemas.microsoft.com/office/drawing/2014/main" id="{74C45A57-4C4E-221C-D826-15B710EFE082}"/>
              </a:ext>
            </a:extLst>
          </p:cNvPr>
          <p:cNvSpPr txBox="1"/>
          <p:nvPr/>
        </p:nvSpPr>
        <p:spPr>
          <a:xfrm>
            <a:off x="1331640" y="4810507"/>
            <a:ext cx="5544616" cy="323165"/>
          </a:xfrm>
          <a:prstGeom prst="rect">
            <a:avLst/>
          </a:prstGeom>
          <a:solidFill>
            <a:schemeClr val="bg1"/>
          </a:solidFill>
        </p:spPr>
        <p:txBody>
          <a:bodyPr wrap="square" rtlCol="0">
            <a:spAutoFit/>
          </a:bodyPr>
          <a:lstStyle/>
          <a:p>
            <a:pPr algn="ctr"/>
            <a:r>
              <a:rPr lang="en-GB" sz="1500" i="1" dirty="0"/>
              <a:t>Yes!</a:t>
            </a:r>
          </a:p>
        </p:txBody>
      </p:sp>
      <p:sp>
        <p:nvSpPr>
          <p:cNvPr id="14" name="Textfeld 13">
            <a:extLst>
              <a:ext uri="{FF2B5EF4-FFF2-40B4-BE49-F238E27FC236}">
                <a16:creationId xmlns:a16="http://schemas.microsoft.com/office/drawing/2014/main" id="{C35AD5EC-CC07-E0CC-1849-DDA427208D23}"/>
              </a:ext>
            </a:extLst>
          </p:cNvPr>
          <p:cNvSpPr txBox="1"/>
          <p:nvPr/>
        </p:nvSpPr>
        <p:spPr>
          <a:xfrm>
            <a:off x="3275856" y="5148481"/>
            <a:ext cx="5868144" cy="584775"/>
          </a:xfrm>
          <a:prstGeom prst="rect">
            <a:avLst/>
          </a:prstGeom>
          <a:solidFill>
            <a:schemeClr val="accent5"/>
          </a:solidFill>
        </p:spPr>
        <p:txBody>
          <a:bodyPr wrap="square" rtlCol="0">
            <a:spAutoFit/>
          </a:bodyPr>
          <a:lstStyle/>
          <a:p>
            <a:pPr algn="ctr"/>
            <a:r>
              <a:rPr lang="en-GB" sz="1600" i="1" dirty="0"/>
              <a:t>I’m so proud of you. After all, if you hadn’t worked hard, </a:t>
            </a:r>
          </a:p>
          <a:p>
            <a:pPr algn="ctr"/>
            <a:r>
              <a:rPr lang="en-GB" sz="1600" i="1" dirty="0"/>
              <a:t>they </a:t>
            </a:r>
            <a:r>
              <a:rPr lang="en-GB" sz="1600" i="1" dirty="0">
                <a:solidFill>
                  <a:srgbClr val="FF0000"/>
                </a:solidFill>
              </a:rPr>
              <a:t>(not, to consider) </a:t>
            </a:r>
            <a:r>
              <a:rPr lang="en-GB" sz="1600" i="1" dirty="0"/>
              <a:t>you for this position.</a:t>
            </a:r>
          </a:p>
        </p:txBody>
      </p:sp>
    </p:spTree>
    <p:extLst>
      <p:ext uri="{BB962C8B-B14F-4D97-AF65-F5344CB8AC3E}">
        <p14:creationId xmlns:p14="http://schemas.microsoft.com/office/powerpoint/2010/main" val="38929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1000"/>
                                        <p:tgtEl>
                                          <p:spTgt spid="10"/>
                                        </p:tgtEl>
                                      </p:cBhvr>
                                    </p:animEffect>
                                    <p:anim calcmode="lin" valueType="num">
                                      <p:cBhvr>
                                        <p:cTn id="27" dur="1000" fill="hold"/>
                                        <p:tgtEl>
                                          <p:spTgt spid="10"/>
                                        </p:tgtEl>
                                        <p:attrNameLst>
                                          <p:attrName>ppt_x</p:attrName>
                                        </p:attrNameLst>
                                      </p:cBhvr>
                                      <p:tavLst>
                                        <p:tav tm="0">
                                          <p:val>
                                            <p:strVal val="#ppt_x"/>
                                          </p:val>
                                        </p:tav>
                                        <p:tav tm="100000">
                                          <p:val>
                                            <p:strVal val="#ppt_x"/>
                                          </p:val>
                                        </p:tav>
                                      </p:tavLst>
                                    </p:anim>
                                    <p:anim calcmode="lin" valueType="num">
                                      <p:cBhvr>
                                        <p:cTn id="2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1000"/>
                                        <p:tgtEl>
                                          <p:spTgt spid="2"/>
                                        </p:tgtEl>
                                      </p:cBhvr>
                                    </p:animEffect>
                                    <p:anim calcmode="lin" valueType="num">
                                      <p:cBhvr>
                                        <p:cTn id="34" dur="1000" fill="hold"/>
                                        <p:tgtEl>
                                          <p:spTgt spid="2"/>
                                        </p:tgtEl>
                                        <p:attrNameLst>
                                          <p:attrName>ppt_x</p:attrName>
                                        </p:attrNameLst>
                                      </p:cBhvr>
                                      <p:tavLst>
                                        <p:tav tm="0">
                                          <p:val>
                                            <p:strVal val="#ppt_x"/>
                                          </p:val>
                                        </p:tav>
                                        <p:tav tm="100000">
                                          <p:val>
                                            <p:strVal val="#ppt_x"/>
                                          </p:val>
                                        </p:tav>
                                      </p:tavLst>
                                    </p:anim>
                                    <p:anim calcmode="lin" valueType="num">
                                      <p:cBhvr>
                                        <p:cTn id="3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fade">
                                      <p:cBhvr>
                                        <p:cTn id="40" dur="1000"/>
                                        <p:tgtEl>
                                          <p:spTgt spid="5"/>
                                        </p:tgtEl>
                                      </p:cBhvr>
                                    </p:animEffect>
                                    <p:anim calcmode="lin" valueType="num">
                                      <p:cBhvr>
                                        <p:cTn id="41" dur="1000" fill="hold"/>
                                        <p:tgtEl>
                                          <p:spTgt spid="5"/>
                                        </p:tgtEl>
                                        <p:attrNameLst>
                                          <p:attrName>ppt_x</p:attrName>
                                        </p:attrNameLst>
                                      </p:cBhvr>
                                      <p:tavLst>
                                        <p:tav tm="0">
                                          <p:val>
                                            <p:strVal val="#ppt_x"/>
                                          </p:val>
                                        </p:tav>
                                        <p:tav tm="100000">
                                          <p:val>
                                            <p:strVal val="#ppt_x"/>
                                          </p:val>
                                        </p:tav>
                                      </p:tavLst>
                                    </p:anim>
                                    <p:anim calcmode="lin" valueType="num">
                                      <p:cBhvr>
                                        <p:cTn id="4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fade">
                                      <p:cBhvr>
                                        <p:cTn id="47" dur="1000"/>
                                        <p:tgtEl>
                                          <p:spTgt spid="6"/>
                                        </p:tgtEl>
                                      </p:cBhvr>
                                    </p:animEffect>
                                    <p:anim calcmode="lin" valueType="num">
                                      <p:cBhvr>
                                        <p:cTn id="48" dur="1000" fill="hold"/>
                                        <p:tgtEl>
                                          <p:spTgt spid="6"/>
                                        </p:tgtEl>
                                        <p:attrNameLst>
                                          <p:attrName>ppt_x</p:attrName>
                                        </p:attrNameLst>
                                      </p:cBhvr>
                                      <p:tavLst>
                                        <p:tav tm="0">
                                          <p:val>
                                            <p:strVal val="#ppt_x"/>
                                          </p:val>
                                        </p:tav>
                                        <p:tav tm="100000">
                                          <p:val>
                                            <p:strVal val="#ppt_x"/>
                                          </p:val>
                                        </p:tav>
                                      </p:tavLst>
                                    </p:anim>
                                    <p:anim calcmode="lin" valueType="num">
                                      <p:cBhvr>
                                        <p:cTn id="4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1000"/>
                                        <p:tgtEl>
                                          <p:spTgt spid="14"/>
                                        </p:tgtEl>
                                      </p:cBhvr>
                                    </p:animEffect>
                                    <p:anim calcmode="lin" valueType="num">
                                      <p:cBhvr>
                                        <p:cTn id="55" dur="1000" fill="hold"/>
                                        <p:tgtEl>
                                          <p:spTgt spid="14"/>
                                        </p:tgtEl>
                                        <p:attrNameLst>
                                          <p:attrName>ppt_x</p:attrName>
                                        </p:attrNameLst>
                                      </p:cBhvr>
                                      <p:tavLst>
                                        <p:tav tm="0">
                                          <p:val>
                                            <p:strVal val="#ppt_x"/>
                                          </p:val>
                                        </p:tav>
                                        <p:tav tm="100000">
                                          <p:val>
                                            <p:strVal val="#ppt_x"/>
                                          </p:val>
                                        </p:tav>
                                      </p:tavLst>
                                    </p:anim>
                                    <p:anim calcmode="lin" valueType="num">
                                      <p:cBhvr>
                                        <p:cTn id="5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10" grpId="0" animBg="1"/>
      <p:bldP spid="2" grpId="0" animBg="1"/>
      <p:bldP spid="5" grpId="0" animBg="1"/>
      <p:bldP spid="6"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0000"/>
            <a:ext cx="2348130" cy="584775"/>
          </a:xfrm>
          <a:prstGeom prst="rect">
            <a:avLst/>
          </a:prstGeom>
          <a:solidFill>
            <a:srgbClr val="FFFF00"/>
          </a:solidFill>
        </p:spPr>
        <p:txBody>
          <a:bodyPr wrap="square" rtlCol="0">
            <a:spAutoFit/>
          </a:bodyPr>
          <a:lstStyle/>
          <a:p>
            <a:r>
              <a:rPr lang="en-GB" sz="1600" dirty="0"/>
              <a:t>First conditional/</a:t>
            </a:r>
          </a:p>
          <a:p>
            <a:r>
              <a:rPr lang="en-GB" sz="1600" dirty="0"/>
              <a:t>If clause type 1</a:t>
            </a:r>
          </a:p>
        </p:txBody>
      </p:sp>
      <p:sp>
        <p:nvSpPr>
          <p:cNvPr id="10" name="Textfeld 9">
            <a:extLst>
              <a:ext uri="{FF2B5EF4-FFF2-40B4-BE49-F238E27FC236}">
                <a16:creationId xmlns:a16="http://schemas.microsoft.com/office/drawing/2014/main" id="{8599D9B5-4071-DA80-364F-A08FD8373B76}"/>
              </a:ext>
            </a:extLst>
          </p:cNvPr>
          <p:cNvSpPr txBox="1"/>
          <p:nvPr/>
        </p:nvSpPr>
        <p:spPr>
          <a:xfrm>
            <a:off x="2771800" y="1620000"/>
            <a:ext cx="6372200" cy="830997"/>
          </a:xfrm>
          <a:prstGeom prst="rect">
            <a:avLst/>
          </a:prstGeom>
          <a:solidFill>
            <a:schemeClr val="bg1"/>
          </a:solidFill>
        </p:spPr>
        <p:txBody>
          <a:bodyPr wrap="square" rtlCol="0">
            <a:spAutoFit/>
          </a:bodyPr>
          <a:lstStyle/>
          <a:p>
            <a:r>
              <a:rPr lang="en-GB" sz="1600" dirty="0"/>
              <a:t>The first conditional describes something that is either expected or likely to happen (a real condition) and what will, can or might happen as a consequence of this.</a:t>
            </a:r>
          </a:p>
        </p:txBody>
      </p:sp>
      <p:sp>
        <p:nvSpPr>
          <p:cNvPr id="11" name="Textfeld 10">
            <a:extLst>
              <a:ext uri="{FF2B5EF4-FFF2-40B4-BE49-F238E27FC236}">
                <a16:creationId xmlns:a16="http://schemas.microsoft.com/office/drawing/2014/main" id="{E8E72E8A-B0E7-3930-8EF2-68BF22C0209C}"/>
              </a:ext>
            </a:extLst>
          </p:cNvPr>
          <p:cNvSpPr txBox="1"/>
          <p:nvPr/>
        </p:nvSpPr>
        <p:spPr>
          <a:xfrm>
            <a:off x="2771800" y="2442374"/>
            <a:ext cx="6372200" cy="338554"/>
          </a:xfrm>
          <a:prstGeom prst="rect">
            <a:avLst/>
          </a:prstGeom>
          <a:solidFill>
            <a:schemeClr val="bg1"/>
          </a:solidFill>
        </p:spPr>
        <p:txBody>
          <a:bodyPr wrap="square" rtlCol="0">
            <a:spAutoFit/>
          </a:bodyPr>
          <a:lstStyle/>
          <a:p>
            <a:pPr algn="ctr"/>
            <a:r>
              <a:rPr lang="en-GB" sz="1600" i="1"/>
              <a:t>If it rains tomorrow, you will need an umbrella.</a:t>
            </a:r>
            <a:endParaRPr lang="en-GB" sz="1600" i="1" dirty="0"/>
          </a:p>
        </p:txBody>
      </p:sp>
      <p:sp>
        <p:nvSpPr>
          <p:cNvPr id="18" name="Textfeld 17">
            <a:extLst>
              <a:ext uri="{FF2B5EF4-FFF2-40B4-BE49-F238E27FC236}">
                <a16:creationId xmlns:a16="http://schemas.microsoft.com/office/drawing/2014/main" id="{2BA04845-533B-DDB1-1A9D-9EFE22776E6D}"/>
              </a:ext>
            </a:extLst>
          </p:cNvPr>
          <p:cNvSpPr txBox="1"/>
          <p:nvPr/>
        </p:nvSpPr>
        <p:spPr>
          <a:xfrm>
            <a:off x="2771800" y="3573016"/>
            <a:ext cx="6372200" cy="338554"/>
          </a:xfrm>
          <a:prstGeom prst="rect">
            <a:avLst/>
          </a:prstGeom>
          <a:solidFill>
            <a:schemeClr val="bg1"/>
          </a:solidFill>
        </p:spPr>
        <p:txBody>
          <a:bodyPr wrap="square" rtlCol="0">
            <a:spAutoFit/>
          </a:bodyPr>
          <a:lstStyle/>
          <a:p>
            <a:pPr algn="ctr"/>
            <a:r>
              <a:rPr lang="en-GB" sz="1600" i="1" dirty="0"/>
              <a:t>If you catch the 3 o’clock bus, you will be in time.</a:t>
            </a:r>
          </a:p>
        </p:txBody>
      </p:sp>
      <p:sp>
        <p:nvSpPr>
          <p:cNvPr id="19" name="Textfeld 18">
            <a:extLst>
              <a:ext uri="{FF2B5EF4-FFF2-40B4-BE49-F238E27FC236}">
                <a16:creationId xmlns:a16="http://schemas.microsoft.com/office/drawing/2014/main" id="{5CBF8F5D-67FC-7200-78F4-8049628F9A96}"/>
              </a:ext>
            </a:extLst>
          </p:cNvPr>
          <p:cNvSpPr txBox="1"/>
          <p:nvPr/>
        </p:nvSpPr>
        <p:spPr>
          <a:xfrm>
            <a:off x="2771800" y="4437112"/>
            <a:ext cx="6372200" cy="338554"/>
          </a:xfrm>
          <a:prstGeom prst="rect">
            <a:avLst/>
          </a:prstGeom>
          <a:solidFill>
            <a:schemeClr val="bg1"/>
          </a:solidFill>
        </p:spPr>
        <p:txBody>
          <a:bodyPr wrap="square" rtlCol="0">
            <a:spAutoFit/>
          </a:bodyPr>
          <a:lstStyle/>
          <a:p>
            <a:pPr algn="ctr"/>
            <a:r>
              <a:rPr lang="en-GB" sz="1600" i="1" dirty="0"/>
              <a:t>If I leave early, I can meet you for a drink before dinner.</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2780928"/>
            <a:ext cx="6372200" cy="830997"/>
          </a:xfrm>
          <a:prstGeom prst="rect">
            <a:avLst/>
          </a:prstGeom>
          <a:solidFill>
            <a:schemeClr val="bg1"/>
          </a:solidFill>
        </p:spPr>
        <p:txBody>
          <a:bodyPr wrap="square" rtlCol="0">
            <a:spAutoFit/>
          </a:bodyPr>
          <a:lstStyle/>
          <a:p>
            <a:r>
              <a:rPr lang="en-GB" sz="1600" dirty="0"/>
              <a:t>The first conditional is made up of a conditional clause (</a:t>
            </a:r>
            <a:r>
              <a:rPr lang="en-GB" sz="1600" i="1" dirty="0"/>
              <a:t>if </a:t>
            </a:r>
            <a:r>
              <a:rPr lang="en-GB" sz="1600" dirty="0"/>
              <a:t>+ present simple) and a main clause with the (expected) result of that condition (modal verb </a:t>
            </a:r>
            <a:r>
              <a:rPr lang="en-GB" sz="1600" i="1" dirty="0"/>
              <a:t>will/won’t </a:t>
            </a:r>
            <a:r>
              <a:rPr lang="en-GB" sz="1600" dirty="0"/>
              <a:t>+ infinitive without </a:t>
            </a:r>
            <a:r>
              <a:rPr lang="en-GB" sz="1600" i="1" dirty="0"/>
              <a:t>to</a:t>
            </a:r>
            <a:r>
              <a:rPr lang="en-GB" sz="1600" dirty="0"/>
              <a:t>). </a:t>
            </a:r>
          </a:p>
        </p:txBody>
      </p:sp>
      <p:sp>
        <p:nvSpPr>
          <p:cNvPr id="24" name="Textfeld 23">
            <a:extLst>
              <a:ext uri="{FF2B5EF4-FFF2-40B4-BE49-F238E27FC236}">
                <a16:creationId xmlns:a16="http://schemas.microsoft.com/office/drawing/2014/main" id="{F7FBFFC2-67AE-5B33-5690-B05DBF43DCD2}"/>
              </a:ext>
            </a:extLst>
          </p:cNvPr>
          <p:cNvSpPr txBox="1"/>
          <p:nvPr/>
        </p:nvSpPr>
        <p:spPr>
          <a:xfrm>
            <a:off x="2771800" y="3882534"/>
            <a:ext cx="6372200" cy="584775"/>
          </a:xfrm>
          <a:prstGeom prst="rect">
            <a:avLst/>
          </a:prstGeom>
          <a:solidFill>
            <a:schemeClr val="bg1"/>
          </a:solidFill>
        </p:spPr>
        <p:txBody>
          <a:bodyPr wrap="square" rtlCol="0">
            <a:spAutoFit/>
          </a:bodyPr>
          <a:lstStyle/>
          <a:p>
            <a:r>
              <a:rPr lang="en-GB" sz="1600" dirty="0"/>
              <a:t>The main clause with the result can also use the modal verbs </a:t>
            </a:r>
            <a:r>
              <a:rPr lang="en-GB" sz="1600" i="1" dirty="0"/>
              <a:t>can</a:t>
            </a:r>
            <a:r>
              <a:rPr lang="en-GB" sz="1600" dirty="0"/>
              <a:t> or </a:t>
            </a:r>
            <a:r>
              <a:rPr lang="en-GB" sz="1600" i="1" dirty="0"/>
              <a:t>might</a:t>
            </a:r>
            <a:r>
              <a:rPr lang="en-GB" sz="1600" dirty="0"/>
              <a:t> instead of </a:t>
            </a:r>
            <a:r>
              <a:rPr lang="en-GB" sz="1600" i="1" dirty="0"/>
              <a:t>will.</a:t>
            </a:r>
          </a:p>
        </p:txBody>
      </p:sp>
      <p:sp>
        <p:nvSpPr>
          <p:cNvPr id="25" name="Textfeld 24">
            <a:extLst>
              <a:ext uri="{FF2B5EF4-FFF2-40B4-BE49-F238E27FC236}">
                <a16:creationId xmlns:a16="http://schemas.microsoft.com/office/drawing/2014/main" id="{1D07EF0B-D1FD-BDAF-BF46-D05D5B6DC6CC}"/>
              </a:ext>
            </a:extLst>
          </p:cNvPr>
          <p:cNvSpPr txBox="1"/>
          <p:nvPr/>
        </p:nvSpPr>
        <p:spPr>
          <a:xfrm>
            <a:off x="2771800" y="4746630"/>
            <a:ext cx="6372200" cy="338554"/>
          </a:xfrm>
          <a:prstGeom prst="rect">
            <a:avLst/>
          </a:prstGeom>
          <a:solidFill>
            <a:schemeClr val="bg1"/>
          </a:solidFill>
        </p:spPr>
        <p:txBody>
          <a:bodyPr wrap="square" rtlCol="0">
            <a:spAutoFit/>
          </a:bodyPr>
          <a:lstStyle/>
          <a:p>
            <a:pPr algn="ctr"/>
            <a:r>
              <a:rPr lang="en-GB" sz="1600" i="1" dirty="0"/>
              <a:t>If it does not rain, we might sit outside for a drink.</a:t>
            </a:r>
          </a:p>
        </p:txBody>
      </p:sp>
      <p:sp>
        <p:nvSpPr>
          <p:cNvPr id="2" name="Textfeld 1">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Conditionals</a:t>
            </a:r>
            <a:endParaRPr lang="en-GB" sz="1600" b="1" dirty="0">
              <a:solidFill>
                <a:srgbClr val="C00000"/>
              </a:solidFill>
            </a:endParaRPr>
          </a:p>
        </p:txBody>
      </p:sp>
      <p:sp>
        <p:nvSpPr>
          <p:cNvPr id="4" name="Textfeld 3">
            <a:extLst>
              <a:ext uri="{FF2B5EF4-FFF2-40B4-BE49-F238E27FC236}">
                <a16:creationId xmlns:a16="http://schemas.microsoft.com/office/drawing/2014/main" id="{1BE18ECA-A079-5651-F8E0-4D600139D881}"/>
              </a:ext>
            </a:extLst>
          </p:cNvPr>
          <p:cNvSpPr txBox="1"/>
          <p:nvPr/>
        </p:nvSpPr>
        <p:spPr>
          <a:xfrm>
            <a:off x="107504" y="4007966"/>
            <a:ext cx="2348130" cy="1077218"/>
          </a:xfrm>
          <a:prstGeom prst="rect">
            <a:avLst/>
          </a:prstGeom>
          <a:solidFill>
            <a:srgbClr val="FFFF00"/>
          </a:solidFill>
        </p:spPr>
        <p:txBody>
          <a:bodyPr wrap="square" rtlCol="0">
            <a:spAutoFit/>
          </a:bodyPr>
          <a:lstStyle/>
          <a:p>
            <a:r>
              <a:rPr lang="en-GB" sz="1600" dirty="0"/>
              <a:t>If clauses type 1 consider likely developments </a:t>
            </a:r>
          </a:p>
          <a:p>
            <a:r>
              <a:rPr lang="en-GB" sz="1600" u="sng" dirty="0"/>
              <a:t>in the future.</a:t>
            </a:r>
          </a:p>
        </p:txBody>
      </p:sp>
      <p:sp>
        <p:nvSpPr>
          <p:cNvPr id="5" name="Textfeld 4">
            <a:extLst>
              <a:ext uri="{FF2B5EF4-FFF2-40B4-BE49-F238E27FC236}">
                <a16:creationId xmlns:a16="http://schemas.microsoft.com/office/drawing/2014/main" id="{A4C59463-D6DB-3015-1CAF-3C25A649A794}"/>
              </a:ext>
            </a:extLst>
          </p:cNvPr>
          <p:cNvSpPr txBox="1"/>
          <p:nvPr/>
        </p:nvSpPr>
        <p:spPr>
          <a:xfrm>
            <a:off x="107504" y="5220000"/>
            <a:ext cx="2348130" cy="338554"/>
          </a:xfrm>
          <a:prstGeom prst="rect">
            <a:avLst/>
          </a:prstGeom>
          <a:solidFill>
            <a:srgbClr val="FFFF00"/>
          </a:solidFill>
        </p:spPr>
        <p:txBody>
          <a:bodyPr wrap="square" rtlCol="0">
            <a:spAutoFit/>
          </a:bodyPr>
          <a:lstStyle/>
          <a:p>
            <a:r>
              <a:rPr lang="en-GB" sz="1600" dirty="0"/>
              <a:t>Note:</a:t>
            </a:r>
          </a:p>
        </p:txBody>
      </p:sp>
      <p:sp>
        <p:nvSpPr>
          <p:cNvPr id="6" name="Textfeld 5">
            <a:extLst>
              <a:ext uri="{FF2B5EF4-FFF2-40B4-BE49-F238E27FC236}">
                <a16:creationId xmlns:a16="http://schemas.microsoft.com/office/drawing/2014/main" id="{4B1BB7A9-86D3-9233-303F-BDF983488EE0}"/>
              </a:ext>
            </a:extLst>
          </p:cNvPr>
          <p:cNvSpPr txBox="1"/>
          <p:nvPr/>
        </p:nvSpPr>
        <p:spPr>
          <a:xfrm>
            <a:off x="2771800" y="5220000"/>
            <a:ext cx="6372200" cy="584775"/>
          </a:xfrm>
          <a:prstGeom prst="rect">
            <a:avLst/>
          </a:prstGeom>
          <a:solidFill>
            <a:schemeClr val="bg1"/>
          </a:solidFill>
        </p:spPr>
        <p:txBody>
          <a:bodyPr wrap="square" rtlCol="0">
            <a:spAutoFit/>
          </a:bodyPr>
          <a:lstStyle/>
          <a:p>
            <a:r>
              <a:rPr lang="en-US" sz="1600" dirty="0"/>
              <a:t>If the if clause is the first element of the sentence, both parts of the sentence are separated by a comma.</a:t>
            </a:r>
          </a:p>
        </p:txBody>
      </p:sp>
      <p:sp>
        <p:nvSpPr>
          <p:cNvPr id="7" name="Textfeld 6">
            <a:extLst>
              <a:ext uri="{FF2B5EF4-FFF2-40B4-BE49-F238E27FC236}">
                <a16:creationId xmlns:a16="http://schemas.microsoft.com/office/drawing/2014/main" id="{8E582FB2-6863-257C-EF96-9C2A419659CC}"/>
              </a:ext>
            </a:extLst>
          </p:cNvPr>
          <p:cNvSpPr txBox="1"/>
          <p:nvPr/>
        </p:nvSpPr>
        <p:spPr>
          <a:xfrm>
            <a:off x="2771800" y="6114782"/>
            <a:ext cx="6372200" cy="338554"/>
          </a:xfrm>
          <a:prstGeom prst="rect">
            <a:avLst/>
          </a:prstGeom>
          <a:solidFill>
            <a:schemeClr val="bg1"/>
          </a:solidFill>
        </p:spPr>
        <p:txBody>
          <a:bodyPr wrap="square" rtlCol="0">
            <a:spAutoFit/>
          </a:bodyPr>
          <a:lstStyle/>
          <a:p>
            <a:r>
              <a:rPr lang="en-US" sz="1600" dirty="0"/>
              <a:t>There is no comma if the main clause is the first element</a:t>
            </a:r>
            <a:r>
              <a:rPr lang="en-GB" sz="1600" dirty="0"/>
              <a:t>.</a:t>
            </a:r>
          </a:p>
        </p:txBody>
      </p:sp>
      <p:sp>
        <p:nvSpPr>
          <p:cNvPr id="9" name="Textfeld 8">
            <a:extLst>
              <a:ext uri="{FF2B5EF4-FFF2-40B4-BE49-F238E27FC236}">
                <a16:creationId xmlns:a16="http://schemas.microsoft.com/office/drawing/2014/main" id="{E6E46D04-B8EF-6822-7FDA-F05EF8BB6389}"/>
              </a:ext>
            </a:extLst>
          </p:cNvPr>
          <p:cNvSpPr txBox="1"/>
          <p:nvPr/>
        </p:nvSpPr>
        <p:spPr>
          <a:xfrm>
            <a:off x="2771800" y="5805264"/>
            <a:ext cx="6372200" cy="338554"/>
          </a:xfrm>
          <a:prstGeom prst="rect">
            <a:avLst/>
          </a:prstGeom>
          <a:solidFill>
            <a:schemeClr val="bg1"/>
          </a:solidFill>
        </p:spPr>
        <p:txBody>
          <a:bodyPr wrap="square" rtlCol="0">
            <a:spAutoFit/>
          </a:bodyPr>
          <a:lstStyle/>
          <a:p>
            <a:pPr algn="ctr"/>
            <a:r>
              <a:rPr lang="en-GB" sz="1600" i="1" dirty="0"/>
              <a:t>If it rains tomorrow (comma), you will need an umbrella.</a:t>
            </a:r>
          </a:p>
        </p:txBody>
      </p:sp>
      <p:sp>
        <p:nvSpPr>
          <p:cNvPr id="12" name="Textfeld 11">
            <a:extLst>
              <a:ext uri="{FF2B5EF4-FFF2-40B4-BE49-F238E27FC236}">
                <a16:creationId xmlns:a16="http://schemas.microsoft.com/office/drawing/2014/main" id="{6E3FBFCC-1473-9DAB-0CB3-FBABD686EDBB}"/>
              </a:ext>
            </a:extLst>
          </p:cNvPr>
          <p:cNvSpPr txBox="1"/>
          <p:nvPr/>
        </p:nvSpPr>
        <p:spPr>
          <a:xfrm>
            <a:off x="2771800" y="6453336"/>
            <a:ext cx="6372200" cy="338554"/>
          </a:xfrm>
          <a:prstGeom prst="rect">
            <a:avLst/>
          </a:prstGeom>
          <a:solidFill>
            <a:schemeClr val="bg1"/>
          </a:solidFill>
        </p:spPr>
        <p:txBody>
          <a:bodyPr wrap="square" rtlCol="0">
            <a:spAutoFit/>
          </a:bodyPr>
          <a:lstStyle/>
          <a:p>
            <a:pPr algn="ctr"/>
            <a:r>
              <a:rPr lang="en-GB" sz="1600" i="1" dirty="0"/>
              <a:t>You will need an umbrella (no comma) if it rains tomorrow.</a:t>
            </a:r>
          </a:p>
        </p:txBody>
      </p:sp>
      <p:sp>
        <p:nvSpPr>
          <p:cNvPr id="8" name="Textfeld 7">
            <a:extLst>
              <a:ext uri="{FF2B5EF4-FFF2-40B4-BE49-F238E27FC236}">
                <a16:creationId xmlns:a16="http://schemas.microsoft.com/office/drawing/2014/main" id="{8DA28A1B-A736-CF4F-549E-4974B43A0954}"/>
              </a:ext>
            </a:extLst>
          </p:cNvPr>
          <p:cNvSpPr txBox="1"/>
          <p:nvPr/>
        </p:nvSpPr>
        <p:spPr>
          <a:xfrm>
            <a:off x="107504" y="5868561"/>
            <a:ext cx="2348130" cy="584775"/>
          </a:xfrm>
          <a:prstGeom prst="rect">
            <a:avLst/>
          </a:prstGeom>
          <a:solidFill>
            <a:srgbClr val="FFFF00"/>
          </a:solidFill>
        </p:spPr>
        <p:txBody>
          <a:bodyPr wrap="square" rtlCol="0">
            <a:spAutoFit/>
          </a:bodyPr>
          <a:lstStyle/>
          <a:p>
            <a:r>
              <a:rPr lang="en-GB" sz="1600" dirty="0"/>
              <a:t>This rule applies to all types of if clauses.</a:t>
            </a:r>
          </a:p>
        </p:txBody>
      </p:sp>
    </p:spTree>
    <p:extLst>
      <p:ext uri="{BB962C8B-B14F-4D97-AF65-F5344CB8AC3E}">
        <p14:creationId xmlns:p14="http://schemas.microsoft.com/office/powerpoint/2010/main" val="4088294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anim calcmode="lin" valueType="num">
                                      <p:cBhvr>
                                        <p:cTn id="29" dur="1000" fill="hold"/>
                                        <p:tgtEl>
                                          <p:spTgt spid="20"/>
                                        </p:tgtEl>
                                        <p:attrNameLst>
                                          <p:attrName>ppt_x</p:attrName>
                                        </p:attrNameLst>
                                      </p:cBhvr>
                                      <p:tavLst>
                                        <p:tav tm="0">
                                          <p:val>
                                            <p:strVal val="#ppt_x"/>
                                          </p:val>
                                        </p:tav>
                                        <p:tav tm="100000">
                                          <p:val>
                                            <p:strVal val="#ppt_x"/>
                                          </p:val>
                                        </p:tav>
                                      </p:tavLst>
                                    </p:anim>
                                    <p:anim calcmode="lin" valueType="num">
                                      <p:cBhvr>
                                        <p:cTn id="3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fade">
                                      <p:cBhvr>
                                        <p:cTn id="35" dur="1000"/>
                                        <p:tgtEl>
                                          <p:spTgt spid="18"/>
                                        </p:tgtEl>
                                      </p:cBhvr>
                                    </p:animEffect>
                                    <p:anim calcmode="lin" valueType="num">
                                      <p:cBhvr>
                                        <p:cTn id="36" dur="1000" fill="hold"/>
                                        <p:tgtEl>
                                          <p:spTgt spid="18"/>
                                        </p:tgtEl>
                                        <p:attrNameLst>
                                          <p:attrName>ppt_x</p:attrName>
                                        </p:attrNameLst>
                                      </p:cBhvr>
                                      <p:tavLst>
                                        <p:tav tm="0">
                                          <p:val>
                                            <p:strVal val="#ppt_x"/>
                                          </p:val>
                                        </p:tav>
                                        <p:tav tm="100000">
                                          <p:val>
                                            <p:strVal val="#ppt_x"/>
                                          </p:val>
                                        </p:tav>
                                      </p:tavLst>
                                    </p:anim>
                                    <p:anim calcmode="lin" valueType="num">
                                      <p:cBhvr>
                                        <p:cTn id="3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fade">
                                      <p:cBhvr>
                                        <p:cTn id="42" dur="1000"/>
                                        <p:tgtEl>
                                          <p:spTgt spid="24"/>
                                        </p:tgtEl>
                                      </p:cBhvr>
                                    </p:animEffect>
                                    <p:anim calcmode="lin" valueType="num">
                                      <p:cBhvr>
                                        <p:cTn id="43" dur="1000" fill="hold"/>
                                        <p:tgtEl>
                                          <p:spTgt spid="24"/>
                                        </p:tgtEl>
                                        <p:attrNameLst>
                                          <p:attrName>ppt_x</p:attrName>
                                        </p:attrNameLst>
                                      </p:cBhvr>
                                      <p:tavLst>
                                        <p:tav tm="0">
                                          <p:val>
                                            <p:strVal val="#ppt_x"/>
                                          </p:val>
                                        </p:tav>
                                        <p:tav tm="100000">
                                          <p:val>
                                            <p:strVal val="#ppt_x"/>
                                          </p:val>
                                        </p:tav>
                                      </p:tavLst>
                                    </p:anim>
                                    <p:anim calcmode="lin" valueType="num">
                                      <p:cBhvr>
                                        <p:cTn id="4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fade">
                                      <p:cBhvr>
                                        <p:cTn id="49" dur="1000"/>
                                        <p:tgtEl>
                                          <p:spTgt spid="19"/>
                                        </p:tgtEl>
                                      </p:cBhvr>
                                    </p:animEffect>
                                    <p:anim calcmode="lin" valueType="num">
                                      <p:cBhvr>
                                        <p:cTn id="50" dur="1000" fill="hold"/>
                                        <p:tgtEl>
                                          <p:spTgt spid="19"/>
                                        </p:tgtEl>
                                        <p:attrNameLst>
                                          <p:attrName>ppt_x</p:attrName>
                                        </p:attrNameLst>
                                      </p:cBhvr>
                                      <p:tavLst>
                                        <p:tav tm="0">
                                          <p:val>
                                            <p:strVal val="#ppt_x"/>
                                          </p:val>
                                        </p:tav>
                                        <p:tav tm="100000">
                                          <p:val>
                                            <p:strVal val="#ppt_x"/>
                                          </p:val>
                                        </p:tav>
                                      </p:tavLst>
                                    </p:anim>
                                    <p:anim calcmode="lin" valueType="num">
                                      <p:cBhvr>
                                        <p:cTn id="51"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5"/>
                                        </p:tgtEl>
                                        <p:attrNameLst>
                                          <p:attrName>style.visibility</p:attrName>
                                        </p:attrNameLst>
                                      </p:cBhvr>
                                      <p:to>
                                        <p:strVal val="visible"/>
                                      </p:to>
                                    </p:set>
                                    <p:animEffect transition="in" filter="fade">
                                      <p:cBhvr>
                                        <p:cTn id="56" dur="1000"/>
                                        <p:tgtEl>
                                          <p:spTgt spid="25"/>
                                        </p:tgtEl>
                                      </p:cBhvr>
                                    </p:animEffect>
                                    <p:anim calcmode="lin" valueType="num">
                                      <p:cBhvr>
                                        <p:cTn id="57" dur="1000" fill="hold"/>
                                        <p:tgtEl>
                                          <p:spTgt spid="25"/>
                                        </p:tgtEl>
                                        <p:attrNameLst>
                                          <p:attrName>ppt_x</p:attrName>
                                        </p:attrNameLst>
                                      </p:cBhvr>
                                      <p:tavLst>
                                        <p:tav tm="0">
                                          <p:val>
                                            <p:strVal val="#ppt_x"/>
                                          </p:val>
                                        </p:tav>
                                        <p:tav tm="100000">
                                          <p:val>
                                            <p:strVal val="#ppt_x"/>
                                          </p:val>
                                        </p:tav>
                                      </p:tavLst>
                                    </p:anim>
                                    <p:anim calcmode="lin" valueType="num">
                                      <p:cBhvr>
                                        <p:cTn id="58"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4"/>
                                        </p:tgtEl>
                                        <p:attrNameLst>
                                          <p:attrName>style.visibility</p:attrName>
                                        </p:attrNameLst>
                                      </p:cBhvr>
                                      <p:to>
                                        <p:strVal val="visible"/>
                                      </p:to>
                                    </p:set>
                                    <p:animEffect transition="in" filter="fade">
                                      <p:cBhvr>
                                        <p:cTn id="63" dur="1000"/>
                                        <p:tgtEl>
                                          <p:spTgt spid="4"/>
                                        </p:tgtEl>
                                      </p:cBhvr>
                                    </p:animEffect>
                                    <p:anim calcmode="lin" valueType="num">
                                      <p:cBhvr>
                                        <p:cTn id="64" dur="1000" fill="hold"/>
                                        <p:tgtEl>
                                          <p:spTgt spid="4"/>
                                        </p:tgtEl>
                                        <p:attrNameLst>
                                          <p:attrName>ppt_x</p:attrName>
                                        </p:attrNameLst>
                                      </p:cBhvr>
                                      <p:tavLst>
                                        <p:tav tm="0">
                                          <p:val>
                                            <p:strVal val="#ppt_x"/>
                                          </p:val>
                                        </p:tav>
                                        <p:tav tm="100000">
                                          <p:val>
                                            <p:strVal val="#ppt_x"/>
                                          </p:val>
                                        </p:tav>
                                      </p:tavLst>
                                    </p:anim>
                                    <p:anim calcmode="lin" valueType="num">
                                      <p:cBhvr>
                                        <p:cTn id="6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5"/>
                                        </p:tgtEl>
                                        <p:attrNameLst>
                                          <p:attrName>style.visibility</p:attrName>
                                        </p:attrNameLst>
                                      </p:cBhvr>
                                      <p:to>
                                        <p:strVal val="visible"/>
                                      </p:to>
                                    </p:set>
                                    <p:animEffect transition="in" filter="fade">
                                      <p:cBhvr>
                                        <p:cTn id="70" dur="1000"/>
                                        <p:tgtEl>
                                          <p:spTgt spid="5"/>
                                        </p:tgtEl>
                                      </p:cBhvr>
                                    </p:animEffect>
                                    <p:anim calcmode="lin" valueType="num">
                                      <p:cBhvr>
                                        <p:cTn id="71" dur="1000" fill="hold"/>
                                        <p:tgtEl>
                                          <p:spTgt spid="5"/>
                                        </p:tgtEl>
                                        <p:attrNameLst>
                                          <p:attrName>ppt_x</p:attrName>
                                        </p:attrNameLst>
                                      </p:cBhvr>
                                      <p:tavLst>
                                        <p:tav tm="0">
                                          <p:val>
                                            <p:strVal val="#ppt_x"/>
                                          </p:val>
                                        </p:tav>
                                        <p:tav tm="100000">
                                          <p:val>
                                            <p:strVal val="#ppt_x"/>
                                          </p:val>
                                        </p:tav>
                                      </p:tavLst>
                                    </p:anim>
                                    <p:anim calcmode="lin" valueType="num">
                                      <p:cBhvr>
                                        <p:cTn id="7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6"/>
                                        </p:tgtEl>
                                        <p:attrNameLst>
                                          <p:attrName>style.visibility</p:attrName>
                                        </p:attrNameLst>
                                      </p:cBhvr>
                                      <p:to>
                                        <p:strVal val="visible"/>
                                      </p:to>
                                    </p:set>
                                    <p:animEffect transition="in" filter="fade">
                                      <p:cBhvr>
                                        <p:cTn id="77" dur="1000"/>
                                        <p:tgtEl>
                                          <p:spTgt spid="6"/>
                                        </p:tgtEl>
                                      </p:cBhvr>
                                    </p:animEffect>
                                    <p:anim calcmode="lin" valueType="num">
                                      <p:cBhvr>
                                        <p:cTn id="78" dur="1000" fill="hold"/>
                                        <p:tgtEl>
                                          <p:spTgt spid="6"/>
                                        </p:tgtEl>
                                        <p:attrNameLst>
                                          <p:attrName>ppt_x</p:attrName>
                                        </p:attrNameLst>
                                      </p:cBhvr>
                                      <p:tavLst>
                                        <p:tav tm="0">
                                          <p:val>
                                            <p:strVal val="#ppt_x"/>
                                          </p:val>
                                        </p:tav>
                                        <p:tav tm="100000">
                                          <p:val>
                                            <p:strVal val="#ppt_x"/>
                                          </p:val>
                                        </p:tav>
                                      </p:tavLst>
                                    </p:anim>
                                    <p:anim calcmode="lin" valueType="num">
                                      <p:cBhvr>
                                        <p:cTn id="7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9"/>
                                        </p:tgtEl>
                                        <p:attrNameLst>
                                          <p:attrName>style.visibility</p:attrName>
                                        </p:attrNameLst>
                                      </p:cBhvr>
                                      <p:to>
                                        <p:strVal val="visible"/>
                                      </p:to>
                                    </p:set>
                                    <p:animEffect transition="in" filter="fade">
                                      <p:cBhvr>
                                        <p:cTn id="84" dur="1000"/>
                                        <p:tgtEl>
                                          <p:spTgt spid="9"/>
                                        </p:tgtEl>
                                      </p:cBhvr>
                                    </p:animEffect>
                                    <p:anim calcmode="lin" valueType="num">
                                      <p:cBhvr>
                                        <p:cTn id="85" dur="1000" fill="hold"/>
                                        <p:tgtEl>
                                          <p:spTgt spid="9"/>
                                        </p:tgtEl>
                                        <p:attrNameLst>
                                          <p:attrName>ppt_x</p:attrName>
                                        </p:attrNameLst>
                                      </p:cBhvr>
                                      <p:tavLst>
                                        <p:tav tm="0">
                                          <p:val>
                                            <p:strVal val="#ppt_x"/>
                                          </p:val>
                                        </p:tav>
                                        <p:tav tm="100000">
                                          <p:val>
                                            <p:strVal val="#ppt_x"/>
                                          </p:val>
                                        </p:tav>
                                      </p:tavLst>
                                    </p:anim>
                                    <p:anim calcmode="lin" valueType="num">
                                      <p:cBhvr>
                                        <p:cTn id="8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7"/>
                                        </p:tgtEl>
                                        <p:attrNameLst>
                                          <p:attrName>style.visibility</p:attrName>
                                        </p:attrNameLst>
                                      </p:cBhvr>
                                      <p:to>
                                        <p:strVal val="visible"/>
                                      </p:to>
                                    </p:set>
                                    <p:animEffect transition="in" filter="fade">
                                      <p:cBhvr>
                                        <p:cTn id="91" dur="1000"/>
                                        <p:tgtEl>
                                          <p:spTgt spid="7"/>
                                        </p:tgtEl>
                                      </p:cBhvr>
                                    </p:animEffect>
                                    <p:anim calcmode="lin" valueType="num">
                                      <p:cBhvr>
                                        <p:cTn id="92" dur="1000" fill="hold"/>
                                        <p:tgtEl>
                                          <p:spTgt spid="7"/>
                                        </p:tgtEl>
                                        <p:attrNameLst>
                                          <p:attrName>ppt_x</p:attrName>
                                        </p:attrNameLst>
                                      </p:cBhvr>
                                      <p:tavLst>
                                        <p:tav tm="0">
                                          <p:val>
                                            <p:strVal val="#ppt_x"/>
                                          </p:val>
                                        </p:tav>
                                        <p:tav tm="100000">
                                          <p:val>
                                            <p:strVal val="#ppt_x"/>
                                          </p:val>
                                        </p:tav>
                                      </p:tavLst>
                                    </p:anim>
                                    <p:anim calcmode="lin" valueType="num">
                                      <p:cBhvr>
                                        <p:cTn id="9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12"/>
                                        </p:tgtEl>
                                        <p:attrNameLst>
                                          <p:attrName>style.visibility</p:attrName>
                                        </p:attrNameLst>
                                      </p:cBhvr>
                                      <p:to>
                                        <p:strVal val="visible"/>
                                      </p:to>
                                    </p:set>
                                    <p:animEffect transition="in" filter="fade">
                                      <p:cBhvr>
                                        <p:cTn id="98" dur="1000"/>
                                        <p:tgtEl>
                                          <p:spTgt spid="12"/>
                                        </p:tgtEl>
                                      </p:cBhvr>
                                    </p:animEffect>
                                    <p:anim calcmode="lin" valueType="num">
                                      <p:cBhvr>
                                        <p:cTn id="99" dur="1000" fill="hold"/>
                                        <p:tgtEl>
                                          <p:spTgt spid="12"/>
                                        </p:tgtEl>
                                        <p:attrNameLst>
                                          <p:attrName>ppt_x</p:attrName>
                                        </p:attrNameLst>
                                      </p:cBhvr>
                                      <p:tavLst>
                                        <p:tav tm="0">
                                          <p:val>
                                            <p:strVal val="#ppt_x"/>
                                          </p:val>
                                        </p:tav>
                                        <p:tav tm="100000">
                                          <p:val>
                                            <p:strVal val="#ppt_x"/>
                                          </p:val>
                                        </p:tav>
                                      </p:tavLst>
                                    </p:anim>
                                    <p:anim calcmode="lin" valueType="num">
                                      <p:cBhvr>
                                        <p:cTn id="10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8"/>
                                        </p:tgtEl>
                                        <p:attrNameLst>
                                          <p:attrName>style.visibility</p:attrName>
                                        </p:attrNameLst>
                                      </p:cBhvr>
                                      <p:to>
                                        <p:strVal val="visible"/>
                                      </p:to>
                                    </p:set>
                                    <p:animEffect transition="in" filter="fade">
                                      <p:cBhvr>
                                        <p:cTn id="105" dur="1000"/>
                                        <p:tgtEl>
                                          <p:spTgt spid="8"/>
                                        </p:tgtEl>
                                      </p:cBhvr>
                                    </p:animEffect>
                                    <p:anim calcmode="lin" valueType="num">
                                      <p:cBhvr>
                                        <p:cTn id="106" dur="1000" fill="hold"/>
                                        <p:tgtEl>
                                          <p:spTgt spid="8"/>
                                        </p:tgtEl>
                                        <p:attrNameLst>
                                          <p:attrName>ppt_x</p:attrName>
                                        </p:attrNameLst>
                                      </p:cBhvr>
                                      <p:tavLst>
                                        <p:tav tm="0">
                                          <p:val>
                                            <p:strVal val="#ppt_x"/>
                                          </p:val>
                                        </p:tav>
                                        <p:tav tm="100000">
                                          <p:val>
                                            <p:strVal val="#ppt_x"/>
                                          </p:val>
                                        </p:tav>
                                      </p:tavLst>
                                    </p:anim>
                                    <p:anim calcmode="lin" valueType="num">
                                      <p:cBhvr>
                                        <p:cTn id="10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1" grpId="0" animBg="1"/>
      <p:bldP spid="18" grpId="0" animBg="1"/>
      <p:bldP spid="19" grpId="0" animBg="1"/>
      <p:bldP spid="20" grpId="0" animBg="1"/>
      <p:bldP spid="24" grpId="0" animBg="1"/>
      <p:bldP spid="25" grpId="0" animBg="1"/>
      <p:bldP spid="4" grpId="0" animBg="1"/>
      <p:bldP spid="5" grpId="0" animBg="1"/>
      <p:bldP spid="6" grpId="0" animBg="1"/>
      <p:bldP spid="7" grpId="0" animBg="1"/>
      <p:bldP spid="9" grpId="0" animBg="1"/>
      <p:bldP spid="12"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6CF0C-5CB1-F564-EBB7-752D0CFC789E}"/>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032CC2FA-0CF9-072A-B217-4B26697ECA55}"/>
              </a:ext>
            </a:extLst>
          </p:cNvPr>
          <p:cNvSpPr txBox="1"/>
          <p:nvPr/>
        </p:nvSpPr>
        <p:spPr>
          <a:xfrm>
            <a:off x="107504" y="1620000"/>
            <a:ext cx="2348130" cy="584775"/>
          </a:xfrm>
          <a:prstGeom prst="rect">
            <a:avLst/>
          </a:prstGeom>
          <a:solidFill>
            <a:srgbClr val="FFFF00"/>
          </a:solidFill>
        </p:spPr>
        <p:txBody>
          <a:bodyPr wrap="square" rtlCol="0">
            <a:spAutoFit/>
          </a:bodyPr>
          <a:lstStyle/>
          <a:p>
            <a:r>
              <a:rPr lang="en-GB" sz="1600" dirty="0"/>
              <a:t>First conditional</a:t>
            </a:r>
          </a:p>
          <a:p>
            <a:r>
              <a:rPr lang="en-GB" sz="1600" dirty="0"/>
              <a:t>without </a:t>
            </a:r>
            <a:r>
              <a:rPr lang="en-GB" sz="1600" i="1" dirty="0"/>
              <a:t>if</a:t>
            </a:r>
          </a:p>
        </p:txBody>
      </p:sp>
      <p:sp>
        <p:nvSpPr>
          <p:cNvPr id="10" name="Textfeld 9">
            <a:extLst>
              <a:ext uri="{FF2B5EF4-FFF2-40B4-BE49-F238E27FC236}">
                <a16:creationId xmlns:a16="http://schemas.microsoft.com/office/drawing/2014/main" id="{71112BA0-363D-E867-8872-C75A245EB554}"/>
              </a:ext>
            </a:extLst>
          </p:cNvPr>
          <p:cNvSpPr txBox="1"/>
          <p:nvPr/>
        </p:nvSpPr>
        <p:spPr>
          <a:xfrm>
            <a:off x="2771800" y="1620000"/>
            <a:ext cx="6372200" cy="830997"/>
          </a:xfrm>
          <a:prstGeom prst="rect">
            <a:avLst/>
          </a:prstGeom>
          <a:solidFill>
            <a:schemeClr val="bg1"/>
          </a:solidFill>
        </p:spPr>
        <p:txBody>
          <a:bodyPr wrap="square" rtlCol="0">
            <a:spAutoFit/>
          </a:bodyPr>
          <a:lstStyle/>
          <a:p>
            <a:r>
              <a:rPr lang="en-GB" sz="1600" dirty="0"/>
              <a:t>To express the same condition and consequence </a:t>
            </a:r>
            <a:r>
              <a:rPr lang="en-GB" sz="1600" u="sng" dirty="0"/>
              <a:t>without using </a:t>
            </a:r>
            <a:r>
              <a:rPr lang="en-GB" sz="1600" dirty="0"/>
              <a:t>the conjunction </a:t>
            </a:r>
            <a:r>
              <a:rPr lang="en-GB" sz="1600" i="1" dirty="0"/>
              <a:t>if</a:t>
            </a:r>
            <a:r>
              <a:rPr lang="en-GB" sz="1600" dirty="0"/>
              <a:t>, it can be replaced by the modal verb </a:t>
            </a:r>
            <a:r>
              <a:rPr lang="en-GB" sz="1600" i="1" dirty="0"/>
              <a:t>should</a:t>
            </a:r>
            <a:r>
              <a:rPr lang="en-GB" sz="1600" dirty="0"/>
              <a:t>.</a:t>
            </a:r>
          </a:p>
          <a:p>
            <a:r>
              <a:rPr lang="en-GB" sz="1600" dirty="0"/>
              <a:t>The comma rule remains unchanged.</a:t>
            </a:r>
          </a:p>
        </p:txBody>
      </p:sp>
      <p:sp>
        <p:nvSpPr>
          <p:cNvPr id="11" name="Textfeld 10">
            <a:extLst>
              <a:ext uri="{FF2B5EF4-FFF2-40B4-BE49-F238E27FC236}">
                <a16:creationId xmlns:a16="http://schemas.microsoft.com/office/drawing/2014/main" id="{F9DB39BE-251F-98E3-C19C-2C33C2D2526D}"/>
              </a:ext>
            </a:extLst>
          </p:cNvPr>
          <p:cNvSpPr txBox="1"/>
          <p:nvPr/>
        </p:nvSpPr>
        <p:spPr>
          <a:xfrm>
            <a:off x="2771800" y="2442374"/>
            <a:ext cx="6372200" cy="338554"/>
          </a:xfrm>
          <a:prstGeom prst="rect">
            <a:avLst/>
          </a:prstGeom>
          <a:solidFill>
            <a:schemeClr val="bg1"/>
          </a:solidFill>
        </p:spPr>
        <p:txBody>
          <a:bodyPr wrap="square" rtlCol="0">
            <a:spAutoFit/>
          </a:bodyPr>
          <a:lstStyle/>
          <a:p>
            <a:pPr algn="ctr"/>
            <a:r>
              <a:rPr lang="en-GB" sz="1600" i="1" dirty="0"/>
              <a:t>Should it rain tomorrow, you will need an umbrella.</a:t>
            </a:r>
          </a:p>
        </p:txBody>
      </p:sp>
      <p:sp>
        <p:nvSpPr>
          <p:cNvPr id="19" name="Textfeld 18">
            <a:extLst>
              <a:ext uri="{FF2B5EF4-FFF2-40B4-BE49-F238E27FC236}">
                <a16:creationId xmlns:a16="http://schemas.microsoft.com/office/drawing/2014/main" id="{60A6E342-A704-25C4-2555-6915A2EBAA89}"/>
              </a:ext>
            </a:extLst>
          </p:cNvPr>
          <p:cNvSpPr txBox="1"/>
          <p:nvPr/>
        </p:nvSpPr>
        <p:spPr>
          <a:xfrm>
            <a:off x="2771800" y="3306470"/>
            <a:ext cx="6372200" cy="338554"/>
          </a:xfrm>
          <a:prstGeom prst="rect">
            <a:avLst/>
          </a:prstGeom>
          <a:solidFill>
            <a:schemeClr val="bg1"/>
          </a:solidFill>
        </p:spPr>
        <p:txBody>
          <a:bodyPr wrap="square" rtlCol="0">
            <a:spAutoFit/>
          </a:bodyPr>
          <a:lstStyle/>
          <a:p>
            <a:pPr algn="ctr"/>
            <a:r>
              <a:rPr lang="en-GB" sz="1600" i="1" dirty="0"/>
              <a:t>Should I leave early, I can meet you for a drink before dinner.</a:t>
            </a:r>
          </a:p>
        </p:txBody>
      </p:sp>
      <p:sp>
        <p:nvSpPr>
          <p:cNvPr id="24" name="Textfeld 23">
            <a:extLst>
              <a:ext uri="{FF2B5EF4-FFF2-40B4-BE49-F238E27FC236}">
                <a16:creationId xmlns:a16="http://schemas.microsoft.com/office/drawing/2014/main" id="{879673C9-153B-97C1-FFE5-1143A353A6E3}"/>
              </a:ext>
            </a:extLst>
          </p:cNvPr>
          <p:cNvSpPr txBox="1"/>
          <p:nvPr/>
        </p:nvSpPr>
        <p:spPr>
          <a:xfrm>
            <a:off x="2771800" y="2772217"/>
            <a:ext cx="6372200" cy="584775"/>
          </a:xfrm>
          <a:prstGeom prst="rect">
            <a:avLst/>
          </a:prstGeom>
          <a:solidFill>
            <a:schemeClr val="bg1"/>
          </a:solidFill>
        </p:spPr>
        <p:txBody>
          <a:bodyPr wrap="square" rtlCol="0">
            <a:spAutoFit/>
          </a:bodyPr>
          <a:lstStyle/>
          <a:p>
            <a:r>
              <a:rPr lang="en-GB" sz="1600" dirty="0"/>
              <a:t>Here too, the main clause with the result can also use the modal verbs </a:t>
            </a:r>
            <a:r>
              <a:rPr lang="en-GB" sz="1600" i="1" dirty="0"/>
              <a:t>can</a:t>
            </a:r>
            <a:r>
              <a:rPr lang="en-GB" sz="1600" dirty="0"/>
              <a:t> or </a:t>
            </a:r>
            <a:r>
              <a:rPr lang="en-GB" sz="1600" i="1" dirty="0"/>
              <a:t>might</a:t>
            </a:r>
            <a:r>
              <a:rPr lang="en-GB" sz="1600" dirty="0"/>
              <a:t> instead of </a:t>
            </a:r>
            <a:r>
              <a:rPr lang="en-GB" sz="1600" i="1" dirty="0"/>
              <a:t>will.</a:t>
            </a:r>
          </a:p>
        </p:txBody>
      </p:sp>
      <p:sp>
        <p:nvSpPr>
          <p:cNvPr id="25" name="Textfeld 24">
            <a:extLst>
              <a:ext uri="{FF2B5EF4-FFF2-40B4-BE49-F238E27FC236}">
                <a16:creationId xmlns:a16="http://schemas.microsoft.com/office/drawing/2014/main" id="{79105332-92D8-1A69-AA0A-E8FC5B9D13F7}"/>
              </a:ext>
            </a:extLst>
          </p:cNvPr>
          <p:cNvSpPr txBox="1"/>
          <p:nvPr/>
        </p:nvSpPr>
        <p:spPr>
          <a:xfrm>
            <a:off x="2771800" y="3594502"/>
            <a:ext cx="6372200" cy="338554"/>
          </a:xfrm>
          <a:prstGeom prst="rect">
            <a:avLst/>
          </a:prstGeom>
          <a:solidFill>
            <a:schemeClr val="bg1"/>
          </a:solidFill>
        </p:spPr>
        <p:txBody>
          <a:bodyPr wrap="square" rtlCol="0">
            <a:spAutoFit/>
          </a:bodyPr>
          <a:lstStyle/>
          <a:p>
            <a:pPr algn="ctr"/>
            <a:r>
              <a:rPr lang="en-GB" sz="1600" i="1" dirty="0"/>
              <a:t>Should it not rain, we might sit outside for a drink.</a:t>
            </a:r>
          </a:p>
        </p:txBody>
      </p:sp>
      <p:sp>
        <p:nvSpPr>
          <p:cNvPr id="2" name="Textfeld 1">
            <a:extLst>
              <a:ext uri="{FF2B5EF4-FFF2-40B4-BE49-F238E27FC236}">
                <a16:creationId xmlns:a16="http://schemas.microsoft.com/office/drawing/2014/main" id="{08BABF96-F656-AABB-1395-4D0CB44B40A3}"/>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Conditionals</a:t>
            </a:r>
            <a:endParaRPr lang="en-GB" sz="1600" b="1" dirty="0">
              <a:solidFill>
                <a:srgbClr val="C00000"/>
              </a:solidFill>
            </a:endParaRPr>
          </a:p>
        </p:txBody>
      </p:sp>
    </p:spTree>
    <p:extLst>
      <p:ext uri="{BB962C8B-B14F-4D97-AF65-F5344CB8AC3E}">
        <p14:creationId xmlns:p14="http://schemas.microsoft.com/office/powerpoint/2010/main" val="225886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1000"/>
                                        <p:tgtEl>
                                          <p:spTgt spid="24"/>
                                        </p:tgtEl>
                                      </p:cBhvr>
                                    </p:animEffect>
                                    <p:anim calcmode="lin" valueType="num">
                                      <p:cBhvr>
                                        <p:cTn id="29" dur="1000" fill="hold"/>
                                        <p:tgtEl>
                                          <p:spTgt spid="24"/>
                                        </p:tgtEl>
                                        <p:attrNameLst>
                                          <p:attrName>ppt_x</p:attrName>
                                        </p:attrNameLst>
                                      </p:cBhvr>
                                      <p:tavLst>
                                        <p:tav tm="0">
                                          <p:val>
                                            <p:strVal val="#ppt_x"/>
                                          </p:val>
                                        </p:tav>
                                        <p:tav tm="100000">
                                          <p:val>
                                            <p:strVal val="#ppt_x"/>
                                          </p:val>
                                        </p:tav>
                                      </p:tavLst>
                                    </p:anim>
                                    <p:anim calcmode="lin" valueType="num">
                                      <p:cBhvr>
                                        <p:cTn id="30"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1000"/>
                                        <p:tgtEl>
                                          <p:spTgt spid="19"/>
                                        </p:tgtEl>
                                      </p:cBhvr>
                                    </p:animEffect>
                                    <p:anim calcmode="lin" valueType="num">
                                      <p:cBhvr>
                                        <p:cTn id="36" dur="1000" fill="hold"/>
                                        <p:tgtEl>
                                          <p:spTgt spid="19"/>
                                        </p:tgtEl>
                                        <p:attrNameLst>
                                          <p:attrName>ppt_x</p:attrName>
                                        </p:attrNameLst>
                                      </p:cBhvr>
                                      <p:tavLst>
                                        <p:tav tm="0">
                                          <p:val>
                                            <p:strVal val="#ppt_x"/>
                                          </p:val>
                                        </p:tav>
                                        <p:tav tm="100000">
                                          <p:val>
                                            <p:strVal val="#ppt_x"/>
                                          </p:val>
                                        </p:tav>
                                      </p:tavLst>
                                    </p:anim>
                                    <p:anim calcmode="lin" valueType="num">
                                      <p:cBhvr>
                                        <p:cTn id="3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1000"/>
                                        <p:tgtEl>
                                          <p:spTgt spid="25"/>
                                        </p:tgtEl>
                                      </p:cBhvr>
                                    </p:animEffect>
                                    <p:anim calcmode="lin" valueType="num">
                                      <p:cBhvr>
                                        <p:cTn id="43" dur="1000" fill="hold"/>
                                        <p:tgtEl>
                                          <p:spTgt spid="25"/>
                                        </p:tgtEl>
                                        <p:attrNameLst>
                                          <p:attrName>ppt_x</p:attrName>
                                        </p:attrNameLst>
                                      </p:cBhvr>
                                      <p:tavLst>
                                        <p:tav tm="0">
                                          <p:val>
                                            <p:strVal val="#ppt_x"/>
                                          </p:val>
                                        </p:tav>
                                        <p:tav tm="100000">
                                          <p:val>
                                            <p:strVal val="#ppt_x"/>
                                          </p:val>
                                        </p:tav>
                                      </p:tavLst>
                                    </p:anim>
                                    <p:anim calcmode="lin" valueType="num">
                                      <p:cBhvr>
                                        <p:cTn id="4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1" grpId="0" animBg="1"/>
      <p:bldP spid="19" grpId="0" animBg="1"/>
      <p:bldP spid="24"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AF39-90E7-5369-712F-6009F02C17D3}"/>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90E0A1BC-A8A4-71CA-769A-3207306BB127}"/>
              </a:ext>
            </a:extLst>
          </p:cNvPr>
          <p:cNvSpPr txBox="1"/>
          <p:nvPr/>
        </p:nvSpPr>
        <p:spPr>
          <a:xfrm>
            <a:off x="107504" y="1340768"/>
            <a:ext cx="1080120" cy="338554"/>
          </a:xfrm>
          <a:prstGeom prst="rect">
            <a:avLst/>
          </a:prstGeom>
          <a:solidFill>
            <a:srgbClr val="FFFF00"/>
          </a:solidFill>
        </p:spPr>
        <p:txBody>
          <a:bodyPr wrap="square" rtlCol="0">
            <a:spAutoFit/>
          </a:bodyPr>
          <a:lstStyle/>
          <a:p>
            <a:r>
              <a:rPr lang="en-GB" sz="1600" dirty="0"/>
              <a:t>Exercises</a:t>
            </a:r>
          </a:p>
        </p:txBody>
      </p:sp>
      <p:sp>
        <p:nvSpPr>
          <p:cNvPr id="4" name="Textfeld 3">
            <a:extLst>
              <a:ext uri="{FF2B5EF4-FFF2-40B4-BE49-F238E27FC236}">
                <a16:creationId xmlns:a16="http://schemas.microsoft.com/office/drawing/2014/main" id="{036842F2-831C-82FD-1F77-189BDF1DCBDA}"/>
              </a:ext>
            </a:extLst>
          </p:cNvPr>
          <p:cNvSpPr txBox="1"/>
          <p:nvPr/>
        </p:nvSpPr>
        <p:spPr>
          <a:xfrm>
            <a:off x="1331640" y="1340768"/>
            <a:ext cx="7488832" cy="338554"/>
          </a:xfrm>
          <a:prstGeom prst="rect">
            <a:avLst/>
          </a:prstGeom>
          <a:solidFill>
            <a:srgbClr val="FFFF00"/>
          </a:solidFill>
        </p:spPr>
        <p:txBody>
          <a:bodyPr wrap="square" rtlCol="0">
            <a:spAutoFit/>
          </a:bodyPr>
          <a:lstStyle/>
          <a:p>
            <a:r>
              <a:rPr lang="en-GB" sz="1600" dirty="0"/>
              <a:t>Complete the sentences with the correct format of either the if- or main clause:</a:t>
            </a:r>
          </a:p>
        </p:txBody>
      </p:sp>
      <p:sp>
        <p:nvSpPr>
          <p:cNvPr id="7" name="Textfeld 6">
            <a:extLst>
              <a:ext uri="{FF2B5EF4-FFF2-40B4-BE49-F238E27FC236}">
                <a16:creationId xmlns:a16="http://schemas.microsoft.com/office/drawing/2014/main" id="{F45E196E-DDC8-D0FE-EE09-3DAC14DC115F}"/>
              </a:ext>
            </a:extLst>
          </p:cNvPr>
          <p:cNvSpPr txBox="1"/>
          <p:nvPr/>
        </p:nvSpPr>
        <p:spPr>
          <a:xfrm>
            <a:off x="1331640" y="1643316"/>
            <a:ext cx="7812360" cy="338554"/>
          </a:xfrm>
          <a:prstGeom prst="rect">
            <a:avLst/>
          </a:prstGeom>
          <a:solidFill>
            <a:schemeClr val="bg1"/>
          </a:solidFill>
        </p:spPr>
        <p:txBody>
          <a:bodyPr wrap="square" rtlCol="0">
            <a:spAutoFit/>
          </a:bodyPr>
          <a:lstStyle/>
          <a:p>
            <a:pPr algn="ctr"/>
            <a:r>
              <a:rPr lang="en-GB" sz="1600" dirty="0"/>
              <a:t>1. </a:t>
            </a:r>
            <a:r>
              <a:rPr lang="en-US" sz="1600" dirty="0"/>
              <a:t>If it (to rain) tomorrow, I (to bring) my umbrella.</a:t>
            </a:r>
            <a:endParaRPr lang="en-GB" sz="1600" dirty="0"/>
          </a:p>
        </p:txBody>
      </p:sp>
      <p:sp>
        <p:nvSpPr>
          <p:cNvPr id="8" name="Textfeld 7">
            <a:extLst>
              <a:ext uri="{FF2B5EF4-FFF2-40B4-BE49-F238E27FC236}">
                <a16:creationId xmlns:a16="http://schemas.microsoft.com/office/drawing/2014/main" id="{CC8EE0B0-0896-C36C-D879-E53816F90D1C}"/>
              </a:ext>
            </a:extLst>
          </p:cNvPr>
          <p:cNvSpPr txBox="1"/>
          <p:nvPr/>
        </p:nvSpPr>
        <p:spPr>
          <a:xfrm>
            <a:off x="1331640" y="1938318"/>
            <a:ext cx="7812360" cy="338554"/>
          </a:xfrm>
          <a:prstGeom prst="rect">
            <a:avLst/>
          </a:prstGeom>
          <a:solidFill>
            <a:schemeClr val="bg1"/>
          </a:solidFill>
        </p:spPr>
        <p:txBody>
          <a:bodyPr wrap="square" rtlCol="0">
            <a:spAutoFit/>
          </a:bodyPr>
          <a:lstStyle/>
          <a:p>
            <a:pPr algn="ctr"/>
            <a:r>
              <a:rPr lang="en-GB" sz="1600" i="1" dirty="0"/>
              <a:t>If it </a:t>
            </a:r>
            <a:r>
              <a:rPr lang="en-GB" sz="1600" b="1" i="1" dirty="0"/>
              <a:t>rains/should it rain </a:t>
            </a:r>
            <a:r>
              <a:rPr lang="en-GB" sz="1600" i="1" dirty="0"/>
              <a:t>tomorrow, </a:t>
            </a:r>
            <a:r>
              <a:rPr lang="en-GB" sz="1600" b="1" i="1" dirty="0"/>
              <a:t>I will bring </a:t>
            </a:r>
            <a:r>
              <a:rPr lang="en-GB" sz="1600" i="1" dirty="0"/>
              <a:t>my umbrella.</a:t>
            </a:r>
          </a:p>
        </p:txBody>
      </p:sp>
      <p:sp>
        <p:nvSpPr>
          <p:cNvPr id="9" name="Textfeld 8">
            <a:extLst>
              <a:ext uri="{FF2B5EF4-FFF2-40B4-BE49-F238E27FC236}">
                <a16:creationId xmlns:a16="http://schemas.microsoft.com/office/drawing/2014/main" id="{996F773B-674A-B7D1-40B6-7D1B3E187F4C}"/>
              </a:ext>
            </a:extLst>
          </p:cNvPr>
          <p:cNvSpPr txBox="1"/>
          <p:nvPr/>
        </p:nvSpPr>
        <p:spPr>
          <a:xfrm>
            <a:off x="1331640" y="2276872"/>
            <a:ext cx="7812360" cy="338554"/>
          </a:xfrm>
          <a:prstGeom prst="rect">
            <a:avLst/>
          </a:prstGeom>
          <a:solidFill>
            <a:schemeClr val="bg1"/>
          </a:solidFill>
        </p:spPr>
        <p:txBody>
          <a:bodyPr wrap="square" rtlCol="0">
            <a:spAutoFit/>
          </a:bodyPr>
          <a:lstStyle/>
          <a:p>
            <a:pPr algn="ctr"/>
            <a:r>
              <a:rPr lang="en-GB" sz="1600" dirty="0"/>
              <a:t>2. </a:t>
            </a:r>
            <a:r>
              <a:rPr lang="en-US" sz="1600" dirty="0"/>
              <a:t>If she (to call) me, I will answer the phone.</a:t>
            </a:r>
            <a:endParaRPr lang="en-GB" sz="1600" dirty="0"/>
          </a:p>
        </p:txBody>
      </p:sp>
      <p:sp>
        <p:nvSpPr>
          <p:cNvPr id="10" name="Textfeld 9">
            <a:extLst>
              <a:ext uri="{FF2B5EF4-FFF2-40B4-BE49-F238E27FC236}">
                <a16:creationId xmlns:a16="http://schemas.microsoft.com/office/drawing/2014/main" id="{35AC736C-EF87-3D68-FF03-8CA312E0CE97}"/>
              </a:ext>
            </a:extLst>
          </p:cNvPr>
          <p:cNvSpPr txBox="1"/>
          <p:nvPr/>
        </p:nvSpPr>
        <p:spPr>
          <a:xfrm>
            <a:off x="1331640" y="2586390"/>
            <a:ext cx="7812360" cy="338554"/>
          </a:xfrm>
          <a:prstGeom prst="rect">
            <a:avLst/>
          </a:prstGeom>
          <a:solidFill>
            <a:schemeClr val="bg1"/>
          </a:solidFill>
        </p:spPr>
        <p:txBody>
          <a:bodyPr wrap="square" rtlCol="0">
            <a:spAutoFit/>
          </a:bodyPr>
          <a:lstStyle/>
          <a:p>
            <a:pPr algn="ctr"/>
            <a:r>
              <a:rPr lang="en-GB" sz="1600" i="1" dirty="0"/>
              <a:t>If she </a:t>
            </a:r>
            <a:r>
              <a:rPr lang="en-GB" sz="1600" b="1" i="1" dirty="0"/>
              <a:t>calls/should she call </a:t>
            </a:r>
            <a:r>
              <a:rPr lang="en-GB" sz="1600" i="1" dirty="0"/>
              <a:t>me, I will answer the phone.</a:t>
            </a:r>
          </a:p>
        </p:txBody>
      </p:sp>
      <p:sp>
        <p:nvSpPr>
          <p:cNvPr id="11" name="Textfeld 10">
            <a:extLst>
              <a:ext uri="{FF2B5EF4-FFF2-40B4-BE49-F238E27FC236}">
                <a16:creationId xmlns:a16="http://schemas.microsoft.com/office/drawing/2014/main" id="{07A254F7-A220-1FE6-A33C-60337C813793}"/>
              </a:ext>
            </a:extLst>
          </p:cNvPr>
          <p:cNvSpPr txBox="1"/>
          <p:nvPr/>
        </p:nvSpPr>
        <p:spPr>
          <a:xfrm>
            <a:off x="1331640" y="2924944"/>
            <a:ext cx="7812360" cy="338554"/>
          </a:xfrm>
          <a:prstGeom prst="rect">
            <a:avLst/>
          </a:prstGeom>
          <a:solidFill>
            <a:schemeClr val="bg1"/>
          </a:solidFill>
        </p:spPr>
        <p:txBody>
          <a:bodyPr wrap="square" rtlCol="0">
            <a:spAutoFit/>
          </a:bodyPr>
          <a:lstStyle/>
          <a:p>
            <a:pPr algn="ctr"/>
            <a:r>
              <a:rPr lang="en-GB" sz="1600" dirty="0"/>
              <a:t>3. You will be late for school if you (not, to hurry).</a:t>
            </a:r>
          </a:p>
        </p:txBody>
      </p:sp>
      <p:sp>
        <p:nvSpPr>
          <p:cNvPr id="12" name="Textfeld 11">
            <a:extLst>
              <a:ext uri="{FF2B5EF4-FFF2-40B4-BE49-F238E27FC236}">
                <a16:creationId xmlns:a16="http://schemas.microsoft.com/office/drawing/2014/main" id="{753EEF23-8E37-8931-2D78-9BD3AE0AC0A0}"/>
              </a:ext>
            </a:extLst>
          </p:cNvPr>
          <p:cNvSpPr txBox="1"/>
          <p:nvPr/>
        </p:nvSpPr>
        <p:spPr>
          <a:xfrm>
            <a:off x="1331640" y="3234462"/>
            <a:ext cx="7812360" cy="338554"/>
          </a:xfrm>
          <a:prstGeom prst="rect">
            <a:avLst/>
          </a:prstGeom>
          <a:solidFill>
            <a:schemeClr val="bg1"/>
          </a:solidFill>
        </p:spPr>
        <p:txBody>
          <a:bodyPr wrap="square" rtlCol="0">
            <a:spAutoFit/>
          </a:bodyPr>
          <a:lstStyle/>
          <a:p>
            <a:pPr algn="ctr"/>
            <a:r>
              <a:rPr lang="en-GB" sz="1600" i="1" dirty="0"/>
              <a:t>You will be late for school if you </a:t>
            </a:r>
            <a:r>
              <a:rPr lang="en-GB" sz="1600" b="1" i="1" dirty="0"/>
              <a:t>don’t hurry/should you not hurry.</a:t>
            </a:r>
          </a:p>
        </p:txBody>
      </p:sp>
      <p:sp>
        <p:nvSpPr>
          <p:cNvPr id="13" name="Textfeld 12">
            <a:extLst>
              <a:ext uri="{FF2B5EF4-FFF2-40B4-BE49-F238E27FC236}">
                <a16:creationId xmlns:a16="http://schemas.microsoft.com/office/drawing/2014/main" id="{1156C1D5-466C-1AE7-7796-C3F8FAB6C6E8}"/>
              </a:ext>
            </a:extLst>
          </p:cNvPr>
          <p:cNvSpPr txBox="1"/>
          <p:nvPr/>
        </p:nvSpPr>
        <p:spPr>
          <a:xfrm>
            <a:off x="1331640" y="4077072"/>
            <a:ext cx="7812360" cy="338554"/>
          </a:xfrm>
          <a:prstGeom prst="rect">
            <a:avLst/>
          </a:prstGeom>
          <a:solidFill>
            <a:schemeClr val="bg1"/>
          </a:solidFill>
        </p:spPr>
        <p:txBody>
          <a:bodyPr wrap="square" rtlCol="0">
            <a:spAutoFit/>
          </a:bodyPr>
          <a:lstStyle/>
          <a:p>
            <a:pPr algn="ctr"/>
            <a:r>
              <a:rPr lang="en-GB" sz="1600" dirty="0"/>
              <a:t>4. </a:t>
            </a:r>
            <a:r>
              <a:rPr lang="en-GB" sz="1600" dirty="0" err="1"/>
              <a:t>Wir</a:t>
            </a:r>
            <a:r>
              <a:rPr lang="en-GB" sz="1600" dirty="0"/>
              <a:t> </a:t>
            </a:r>
            <a:r>
              <a:rPr lang="en-GB" sz="1600" dirty="0" err="1"/>
              <a:t>machen</a:t>
            </a:r>
            <a:r>
              <a:rPr lang="en-GB" sz="1600" dirty="0"/>
              <a:t> </a:t>
            </a:r>
            <a:r>
              <a:rPr lang="en-GB" sz="1600" dirty="0" err="1"/>
              <a:t>eine</a:t>
            </a:r>
            <a:r>
              <a:rPr lang="en-GB" sz="1600" dirty="0"/>
              <a:t> </a:t>
            </a:r>
            <a:r>
              <a:rPr lang="en-GB" sz="1600" dirty="0" err="1"/>
              <a:t>Fahrradtour</a:t>
            </a:r>
            <a:r>
              <a:rPr lang="en-GB" sz="1600" dirty="0"/>
              <a:t>, </a:t>
            </a:r>
            <a:r>
              <a:rPr lang="en-GB" sz="1600" dirty="0" err="1"/>
              <a:t>wenn</a:t>
            </a:r>
            <a:r>
              <a:rPr lang="en-GB" sz="1600" dirty="0"/>
              <a:t> die </a:t>
            </a:r>
            <a:r>
              <a:rPr lang="en-GB" sz="1600" dirty="0" err="1"/>
              <a:t>Sonne</a:t>
            </a:r>
            <a:r>
              <a:rPr lang="en-GB" sz="1600" dirty="0"/>
              <a:t> morgen </a:t>
            </a:r>
            <a:r>
              <a:rPr lang="en-GB" sz="1600" dirty="0" err="1"/>
              <a:t>scheint</a:t>
            </a:r>
            <a:r>
              <a:rPr lang="en-GB" sz="1600" dirty="0"/>
              <a:t>.</a:t>
            </a:r>
          </a:p>
        </p:txBody>
      </p:sp>
      <p:sp>
        <p:nvSpPr>
          <p:cNvPr id="15" name="Textfeld 14">
            <a:extLst>
              <a:ext uri="{FF2B5EF4-FFF2-40B4-BE49-F238E27FC236}">
                <a16:creationId xmlns:a16="http://schemas.microsoft.com/office/drawing/2014/main" id="{35EFE36A-C041-5547-E2AD-0EB8B8715C49}"/>
              </a:ext>
            </a:extLst>
          </p:cNvPr>
          <p:cNvSpPr txBox="1"/>
          <p:nvPr/>
        </p:nvSpPr>
        <p:spPr>
          <a:xfrm>
            <a:off x="1331640" y="3738518"/>
            <a:ext cx="7488832" cy="338554"/>
          </a:xfrm>
          <a:prstGeom prst="rect">
            <a:avLst/>
          </a:prstGeom>
          <a:solidFill>
            <a:srgbClr val="FFFF00"/>
          </a:solidFill>
        </p:spPr>
        <p:txBody>
          <a:bodyPr wrap="square" rtlCol="0">
            <a:spAutoFit/>
          </a:bodyPr>
          <a:lstStyle/>
          <a:p>
            <a:pPr algn="ctr"/>
            <a:r>
              <a:rPr lang="en-GB" sz="1600" dirty="0"/>
              <a:t>Translate:</a:t>
            </a:r>
          </a:p>
        </p:txBody>
      </p:sp>
      <p:sp>
        <p:nvSpPr>
          <p:cNvPr id="16" name="Textfeld 15">
            <a:extLst>
              <a:ext uri="{FF2B5EF4-FFF2-40B4-BE49-F238E27FC236}">
                <a16:creationId xmlns:a16="http://schemas.microsoft.com/office/drawing/2014/main" id="{C9BA59E7-F534-4B2E-B45A-9F7CB732D8F5}"/>
              </a:ext>
            </a:extLst>
          </p:cNvPr>
          <p:cNvSpPr txBox="1"/>
          <p:nvPr/>
        </p:nvSpPr>
        <p:spPr>
          <a:xfrm>
            <a:off x="1331640" y="4386590"/>
            <a:ext cx="7812360" cy="338554"/>
          </a:xfrm>
          <a:prstGeom prst="rect">
            <a:avLst/>
          </a:prstGeom>
          <a:solidFill>
            <a:schemeClr val="bg1"/>
          </a:solidFill>
        </p:spPr>
        <p:txBody>
          <a:bodyPr wrap="square" rtlCol="0">
            <a:spAutoFit/>
          </a:bodyPr>
          <a:lstStyle/>
          <a:p>
            <a:pPr algn="ctr"/>
            <a:r>
              <a:rPr lang="en-GB" sz="1600" i="1" dirty="0"/>
              <a:t>We will make a bicycle tour if the sun shines/should the sun shine tomorrow</a:t>
            </a:r>
            <a:r>
              <a:rPr lang="en-GB" sz="1600" dirty="0"/>
              <a:t>.</a:t>
            </a:r>
          </a:p>
        </p:txBody>
      </p:sp>
      <p:sp>
        <p:nvSpPr>
          <p:cNvPr id="17" name="Textfeld 16">
            <a:extLst>
              <a:ext uri="{FF2B5EF4-FFF2-40B4-BE49-F238E27FC236}">
                <a16:creationId xmlns:a16="http://schemas.microsoft.com/office/drawing/2014/main" id="{E0341339-0147-1195-9590-876821B37E13}"/>
              </a:ext>
            </a:extLst>
          </p:cNvPr>
          <p:cNvSpPr txBox="1"/>
          <p:nvPr/>
        </p:nvSpPr>
        <p:spPr>
          <a:xfrm>
            <a:off x="1331640" y="4725144"/>
            <a:ext cx="7812360" cy="338554"/>
          </a:xfrm>
          <a:prstGeom prst="rect">
            <a:avLst/>
          </a:prstGeom>
          <a:solidFill>
            <a:schemeClr val="bg1"/>
          </a:solidFill>
        </p:spPr>
        <p:txBody>
          <a:bodyPr wrap="square" rtlCol="0">
            <a:spAutoFit/>
          </a:bodyPr>
          <a:lstStyle/>
          <a:p>
            <a:pPr algn="ctr"/>
            <a:r>
              <a:rPr lang="en-GB" sz="1600" dirty="0"/>
              <a:t>5. </a:t>
            </a:r>
            <a:r>
              <a:rPr lang="en-GB" sz="1600" dirty="0" err="1"/>
              <a:t>Wenn</a:t>
            </a:r>
            <a:r>
              <a:rPr lang="en-GB" sz="1600" dirty="0"/>
              <a:t> du </a:t>
            </a:r>
            <a:r>
              <a:rPr lang="en-GB" sz="1600" dirty="0" err="1"/>
              <a:t>später</a:t>
            </a:r>
            <a:r>
              <a:rPr lang="en-GB" sz="1600" dirty="0"/>
              <a:t> Zeit hast, </a:t>
            </a:r>
            <a:r>
              <a:rPr lang="en-GB" sz="1600" dirty="0" err="1"/>
              <a:t>können</a:t>
            </a:r>
            <a:r>
              <a:rPr lang="en-GB" sz="1600" dirty="0"/>
              <a:t> </a:t>
            </a:r>
            <a:r>
              <a:rPr lang="en-GB" sz="1600" dirty="0" err="1"/>
              <a:t>wir</a:t>
            </a:r>
            <a:r>
              <a:rPr lang="en-GB" sz="1600" dirty="0"/>
              <a:t> </a:t>
            </a:r>
            <a:r>
              <a:rPr lang="en-GB" sz="1600" dirty="0" err="1"/>
              <a:t>einen</a:t>
            </a:r>
            <a:r>
              <a:rPr lang="en-GB" sz="1600" dirty="0"/>
              <a:t> </a:t>
            </a:r>
            <a:r>
              <a:rPr lang="en-GB" sz="1600" dirty="0" err="1"/>
              <a:t>Kaffee</a:t>
            </a:r>
            <a:r>
              <a:rPr lang="en-GB" sz="1600" dirty="0"/>
              <a:t> </a:t>
            </a:r>
            <a:r>
              <a:rPr lang="en-GB" sz="1600" dirty="0" err="1"/>
              <a:t>trinken</a:t>
            </a:r>
            <a:r>
              <a:rPr lang="en-GB" sz="1600" dirty="0"/>
              <a:t>.</a:t>
            </a:r>
          </a:p>
        </p:txBody>
      </p:sp>
      <p:sp>
        <p:nvSpPr>
          <p:cNvPr id="18" name="Textfeld 17">
            <a:extLst>
              <a:ext uri="{FF2B5EF4-FFF2-40B4-BE49-F238E27FC236}">
                <a16:creationId xmlns:a16="http://schemas.microsoft.com/office/drawing/2014/main" id="{FFB3C5DA-94E1-859C-7EC8-9958ACD33681}"/>
              </a:ext>
            </a:extLst>
          </p:cNvPr>
          <p:cNvSpPr txBox="1"/>
          <p:nvPr/>
        </p:nvSpPr>
        <p:spPr>
          <a:xfrm>
            <a:off x="1331640" y="5034662"/>
            <a:ext cx="7812360" cy="338554"/>
          </a:xfrm>
          <a:prstGeom prst="rect">
            <a:avLst/>
          </a:prstGeom>
          <a:solidFill>
            <a:schemeClr val="bg1"/>
          </a:solidFill>
        </p:spPr>
        <p:txBody>
          <a:bodyPr wrap="square" rtlCol="0">
            <a:spAutoFit/>
          </a:bodyPr>
          <a:lstStyle/>
          <a:p>
            <a:pPr algn="ctr"/>
            <a:r>
              <a:rPr lang="en-GB" sz="1600" i="1" dirty="0"/>
              <a:t>If you/should you have time later, we can have a coffee. </a:t>
            </a:r>
          </a:p>
        </p:txBody>
      </p:sp>
      <p:sp>
        <p:nvSpPr>
          <p:cNvPr id="19" name="Textfeld 18">
            <a:extLst>
              <a:ext uri="{FF2B5EF4-FFF2-40B4-BE49-F238E27FC236}">
                <a16:creationId xmlns:a16="http://schemas.microsoft.com/office/drawing/2014/main" id="{1162E035-C2CD-3A5A-1C5B-7C782EECE549}"/>
              </a:ext>
            </a:extLst>
          </p:cNvPr>
          <p:cNvSpPr txBox="1"/>
          <p:nvPr/>
        </p:nvSpPr>
        <p:spPr>
          <a:xfrm>
            <a:off x="1331640" y="5373216"/>
            <a:ext cx="7812360" cy="338554"/>
          </a:xfrm>
          <a:prstGeom prst="rect">
            <a:avLst/>
          </a:prstGeom>
          <a:solidFill>
            <a:schemeClr val="bg1"/>
          </a:solidFill>
        </p:spPr>
        <p:txBody>
          <a:bodyPr wrap="square" rtlCol="0">
            <a:spAutoFit/>
          </a:bodyPr>
          <a:lstStyle/>
          <a:p>
            <a:pPr algn="ctr"/>
            <a:r>
              <a:rPr lang="en-GB" sz="1600" dirty="0"/>
              <a:t>6. Er </a:t>
            </a:r>
            <a:r>
              <a:rPr lang="en-GB" sz="1600" dirty="0" err="1"/>
              <a:t>wird</a:t>
            </a:r>
            <a:r>
              <a:rPr lang="en-GB" sz="1600" dirty="0"/>
              <a:t> </a:t>
            </a:r>
            <a:r>
              <a:rPr lang="en-GB" sz="1600" dirty="0" err="1"/>
              <a:t>nicht</a:t>
            </a:r>
            <a:r>
              <a:rPr lang="en-GB" sz="1600" dirty="0"/>
              <a:t> </a:t>
            </a:r>
            <a:r>
              <a:rPr lang="en-GB" sz="1600" dirty="0" err="1"/>
              <a:t>kommen</a:t>
            </a:r>
            <a:r>
              <a:rPr lang="en-GB" sz="1600" dirty="0"/>
              <a:t>, </a:t>
            </a:r>
            <a:r>
              <a:rPr lang="en-GB" sz="1600" dirty="0" err="1"/>
              <a:t>wenn</a:t>
            </a:r>
            <a:r>
              <a:rPr lang="en-GB" sz="1600" dirty="0"/>
              <a:t> du </a:t>
            </a:r>
            <a:r>
              <a:rPr lang="en-GB" sz="1600" dirty="0" err="1"/>
              <a:t>ihn</a:t>
            </a:r>
            <a:r>
              <a:rPr lang="en-GB" sz="1600" dirty="0"/>
              <a:t> </a:t>
            </a:r>
            <a:r>
              <a:rPr lang="en-GB" sz="1600" dirty="0" err="1"/>
              <a:t>nicht</a:t>
            </a:r>
            <a:r>
              <a:rPr lang="en-GB" sz="1600" dirty="0"/>
              <a:t> </a:t>
            </a:r>
            <a:r>
              <a:rPr lang="en-GB" sz="1600" dirty="0" err="1"/>
              <a:t>einlädst</a:t>
            </a:r>
            <a:r>
              <a:rPr lang="en-GB" sz="1600" dirty="0"/>
              <a:t>.</a:t>
            </a:r>
          </a:p>
        </p:txBody>
      </p:sp>
      <p:sp>
        <p:nvSpPr>
          <p:cNvPr id="20" name="Textfeld 19">
            <a:extLst>
              <a:ext uri="{FF2B5EF4-FFF2-40B4-BE49-F238E27FC236}">
                <a16:creationId xmlns:a16="http://schemas.microsoft.com/office/drawing/2014/main" id="{777A2080-542A-0880-5F95-B814A0A2BBE3}"/>
              </a:ext>
            </a:extLst>
          </p:cNvPr>
          <p:cNvSpPr txBox="1"/>
          <p:nvPr/>
        </p:nvSpPr>
        <p:spPr>
          <a:xfrm>
            <a:off x="1331640" y="5682734"/>
            <a:ext cx="7812360" cy="338554"/>
          </a:xfrm>
          <a:prstGeom prst="rect">
            <a:avLst/>
          </a:prstGeom>
          <a:solidFill>
            <a:schemeClr val="bg1"/>
          </a:solidFill>
        </p:spPr>
        <p:txBody>
          <a:bodyPr wrap="square" rtlCol="0">
            <a:spAutoFit/>
          </a:bodyPr>
          <a:lstStyle/>
          <a:p>
            <a:pPr algn="ctr"/>
            <a:r>
              <a:rPr lang="en-GB" sz="1600" i="1" dirty="0"/>
              <a:t>He won’t come if you don’t/should you not invite him.</a:t>
            </a:r>
          </a:p>
        </p:txBody>
      </p:sp>
      <p:sp>
        <p:nvSpPr>
          <p:cNvPr id="21" name="Textfeld 20">
            <a:extLst>
              <a:ext uri="{FF2B5EF4-FFF2-40B4-BE49-F238E27FC236}">
                <a16:creationId xmlns:a16="http://schemas.microsoft.com/office/drawing/2014/main" id="{FAE0B0F8-11C4-6E95-FF39-F5AD5BD3556D}"/>
              </a:ext>
            </a:extLst>
          </p:cNvPr>
          <p:cNvSpPr txBox="1"/>
          <p:nvPr/>
        </p:nvSpPr>
        <p:spPr>
          <a:xfrm>
            <a:off x="1331640" y="6021288"/>
            <a:ext cx="7812360" cy="338554"/>
          </a:xfrm>
          <a:prstGeom prst="rect">
            <a:avLst/>
          </a:prstGeom>
          <a:solidFill>
            <a:schemeClr val="bg1"/>
          </a:solidFill>
        </p:spPr>
        <p:txBody>
          <a:bodyPr wrap="square" rtlCol="0">
            <a:spAutoFit/>
          </a:bodyPr>
          <a:lstStyle/>
          <a:p>
            <a:pPr algn="ctr"/>
            <a:r>
              <a:rPr lang="en-GB" sz="1600" dirty="0"/>
              <a:t>7. </a:t>
            </a:r>
            <a:r>
              <a:rPr lang="en-GB" sz="1600" dirty="0" err="1"/>
              <a:t>Wenn</a:t>
            </a:r>
            <a:r>
              <a:rPr lang="en-GB" sz="1600" dirty="0"/>
              <a:t> der Bus </a:t>
            </a:r>
            <a:r>
              <a:rPr lang="en-GB" sz="1600" dirty="0" err="1"/>
              <a:t>nicht</a:t>
            </a:r>
            <a:r>
              <a:rPr lang="en-GB" sz="1600" dirty="0"/>
              <a:t> </a:t>
            </a:r>
            <a:r>
              <a:rPr lang="en-GB" sz="1600" dirty="0" err="1"/>
              <a:t>kommt</a:t>
            </a:r>
            <a:r>
              <a:rPr lang="en-GB" sz="1600" dirty="0"/>
              <a:t>, </a:t>
            </a:r>
            <a:r>
              <a:rPr lang="en-GB" sz="1600" dirty="0" err="1"/>
              <a:t>könnten</a:t>
            </a:r>
            <a:r>
              <a:rPr lang="en-GB" sz="1600" dirty="0"/>
              <a:t> </a:t>
            </a:r>
            <a:r>
              <a:rPr lang="en-GB" sz="1600" dirty="0" err="1"/>
              <a:t>wir</a:t>
            </a:r>
            <a:r>
              <a:rPr lang="en-GB" sz="1600" dirty="0"/>
              <a:t> </a:t>
            </a:r>
            <a:r>
              <a:rPr lang="en-GB" sz="1600" dirty="0" err="1"/>
              <a:t>laufen</a:t>
            </a:r>
            <a:r>
              <a:rPr lang="en-GB" sz="1600" dirty="0"/>
              <a:t>.</a:t>
            </a:r>
          </a:p>
        </p:txBody>
      </p:sp>
      <p:sp>
        <p:nvSpPr>
          <p:cNvPr id="23" name="Textfeld 22">
            <a:extLst>
              <a:ext uri="{FF2B5EF4-FFF2-40B4-BE49-F238E27FC236}">
                <a16:creationId xmlns:a16="http://schemas.microsoft.com/office/drawing/2014/main" id="{F745B039-BB2D-429F-6C1F-33AF977D931C}"/>
              </a:ext>
            </a:extLst>
          </p:cNvPr>
          <p:cNvSpPr txBox="1"/>
          <p:nvPr/>
        </p:nvSpPr>
        <p:spPr>
          <a:xfrm>
            <a:off x="1331640" y="6309320"/>
            <a:ext cx="7812360" cy="338554"/>
          </a:xfrm>
          <a:prstGeom prst="rect">
            <a:avLst/>
          </a:prstGeom>
          <a:solidFill>
            <a:schemeClr val="bg1"/>
          </a:solidFill>
        </p:spPr>
        <p:txBody>
          <a:bodyPr wrap="square" rtlCol="0">
            <a:spAutoFit/>
          </a:bodyPr>
          <a:lstStyle/>
          <a:p>
            <a:pPr algn="ctr"/>
            <a:r>
              <a:rPr lang="en-GB" sz="1600" i="1" dirty="0"/>
              <a:t>If the bus does/should the bus not come, we might/could walk.</a:t>
            </a:r>
          </a:p>
        </p:txBody>
      </p:sp>
    </p:spTree>
    <p:extLst>
      <p:ext uri="{BB962C8B-B14F-4D97-AF65-F5344CB8AC3E}">
        <p14:creationId xmlns:p14="http://schemas.microsoft.com/office/powerpoint/2010/main" val="2659700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1000"/>
                                        <p:tgtEl>
                                          <p:spTgt spid="12"/>
                                        </p:tgtEl>
                                      </p:cBhvr>
                                    </p:animEffect>
                                    <p:anim calcmode="lin" valueType="num">
                                      <p:cBhvr>
                                        <p:cTn id="55" dur="1000" fill="hold"/>
                                        <p:tgtEl>
                                          <p:spTgt spid="12"/>
                                        </p:tgtEl>
                                        <p:attrNameLst>
                                          <p:attrName>ppt_x</p:attrName>
                                        </p:attrNameLst>
                                      </p:cBhvr>
                                      <p:tavLst>
                                        <p:tav tm="0">
                                          <p:val>
                                            <p:strVal val="#ppt_x"/>
                                          </p:val>
                                        </p:tav>
                                        <p:tav tm="100000">
                                          <p:val>
                                            <p:strVal val="#ppt_x"/>
                                          </p:val>
                                        </p:tav>
                                      </p:tavLst>
                                    </p:anim>
                                    <p:anim calcmode="lin" valueType="num">
                                      <p:cBhvr>
                                        <p:cTn id="5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fade">
                                      <p:cBhvr>
                                        <p:cTn id="67" dur="1000"/>
                                        <p:tgtEl>
                                          <p:spTgt spid="13"/>
                                        </p:tgtEl>
                                      </p:cBhvr>
                                    </p:animEffect>
                                    <p:anim calcmode="lin" valueType="num">
                                      <p:cBhvr>
                                        <p:cTn id="68" dur="1000" fill="hold"/>
                                        <p:tgtEl>
                                          <p:spTgt spid="13"/>
                                        </p:tgtEl>
                                        <p:attrNameLst>
                                          <p:attrName>ppt_x</p:attrName>
                                        </p:attrNameLst>
                                      </p:cBhvr>
                                      <p:tavLst>
                                        <p:tav tm="0">
                                          <p:val>
                                            <p:strVal val="#ppt_x"/>
                                          </p:val>
                                        </p:tav>
                                        <p:tav tm="100000">
                                          <p:val>
                                            <p:strVal val="#ppt_x"/>
                                          </p:val>
                                        </p:tav>
                                      </p:tavLst>
                                    </p:anim>
                                    <p:anim calcmode="lin" valueType="num">
                                      <p:cBhvr>
                                        <p:cTn id="6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fade">
                                      <p:cBhvr>
                                        <p:cTn id="74" dur="1000"/>
                                        <p:tgtEl>
                                          <p:spTgt spid="16"/>
                                        </p:tgtEl>
                                      </p:cBhvr>
                                    </p:animEffect>
                                    <p:anim calcmode="lin" valueType="num">
                                      <p:cBhvr>
                                        <p:cTn id="75" dur="1000" fill="hold"/>
                                        <p:tgtEl>
                                          <p:spTgt spid="16"/>
                                        </p:tgtEl>
                                        <p:attrNameLst>
                                          <p:attrName>ppt_x</p:attrName>
                                        </p:attrNameLst>
                                      </p:cBhvr>
                                      <p:tavLst>
                                        <p:tav tm="0">
                                          <p:val>
                                            <p:strVal val="#ppt_x"/>
                                          </p:val>
                                        </p:tav>
                                        <p:tav tm="100000">
                                          <p:val>
                                            <p:strVal val="#ppt_x"/>
                                          </p:val>
                                        </p:tav>
                                      </p:tavLst>
                                    </p:anim>
                                    <p:anim calcmode="lin" valueType="num">
                                      <p:cBhvr>
                                        <p:cTn id="7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fade">
                                      <p:cBhvr>
                                        <p:cTn id="81" dur="1000"/>
                                        <p:tgtEl>
                                          <p:spTgt spid="17"/>
                                        </p:tgtEl>
                                      </p:cBhvr>
                                    </p:animEffect>
                                    <p:anim calcmode="lin" valueType="num">
                                      <p:cBhvr>
                                        <p:cTn id="82" dur="1000" fill="hold"/>
                                        <p:tgtEl>
                                          <p:spTgt spid="17"/>
                                        </p:tgtEl>
                                        <p:attrNameLst>
                                          <p:attrName>ppt_x</p:attrName>
                                        </p:attrNameLst>
                                      </p:cBhvr>
                                      <p:tavLst>
                                        <p:tav tm="0">
                                          <p:val>
                                            <p:strVal val="#ppt_x"/>
                                          </p:val>
                                        </p:tav>
                                        <p:tav tm="100000">
                                          <p:val>
                                            <p:strVal val="#ppt_x"/>
                                          </p:val>
                                        </p:tav>
                                      </p:tavLst>
                                    </p:anim>
                                    <p:anim calcmode="lin" valueType="num">
                                      <p:cBhvr>
                                        <p:cTn id="8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fade">
                                      <p:cBhvr>
                                        <p:cTn id="88" dur="1000"/>
                                        <p:tgtEl>
                                          <p:spTgt spid="18"/>
                                        </p:tgtEl>
                                      </p:cBhvr>
                                    </p:animEffect>
                                    <p:anim calcmode="lin" valueType="num">
                                      <p:cBhvr>
                                        <p:cTn id="89" dur="1000" fill="hold"/>
                                        <p:tgtEl>
                                          <p:spTgt spid="18"/>
                                        </p:tgtEl>
                                        <p:attrNameLst>
                                          <p:attrName>ppt_x</p:attrName>
                                        </p:attrNameLst>
                                      </p:cBhvr>
                                      <p:tavLst>
                                        <p:tav tm="0">
                                          <p:val>
                                            <p:strVal val="#ppt_x"/>
                                          </p:val>
                                        </p:tav>
                                        <p:tav tm="100000">
                                          <p:val>
                                            <p:strVal val="#ppt_x"/>
                                          </p:val>
                                        </p:tav>
                                      </p:tavLst>
                                    </p:anim>
                                    <p:anim calcmode="lin" valueType="num">
                                      <p:cBhvr>
                                        <p:cTn id="9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fade">
                                      <p:cBhvr>
                                        <p:cTn id="95" dur="1000"/>
                                        <p:tgtEl>
                                          <p:spTgt spid="19"/>
                                        </p:tgtEl>
                                      </p:cBhvr>
                                    </p:animEffect>
                                    <p:anim calcmode="lin" valueType="num">
                                      <p:cBhvr>
                                        <p:cTn id="96" dur="1000" fill="hold"/>
                                        <p:tgtEl>
                                          <p:spTgt spid="19"/>
                                        </p:tgtEl>
                                        <p:attrNameLst>
                                          <p:attrName>ppt_x</p:attrName>
                                        </p:attrNameLst>
                                      </p:cBhvr>
                                      <p:tavLst>
                                        <p:tav tm="0">
                                          <p:val>
                                            <p:strVal val="#ppt_x"/>
                                          </p:val>
                                        </p:tav>
                                        <p:tav tm="100000">
                                          <p:val>
                                            <p:strVal val="#ppt_x"/>
                                          </p:val>
                                        </p:tav>
                                      </p:tavLst>
                                    </p:anim>
                                    <p:anim calcmode="lin" valueType="num">
                                      <p:cBhvr>
                                        <p:cTn id="9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fade">
                                      <p:cBhvr>
                                        <p:cTn id="102" dur="1000"/>
                                        <p:tgtEl>
                                          <p:spTgt spid="20"/>
                                        </p:tgtEl>
                                      </p:cBhvr>
                                    </p:animEffect>
                                    <p:anim calcmode="lin" valueType="num">
                                      <p:cBhvr>
                                        <p:cTn id="103" dur="1000" fill="hold"/>
                                        <p:tgtEl>
                                          <p:spTgt spid="20"/>
                                        </p:tgtEl>
                                        <p:attrNameLst>
                                          <p:attrName>ppt_x</p:attrName>
                                        </p:attrNameLst>
                                      </p:cBhvr>
                                      <p:tavLst>
                                        <p:tav tm="0">
                                          <p:val>
                                            <p:strVal val="#ppt_x"/>
                                          </p:val>
                                        </p:tav>
                                        <p:tav tm="100000">
                                          <p:val>
                                            <p:strVal val="#ppt_x"/>
                                          </p:val>
                                        </p:tav>
                                      </p:tavLst>
                                    </p:anim>
                                    <p:anim calcmode="lin" valueType="num">
                                      <p:cBhvr>
                                        <p:cTn id="10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Effect transition="in" filter="fade">
                                      <p:cBhvr>
                                        <p:cTn id="109" dur="1000"/>
                                        <p:tgtEl>
                                          <p:spTgt spid="21"/>
                                        </p:tgtEl>
                                      </p:cBhvr>
                                    </p:animEffect>
                                    <p:anim calcmode="lin" valueType="num">
                                      <p:cBhvr>
                                        <p:cTn id="110" dur="1000" fill="hold"/>
                                        <p:tgtEl>
                                          <p:spTgt spid="21"/>
                                        </p:tgtEl>
                                        <p:attrNameLst>
                                          <p:attrName>ppt_x</p:attrName>
                                        </p:attrNameLst>
                                      </p:cBhvr>
                                      <p:tavLst>
                                        <p:tav tm="0">
                                          <p:val>
                                            <p:strVal val="#ppt_x"/>
                                          </p:val>
                                        </p:tav>
                                        <p:tav tm="100000">
                                          <p:val>
                                            <p:strVal val="#ppt_x"/>
                                          </p:val>
                                        </p:tav>
                                      </p:tavLst>
                                    </p:anim>
                                    <p:anim calcmode="lin" valueType="num">
                                      <p:cBhvr>
                                        <p:cTn id="11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42" presetClass="entr" presetSubtype="0" fill="hold" grpId="0" nodeType="clickEffect">
                                  <p:stCondLst>
                                    <p:cond delay="0"/>
                                  </p:stCondLst>
                                  <p:childTnLst>
                                    <p:set>
                                      <p:cBhvr>
                                        <p:cTn id="115" dur="1" fill="hold">
                                          <p:stCondLst>
                                            <p:cond delay="0"/>
                                          </p:stCondLst>
                                        </p:cTn>
                                        <p:tgtEl>
                                          <p:spTgt spid="23"/>
                                        </p:tgtEl>
                                        <p:attrNameLst>
                                          <p:attrName>style.visibility</p:attrName>
                                        </p:attrNameLst>
                                      </p:cBhvr>
                                      <p:to>
                                        <p:strVal val="visible"/>
                                      </p:to>
                                    </p:set>
                                    <p:animEffect transition="in" filter="fade">
                                      <p:cBhvr>
                                        <p:cTn id="116" dur="1000"/>
                                        <p:tgtEl>
                                          <p:spTgt spid="23"/>
                                        </p:tgtEl>
                                      </p:cBhvr>
                                    </p:animEffect>
                                    <p:anim calcmode="lin" valueType="num">
                                      <p:cBhvr>
                                        <p:cTn id="117" dur="1000" fill="hold"/>
                                        <p:tgtEl>
                                          <p:spTgt spid="23"/>
                                        </p:tgtEl>
                                        <p:attrNameLst>
                                          <p:attrName>ppt_x</p:attrName>
                                        </p:attrNameLst>
                                      </p:cBhvr>
                                      <p:tavLst>
                                        <p:tav tm="0">
                                          <p:val>
                                            <p:strVal val="#ppt_x"/>
                                          </p:val>
                                        </p:tav>
                                        <p:tav tm="100000">
                                          <p:val>
                                            <p:strVal val="#ppt_x"/>
                                          </p:val>
                                        </p:tav>
                                      </p:tavLst>
                                    </p:anim>
                                    <p:anim calcmode="lin" valueType="num">
                                      <p:cBhvr>
                                        <p:cTn id="11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P spid="19" grpId="0" animBg="1"/>
      <p:bldP spid="20" grpId="0" animBg="1"/>
      <p:bldP spid="21" grpId="0" animBg="1"/>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C464-1401-00F2-0120-881D7AA90524}"/>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567E4BD-7DEC-A40E-886A-AC03388539C6}"/>
              </a:ext>
            </a:extLst>
          </p:cNvPr>
          <p:cNvSpPr txBox="1"/>
          <p:nvPr/>
        </p:nvSpPr>
        <p:spPr>
          <a:xfrm>
            <a:off x="0" y="1218238"/>
            <a:ext cx="9144000" cy="338554"/>
          </a:xfrm>
          <a:prstGeom prst="rect">
            <a:avLst/>
          </a:prstGeom>
          <a:noFill/>
        </p:spPr>
        <p:txBody>
          <a:bodyPr wrap="square" rtlCol="0">
            <a:spAutoFit/>
          </a:bodyPr>
          <a:lstStyle/>
          <a:p>
            <a:pPr algn="ctr"/>
            <a:r>
              <a:rPr lang="en-GB" sz="1600" b="1" dirty="0">
                <a:solidFill>
                  <a:srgbClr val="C00000"/>
                </a:solidFill>
              </a:rPr>
              <a:t>Conditionals</a:t>
            </a:r>
          </a:p>
        </p:txBody>
      </p:sp>
      <p:sp>
        <p:nvSpPr>
          <p:cNvPr id="3" name="Textfeld 2">
            <a:extLst>
              <a:ext uri="{FF2B5EF4-FFF2-40B4-BE49-F238E27FC236}">
                <a16:creationId xmlns:a16="http://schemas.microsoft.com/office/drawing/2014/main" id="{67202606-D19D-C339-F62D-C18699448F7B}"/>
              </a:ext>
            </a:extLst>
          </p:cNvPr>
          <p:cNvSpPr txBox="1"/>
          <p:nvPr/>
        </p:nvSpPr>
        <p:spPr>
          <a:xfrm>
            <a:off x="107504" y="2852936"/>
            <a:ext cx="3312368" cy="338554"/>
          </a:xfrm>
          <a:prstGeom prst="rect">
            <a:avLst/>
          </a:prstGeom>
          <a:solidFill>
            <a:srgbClr val="FFFF00"/>
          </a:solidFill>
        </p:spPr>
        <p:txBody>
          <a:bodyPr wrap="square" rtlCol="0">
            <a:spAutoFit/>
          </a:bodyPr>
          <a:lstStyle/>
          <a:p>
            <a:r>
              <a:rPr lang="en-GB" sz="1600" dirty="0"/>
              <a:t>Second conditional/if clause type 2</a:t>
            </a:r>
          </a:p>
        </p:txBody>
      </p:sp>
      <p:sp>
        <p:nvSpPr>
          <p:cNvPr id="4" name="Textfeld 3">
            <a:extLst>
              <a:ext uri="{FF2B5EF4-FFF2-40B4-BE49-F238E27FC236}">
                <a16:creationId xmlns:a16="http://schemas.microsoft.com/office/drawing/2014/main" id="{6F681168-C7FC-6094-38D1-3DAA35BB2349}"/>
              </a:ext>
            </a:extLst>
          </p:cNvPr>
          <p:cNvSpPr txBox="1"/>
          <p:nvPr/>
        </p:nvSpPr>
        <p:spPr>
          <a:xfrm>
            <a:off x="3707904" y="2852936"/>
            <a:ext cx="5184576" cy="338554"/>
          </a:xfrm>
          <a:prstGeom prst="rect">
            <a:avLst/>
          </a:prstGeom>
          <a:solidFill>
            <a:srgbClr val="FFFF00"/>
          </a:solidFill>
        </p:spPr>
        <p:txBody>
          <a:bodyPr wrap="square" rtlCol="0">
            <a:spAutoFit/>
          </a:bodyPr>
          <a:lstStyle/>
          <a:p>
            <a:r>
              <a:rPr lang="en-GB" sz="1600" dirty="0"/>
              <a:t>If I had enough money, I would buy a new car.</a:t>
            </a:r>
          </a:p>
        </p:txBody>
      </p:sp>
      <p:sp>
        <p:nvSpPr>
          <p:cNvPr id="5" name="Textfeld 4">
            <a:extLst>
              <a:ext uri="{FF2B5EF4-FFF2-40B4-BE49-F238E27FC236}">
                <a16:creationId xmlns:a16="http://schemas.microsoft.com/office/drawing/2014/main" id="{815EBD53-161C-0DEB-D73C-CD5A1AB5BF68}"/>
              </a:ext>
            </a:extLst>
          </p:cNvPr>
          <p:cNvSpPr txBox="1"/>
          <p:nvPr/>
        </p:nvSpPr>
        <p:spPr>
          <a:xfrm>
            <a:off x="3707904" y="3306470"/>
            <a:ext cx="5184576" cy="338554"/>
          </a:xfrm>
          <a:prstGeom prst="rect">
            <a:avLst/>
          </a:prstGeom>
          <a:solidFill>
            <a:srgbClr val="FFFF00"/>
          </a:solidFill>
        </p:spPr>
        <p:txBody>
          <a:bodyPr wrap="square" rtlCol="0">
            <a:spAutoFit/>
          </a:bodyPr>
          <a:lstStyle/>
          <a:p>
            <a:r>
              <a:rPr lang="en-GB" sz="1600" dirty="0"/>
              <a:t>Assuming I had enough money, I would buy a new car.</a:t>
            </a:r>
          </a:p>
        </p:txBody>
      </p:sp>
    </p:spTree>
    <p:extLst>
      <p:ext uri="{BB962C8B-B14F-4D97-AF65-F5344CB8AC3E}">
        <p14:creationId xmlns:p14="http://schemas.microsoft.com/office/powerpoint/2010/main" val="673864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0000"/>
            <a:ext cx="2348130" cy="584775"/>
          </a:xfrm>
          <a:prstGeom prst="rect">
            <a:avLst/>
          </a:prstGeom>
          <a:solidFill>
            <a:srgbClr val="FFFF00"/>
          </a:solidFill>
        </p:spPr>
        <p:txBody>
          <a:bodyPr wrap="square" rtlCol="0">
            <a:spAutoFit/>
          </a:bodyPr>
          <a:lstStyle/>
          <a:p>
            <a:r>
              <a:rPr lang="en-GB" sz="1600" dirty="0"/>
              <a:t>Second conditional/</a:t>
            </a:r>
          </a:p>
          <a:p>
            <a:r>
              <a:rPr lang="en-GB" sz="1600" dirty="0"/>
              <a:t>If clause type 2</a:t>
            </a:r>
          </a:p>
        </p:txBody>
      </p:sp>
      <p:sp>
        <p:nvSpPr>
          <p:cNvPr id="10" name="Textfeld 9">
            <a:extLst>
              <a:ext uri="{FF2B5EF4-FFF2-40B4-BE49-F238E27FC236}">
                <a16:creationId xmlns:a16="http://schemas.microsoft.com/office/drawing/2014/main" id="{8599D9B5-4071-DA80-364F-A08FD8373B76}"/>
              </a:ext>
            </a:extLst>
          </p:cNvPr>
          <p:cNvSpPr txBox="1"/>
          <p:nvPr/>
        </p:nvSpPr>
        <p:spPr>
          <a:xfrm>
            <a:off x="2771800" y="1620000"/>
            <a:ext cx="6372200" cy="830997"/>
          </a:xfrm>
          <a:prstGeom prst="rect">
            <a:avLst/>
          </a:prstGeom>
          <a:solidFill>
            <a:schemeClr val="bg1"/>
          </a:solidFill>
        </p:spPr>
        <p:txBody>
          <a:bodyPr wrap="square" rtlCol="0">
            <a:spAutoFit/>
          </a:bodyPr>
          <a:lstStyle/>
          <a:p>
            <a:r>
              <a:rPr lang="en-GB" sz="1600" dirty="0"/>
              <a:t>The second conditional describes imaginary situations (unreal conditions) and results of these conditions that could be possible (despite the fact that the results are based on unreal conditions).</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2420888"/>
            <a:ext cx="6372200" cy="830997"/>
          </a:xfrm>
          <a:prstGeom prst="rect">
            <a:avLst/>
          </a:prstGeom>
          <a:solidFill>
            <a:schemeClr val="bg1"/>
          </a:solidFill>
        </p:spPr>
        <p:txBody>
          <a:bodyPr wrap="square" rtlCol="0">
            <a:spAutoFit/>
          </a:bodyPr>
          <a:lstStyle/>
          <a:p>
            <a:r>
              <a:rPr lang="en-GB" sz="1600" dirty="0"/>
              <a:t>The conditional clause is made with </a:t>
            </a:r>
            <a:r>
              <a:rPr lang="en-GB" sz="1600" i="1" dirty="0"/>
              <a:t>if</a:t>
            </a:r>
            <a:r>
              <a:rPr lang="en-GB" sz="1600" dirty="0"/>
              <a:t> + the past simple and the main clause is made with </a:t>
            </a:r>
            <a:r>
              <a:rPr lang="en-GB" sz="1600" i="1" dirty="0"/>
              <a:t>would/wouldn’t </a:t>
            </a:r>
            <a:r>
              <a:rPr lang="en-GB" sz="1600" dirty="0"/>
              <a:t>+ the infinitive of the verb without </a:t>
            </a:r>
            <a:r>
              <a:rPr lang="en-GB" sz="1600" i="1" dirty="0"/>
              <a:t>to</a:t>
            </a:r>
            <a:r>
              <a:rPr lang="en-GB" sz="1600" dirty="0"/>
              <a:t>. </a:t>
            </a:r>
          </a:p>
        </p:txBody>
      </p:sp>
      <p:sp>
        <p:nvSpPr>
          <p:cNvPr id="2" name="Textfeld 1">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Conditionals</a:t>
            </a:r>
            <a:endParaRPr lang="en-GB" sz="1600" b="1" dirty="0">
              <a:solidFill>
                <a:srgbClr val="C00000"/>
              </a:solidFill>
            </a:endParaRPr>
          </a:p>
        </p:txBody>
      </p:sp>
      <p:sp>
        <p:nvSpPr>
          <p:cNvPr id="4" name="Textfeld 3">
            <a:extLst>
              <a:ext uri="{FF2B5EF4-FFF2-40B4-BE49-F238E27FC236}">
                <a16:creationId xmlns:a16="http://schemas.microsoft.com/office/drawing/2014/main" id="{1BE18ECA-A079-5651-F8E0-4D600139D881}"/>
              </a:ext>
            </a:extLst>
          </p:cNvPr>
          <p:cNvSpPr txBox="1"/>
          <p:nvPr/>
        </p:nvSpPr>
        <p:spPr>
          <a:xfrm>
            <a:off x="107504" y="3861048"/>
            <a:ext cx="2348130" cy="1077218"/>
          </a:xfrm>
          <a:prstGeom prst="rect">
            <a:avLst/>
          </a:prstGeom>
          <a:solidFill>
            <a:srgbClr val="FFFF00"/>
          </a:solidFill>
        </p:spPr>
        <p:txBody>
          <a:bodyPr wrap="square" rtlCol="0">
            <a:spAutoFit/>
          </a:bodyPr>
          <a:lstStyle/>
          <a:p>
            <a:r>
              <a:rPr lang="en-GB" sz="1600" dirty="0"/>
              <a:t>If clauses type 2 consider suggested developments </a:t>
            </a:r>
          </a:p>
          <a:p>
            <a:r>
              <a:rPr lang="en-GB" sz="1600" u="sng" dirty="0"/>
              <a:t>in the present tense.</a:t>
            </a:r>
          </a:p>
        </p:txBody>
      </p:sp>
      <p:sp>
        <p:nvSpPr>
          <p:cNvPr id="5" name="Textfeld 4">
            <a:extLst>
              <a:ext uri="{FF2B5EF4-FFF2-40B4-BE49-F238E27FC236}">
                <a16:creationId xmlns:a16="http://schemas.microsoft.com/office/drawing/2014/main" id="{A4C59463-D6DB-3015-1CAF-3C25A649A794}"/>
              </a:ext>
            </a:extLst>
          </p:cNvPr>
          <p:cNvSpPr txBox="1"/>
          <p:nvPr/>
        </p:nvSpPr>
        <p:spPr>
          <a:xfrm>
            <a:off x="107504" y="5970766"/>
            <a:ext cx="2348130" cy="338554"/>
          </a:xfrm>
          <a:prstGeom prst="rect">
            <a:avLst/>
          </a:prstGeom>
          <a:solidFill>
            <a:srgbClr val="FFFF00"/>
          </a:solidFill>
        </p:spPr>
        <p:txBody>
          <a:bodyPr wrap="square" rtlCol="0">
            <a:spAutoFit/>
          </a:bodyPr>
          <a:lstStyle/>
          <a:p>
            <a:r>
              <a:rPr lang="en-GB" sz="1600" dirty="0"/>
              <a:t>Modals</a:t>
            </a:r>
          </a:p>
        </p:txBody>
      </p:sp>
      <p:sp>
        <p:nvSpPr>
          <p:cNvPr id="6" name="Textfeld 5">
            <a:extLst>
              <a:ext uri="{FF2B5EF4-FFF2-40B4-BE49-F238E27FC236}">
                <a16:creationId xmlns:a16="http://schemas.microsoft.com/office/drawing/2014/main" id="{4B1BB7A9-86D3-9233-303F-BDF983488EE0}"/>
              </a:ext>
            </a:extLst>
          </p:cNvPr>
          <p:cNvSpPr txBox="1"/>
          <p:nvPr/>
        </p:nvSpPr>
        <p:spPr>
          <a:xfrm>
            <a:off x="2771800" y="5250686"/>
            <a:ext cx="6372200" cy="338554"/>
          </a:xfrm>
          <a:prstGeom prst="rect">
            <a:avLst/>
          </a:prstGeom>
          <a:solidFill>
            <a:schemeClr val="bg1"/>
          </a:solidFill>
        </p:spPr>
        <p:txBody>
          <a:bodyPr wrap="square" rtlCol="0">
            <a:spAutoFit/>
          </a:bodyPr>
          <a:lstStyle/>
          <a:p>
            <a:r>
              <a:rPr lang="en-US" sz="1600" dirty="0"/>
              <a:t>We can use the second conditional to give advice.</a:t>
            </a:r>
          </a:p>
        </p:txBody>
      </p:sp>
      <p:sp>
        <p:nvSpPr>
          <p:cNvPr id="7" name="Textfeld 6">
            <a:extLst>
              <a:ext uri="{FF2B5EF4-FFF2-40B4-BE49-F238E27FC236}">
                <a16:creationId xmlns:a16="http://schemas.microsoft.com/office/drawing/2014/main" id="{8E582FB2-6863-257C-EF96-9C2A419659CC}"/>
              </a:ext>
            </a:extLst>
          </p:cNvPr>
          <p:cNvSpPr txBox="1"/>
          <p:nvPr/>
        </p:nvSpPr>
        <p:spPr>
          <a:xfrm>
            <a:off x="2771800" y="5970766"/>
            <a:ext cx="6372200" cy="338554"/>
          </a:xfrm>
          <a:prstGeom prst="rect">
            <a:avLst/>
          </a:prstGeom>
          <a:solidFill>
            <a:schemeClr val="bg1"/>
          </a:solidFill>
        </p:spPr>
        <p:txBody>
          <a:bodyPr wrap="square" rtlCol="0">
            <a:spAutoFit/>
          </a:bodyPr>
          <a:lstStyle/>
          <a:p>
            <a:r>
              <a:rPr lang="en-US" sz="1600" i="1" dirty="0"/>
              <a:t>Could</a:t>
            </a:r>
            <a:r>
              <a:rPr lang="en-US" sz="1600" dirty="0"/>
              <a:t> and </a:t>
            </a:r>
            <a:r>
              <a:rPr lang="en-US" sz="1600" i="1" dirty="0"/>
              <a:t>might</a:t>
            </a:r>
            <a:r>
              <a:rPr lang="en-US" sz="1600" dirty="0"/>
              <a:t> can be used in the main clause instead of </a:t>
            </a:r>
            <a:r>
              <a:rPr lang="en-US" sz="1600" i="1" dirty="0"/>
              <a:t>would</a:t>
            </a:r>
            <a:r>
              <a:rPr lang="en-US" sz="1600" dirty="0"/>
              <a:t>.</a:t>
            </a:r>
            <a:endParaRPr lang="en-GB" sz="1600" dirty="0"/>
          </a:p>
        </p:txBody>
      </p:sp>
      <p:sp>
        <p:nvSpPr>
          <p:cNvPr id="9" name="Textfeld 8">
            <a:extLst>
              <a:ext uri="{FF2B5EF4-FFF2-40B4-BE49-F238E27FC236}">
                <a16:creationId xmlns:a16="http://schemas.microsoft.com/office/drawing/2014/main" id="{E6E46D04-B8EF-6822-7FDA-F05EF8BB6389}"/>
              </a:ext>
            </a:extLst>
          </p:cNvPr>
          <p:cNvSpPr txBox="1"/>
          <p:nvPr/>
        </p:nvSpPr>
        <p:spPr>
          <a:xfrm>
            <a:off x="2771800" y="5538718"/>
            <a:ext cx="6372200" cy="338554"/>
          </a:xfrm>
          <a:prstGeom prst="rect">
            <a:avLst/>
          </a:prstGeom>
          <a:solidFill>
            <a:schemeClr val="bg1"/>
          </a:solidFill>
        </p:spPr>
        <p:txBody>
          <a:bodyPr wrap="square" rtlCol="0">
            <a:spAutoFit/>
          </a:bodyPr>
          <a:lstStyle/>
          <a:p>
            <a:pPr algn="ctr"/>
            <a:r>
              <a:rPr lang="en-GB" sz="1600" i="1" dirty="0"/>
              <a:t>If I were you, I would leave.</a:t>
            </a:r>
          </a:p>
        </p:txBody>
      </p:sp>
      <p:sp>
        <p:nvSpPr>
          <p:cNvPr id="12" name="Textfeld 11">
            <a:extLst>
              <a:ext uri="{FF2B5EF4-FFF2-40B4-BE49-F238E27FC236}">
                <a16:creationId xmlns:a16="http://schemas.microsoft.com/office/drawing/2014/main" id="{6E3FBFCC-1473-9DAB-0CB3-FBABD686EDBB}"/>
              </a:ext>
            </a:extLst>
          </p:cNvPr>
          <p:cNvSpPr txBox="1"/>
          <p:nvPr/>
        </p:nvSpPr>
        <p:spPr>
          <a:xfrm>
            <a:off x="2771800" y="6258798"/>
            <a:ext cx="6372200" cy="338554"/>
          </a:xfrm>
          <a:prstGeom prst="rect">
            <a:avLst/>
          </a:prstGeom>
          <a:solidFill>
            <a:schemeClr val="bg1"/>
          </a:solidFill>
        </p:spPr>
        <p:txBody>
          <a:bodyPr wrap="square" rtlCol="0">
            <a:spAutoFit/>
          </a:bodyPr>
          <a:lstStyle/>
          <a:p>
            <a:pPr algn="ctr"/>
            <a:r>
              <a:rPr lang="en-GB" sz="1600" i="1" dirty="0"/>
              <a:t>If I had more time, I could write that book.</a:t>
            </a:r>
          </a:p>
        </p:txBody>
      </p:sp>
      <p:sp>
        <p:nvSpPr>
          <p:cNvPr id="8" name="Textfeld 7">
            <a:extLst>
              <a:ext uri="{FF2B5EF4-FFF2-40B4-BE49-F238E27FC236}">
                <a16:creationId xmlns:a16="http://schemas.microsoft.com/office/drawing/2014/main" id="{E8E72E8A-B0E7-3930-8EF2-68BF22C0209C}"/>
              </a:ext>
            </a:extLst>
          </p:cNvPr>
          <p:cNvSpPr txBox="1"/>
          <p:nvPr/>
        </p:nvSpPr>
        <p:spPr>
          <a:xfrm>
            <a:off x="2771800" y="3234462"/>
            <a:ext cx="6372200" cy="338554"/>
          </a:xfrm>
          <a:prstGeom prst="rect">
            <a:avLst/>
          </a:prstGeom>
          <a:solidFill>
            <a:schemeClr val="bg1"/>
          </a:solidFill>
        </p:spPr>
        <p:txBody>
          <a:bodyPr wrap="square" rtlCol="0">
            <a:spAutoFit/>
          </a:bodyPr>
          <a:lstStyle/>
          <a:p>
            <a:pPr algn="ctr"/>
            <a:r>
              <a:rPr lang="en-GB" sz="1600" i="1" dirty="0"/>
              <a:t>If I won the lottery, I would travel around the world.</a:t>
            </a:r>
          </a:p>
        </p:txBody>
      </p:sp>
      <p:sp>
        <p:nvSpPr>
          <p:cNvPr id="11" name="Textfeld 10">
            <a:extLst>
              <a:ext uri="{FF2B5EF4-FFF2-40B4-BE49-F238E27FC236}">
                <a16:creationId xmlns:a16="http://schemas.microsoft.com/office/drawing/2014/main" id="{F7FBFFC2-67AE-5B33-5690-B05DBF43DCD2}"/>
              </a:ext>
            </a:extLst>
          </p:cNvPr>
          <p:cNvSpPr txBox="1"/>
          <p:nvPr/>
        </p:nvSpPr>
        <p:spPr>
          <a:xfrm>
            <a:off x="2771800" y="3564305"/>
            <a:ext cx="6372200" cy="1569660"/>
          </a:xfrm>
          <a:prstGeom prst="rect">
            <a:avLst/>
          </a:prstGeom>
          <a:solidFill>
            <a:schemeClr val="bg1"/>
          </a:solidFill>
        </p:spPr>
        <p:txBody>
          <a:bodyPr wrap="square" rtlCol="0">
            <a:spAutoFit/>
          </a:bodyPr>
          <a:lstStyle/>
          <a:p>
            <a:r>
              <a:rPr lang="en-GB" sz="1600" dirty="0"/>
              <a:t>When the predicate of the conditional clause is formed with </a:t>
            </a:r>
            <a:r>
              <a:rPr lang="en-GB" sz="1600" i="1" dirty="0"/>
              <a:t>to be </a:t>
            </a:r>
            <a:r>
              <a:rPr lang="en-GB" sz="1600" dirty="0"/>
              <a:t>in the first or third person singular (</a:t>
            </a:r>
            <a:r>
              <a:rPr lang="en-GB" sz="1600" i="1" dirty="0"/>
              <a:t>I, he, she, it</a:t>
            </a:r>
            <a:r>
              <a:rPr lang="en-GB" sz="1600" dirty="0"/>
              <a:t>), we use were/weren’t in formal English (</a:t>
            </a:r>
            <a:r>
              <a:rPr lang="en-GB" sz="1600" i="1" dirty="0"/>
              <a:t>if she were more polite,…, If I were taller,…</a:t>
            </a:r>
            <a:r>
              <a:rPr lang="en-GB" sz="1600" dirty="0"/>
              <a:t>) and </a:t>
            </a:r>
            <a:r>
              <a:rPr lang="en-GB" sz="1600" i="1" dirty="0"/>
              <a:t>was/wasn’t </a:t>
            </a:r>
            <a:r>
              <a:rPr lang="en-GB" sz="1600" dirty="0"/>
              <a:t>in less formal English (</a:t>
            </a:r>
            <a:r>
              <a:rPr lang="en-GB" sz="1600" i="1" dirty="0"/>
              <a:t>if she was more polite,…, if I was taller,…</a:t>
            </a:r>
            <a:r>
              <a:rPr lang="en-GB" sz="1600" dirty="0"/>
              <a:t>). We always use </a:t>
            </a:r>
            <a:r>
              <a:rPr lang="en-GB" sz="1600" i="1" dirty="0"/>
              <a:t>were/weren’t </a:t>
            </a:r>
            <a:r>
              <a:rPr lang="en-GB" sz="1600" dirty="0"/>
              <a:t>for the second person singular or plural.</a:t>
            </a:r>
          </a:p>
        </p:txBody>
      </p:sp>
      <p:sp>
        <p:nvSpPr>
          <p:cNvPr id="13" name="Textfeld 12">
            <a:extLst>
              <a:ext uri="{FF2B5EF4-FFF2-40B4-BE49-F238E27FC236}">
                <a16:creationId xmlns:a16="http://schemas.microsoft.com/office/drawing/2014/main" id="{C5EC4739-B2D8-8267-B25B-DD3A85CF23CE}"/>
              </a:ext>
            </a:extLst>
          </p:cNvPr>
          <p:cNvSpPr txBox="1"/>
          <p:nvPr/>
        </p:nvSpPr>
        <p:spPr>
          <a:xfrm>
            <a:off x="2771800" y="6546830"/>
            <a:ext cx="6372200" cy="338554"/>
          </a:xfrm>
          <a:prstGeom prst="rect">
            <a:avLst/>
          </a:prstGeom>
          <a:solidFill>
            <a:schemeClr val="bg1"/>
          </a:solidFill>
        </p:spPr>
        <p:txBody>
          <a:bodyPr wrap="square" rtlCol="0">
            <a:spAutoFit/>
          </a:bodyPr>
          <a:lstStyle/>
          <a:p>
            <a:pPr algn="ctr"/>
            <a:r>
              <a:rPr lang="en-GB" sz="1600" i="1" dirty="0"/>
              <a:t>If she studied harder, she might get better grades.</a:t>
            </a:r>
          </a:p>
        </p:txBody>
      </p:sp>
    </p:spTree>
    <p:extLst>
      <p:ext uri="{BB962C8B-B14F-4D97-AF65-F5344CB8AC3E}">
        <p14:creationId xmlns:p14="http://schemas.microsoft.com/office/powerpoint/2010/main" val="3869309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1000"/>
                                        <p:tgtEl>
                                          <p:spTgt spid="20"/>
                                        </p:tgtEl>
                                      </p:cBhvr>
                                    </p:animEffect>
                                    <p:anim calcmode="lin" valueType="num">
                                      <p:cBhvr>
                                        <p:cTn id="22" dur="1000" fill="hold"/>
                                        <p:tgtEl>
                                          <p:spTgt spid="20"/>
                                        </p:tgtEl>
                                        <p:attrNameLst>
                                          <p:attrName>ppt_x</p:attrName>
                                        </p:attrNameLst>
                                      </p:cBhvr>
                                      <p:tavLst>
                                        <p:tav tm="0">
                                          <p:val>
                                            <p:strVal val="#ppt_x"/>
                                          </p:val>
                                        </p:tav>
                                        <p:tav tm="100000">
                                          <p:val>
                                            <p:strVal val="#ppt_x"/>
                                          </p:val>
                                        </p:tav>
                                      </p:tavLst>
                                    </p:anim>
                                    <p:anim calcmode="lin" valueType="num">
                                      <p:cBhvr>
                                        <p:cTn id="23"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fade">
                                      <p:cBhvr>
                                        <p:cTn id="49" dur="1000"/>
                                        <p:tgtEl>
                                          <p:spTgt spid="6"/>
                                        </p:tgtEl>
                                      </p:cBhvr>
                                    </p:animEffect>
                                    <p:anim calcmode="lin" valueType="num">
                                      <p:cBhvr>
                                        <p:cTn id="50" dur="1000" fill="hold"/>
                                        <p:tgtEl>
                                          <p:spTgt spid="6"/>
                                        </p:tgtEl>
                                        <p:attrNameLst>
                                          <p:attrName>ppt_x</p:attrName>
                                        </p:attrNameLst>
                                      </p:cBhvr>
                                      <p:tavLst>
                                        <p:tav tm="0">
                                          <p:val>
                                            <p:strVal val="#ppt_x"/>
                                          </p:val>
                                        </p:tav>
                                        <p:tav tm="100000">
                                          <p:val>
                                            <p:strVal val="#ppt_x"/>
                                          </p:val>
                                        </p:tav>
                                      </p:tavLst>
                                    </p:anim>
                                    <p:anim calcmode="lin" valueType="num">
                                      <p:cBhvr>
                                        <p:cTn id="5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fade">
                                      <p:cBhvr>
                                        <p:cTn id="56" dur="1000"/>
                                        <p:tgtEl>
                                          <p:spTgt spid="9"/>
                                        </p:tgtEl>
                                      </p:cBhvr>
                                    </p:animEffect>
                                    <p:anim calcmode="lin" valueType="num">
                                      <p:cBhvr>
                                        <p:cTn id="57" dur="1000" fill="hold"/>
                                        <p:tgtEl>
                                          <p:spTgt spid="9"/>
                                        </p:tgtEl>
                                        <p:attrNameLst>
                                          <p:attrName>ppt_x</p:attrName>
                                        </p:attrNameLst>
                                      </p:cBhvr>
                                      <p:tavLst>
                                        <p:tav tm="0">
                                          <p:val>
                                            <p:strVal val="#ppt_x"/>
                                          </p:val>
                                        </p:tav>
                                        <p:tav tm="100000">
                                          <p:val>
                                            <p:strVal val="#ppt_x"/>
                                          </p:val>
                                        </p:tav>
                                      </p:tavLst>
                                    </p:anim>
                                    <p:anim calcmode="lin" valueType="num">
                                      <p:cBhvr>
                                        <p:cTn id="5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animEffect transition="in" filter="fade">
                                      <p:cBhvr>
                                        <p:cTn id="63" dur="1000"/>
                                        <p:tgtEl>
                                          <p:spTgt spid="5"/>
                                        </p:tgtEl>
                                      </p:cBhvr>
                                    </p:animEffect>
                                    <p:anim calcmode="lin" valueType="num">
                                      <p:cBhvr>
                                        <p:cTn id="64" dur="1000" fill="hold"/>
                                        <p:tgtEl>
                                          <p:spTgt spid="5"/>
                                        </p:tgtEl>
                                        <p:attrNameLst>
                                          <p:attrName>ppt_x</p:attrName>
                                        </p:attrNameLst>
                                      </p:cBhvr>
                                      <p:tavLst>
                                        <p:tav tm="0">
                                          <p:val>
                                            <p:strVal val="#ppt_x"/>
                                          </p:val>
                                        </p:tav>
                                        <p:tav tm="100000">
                                          <p:val>
                                            <p:strVal val="#ppt_x"/>
                                          </p:val>
                                        </p:tav>
                                      </p:tavLst>
                                    </p:anim>
                                    <p:anim calcmode="lin" valueType="num">
                                      <p:cBhvr>
                                        <p:cTn id="6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7"/>
                                        </p:tgtEl>
                                        <p:attrNameLst>
                                          <p:attrName>style.visibility</p:attrName>
                                        </p:attrNameLst>
                                      </p:cBhvr>
                                      <p:to>
                                        <p:strVal val="visible"/>
                                      </p:to>
                                    </p:set>
                                    <p:animEffect transition="in" filter="fade">
                                      <p:cBhvr>
                                        <p:cTn id="70" dur="1000"/>
                                        <p:tgtEl>
                                          <p:spTgt spid="7"/>
                                        </p:tgtEl>
                                      </p:cBhvr>
                                    </p:animEffect>
                                    <p:anim calcmode="lin" valueType="num">
                                      <p:cBhvr>
                                        <p:cTn id="71" dur="1000" fill="hold"/>
                                        <p:tgtEl>
                                          <p:spTgt spid="7"/>
                                        </p:tgtEl>
                                        <p:attrNameLst>
                                          <p:attrName>ppt_x</p:attrName>
                                        </p:attrNameLst>
                                      </p:cBhvr>
                                      <p:tavLst>
                                        <p:tav tm="0">
                                          <p:val>
                                            <p:strVal val="#ppt_x"/>
                                          </p:val>
                                        </p:tav>
                                        <p:tav tm="100000">
                                          <p:val>
                                            <p:strVal val="#ppt_x"/>
                                          </p:val>
                                        </p:tav>
                                      </p:tavLst>
                                    </p:anim>
                                    <p:anim calcmode="lin" valueType="num">
                                      <p:cBhvr>
                                        <p:cTn id="7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fade">
                                      <p:cBhvr>
                                        <p:cTn id="77" dur="1000"/>
                                        <p:tgtEl>
                                          <p:spTgt spid="12"/>
                                        </p:tgtEl>
                                      </p:cBhvr>
                                    </p:animEffect>
                                    <p:anim calcmode="lin" valueType="num">
                                      <p:cBhvr>
                                        <p:cTn id="78" dur="1000" fill="hold"/>
                                        <p:tgtEl>
                                          <p:spTgt spid="12"/>
                                        </p:tgtEl>
                                        <p:attrNameLst>
                                          <p:attrName>ppt_x</p:attrName>
                                        </p:attrNameLst>
                                      </p:cBhvr>
                                      <p:tavLst>
                                        <p:tav tm="0">
                                          <p:val>
                                            <p:strVal val="#ppt_x"/>
                                          </p:val>
                                        </p:tav>
                                        <p:tav tm="100000">
                                          <p:val>
                                            <p:strVal val="#ppt_x"/>
                                          </p:val>
                                        </p:tav>
                                      </p:tavLst>
                                    </p:anim>
                                    <p:anim calcmode="lin" valueType="num">
                                      <p:cBhvr>
                                        <p:cTn id="7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3"/>
                                        </p:tgtEl>
                                        <p:attrNameLst>
                                          <p:attrName>style.visibility</p:attrName>
                                        </p:attrNameLst>
                                      </p:cBhvr>
                                      <p:to>
                                        <p:strVal val="visible"/>
                                      </p:to>
                                    </p:set>
                                    <p:animEffect transition="in" filter="fade">
                                      <p:cBhvr>
                                        <p:cTn id="84" dur="1000"/>
                                        <p:tgtEl>
                                          <p:spTgt spid="13"/>
                                        </p:tgtEl>
                                      </p:cBhvr>
                                    </p:animEffect>
                                    <p:anim calcmode="lin" valueType="num">
                                      <p:cBhvr>
                                        <p:cTn id="85" dur="1000" fill="hold"/>
                                        <p:tgtEl>
                                          <p:spTgt spid="13"/>
                                        </p:tgtEl>
                                        <p:attrNameLst>
                                          <p:attrName>ppt_x</p:attrName>
                                        </p:attrNameLst>
                                      </p:cBhvr>
                                      <p:tavLst>
                                        <p:tav tm="0">
                                          <p:val>
                                            <p:strVal val="#ppt_x"/>
                                          </p:val>
                                        </p:tav>
                                        <p:tav tm="100000">
                                          <p:val>
                                            <p:strVal val="#ppt_x"/>
                                          </p:val>
                                        </p:tav>
                                      </p:tavLst>
                                    </p:anim>
                                    <p:anim calcmode="lin" valueType="num">
                                      <p:cBhvr>
                                        <p:cTn id="8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20" grpId="0" animBg="1"/>
      <p:bldP spid="4" grpId="0" animBg="1"/>
      <p:bldP spid="5" grpId="0" animBg="1"/>
      <p:bldP spid="6" grpId="0" animBg="1"/>
      <p:bldP spid="7" grpId="0" animBg="1"/>
      <p:bldP spid="9" grpId="0" animBg="1"/>
      <p:bldP spid="12" grpId="0" animBg="1"/>
      <p:bldP spid="8" grpId="0" animBg="1"/>
      <p:bldP spid="11"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885BC-BC98-DB33-4F40-EBBF8C0A1C21}"/>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845391E7-E8C4-11CD-0D9B-69DF259AD239}"/>
              </a:ext>
            </a:extLst>
          </p:cNvPr>
          <p:cNvSpPr txBox="1"/>
          <p:nvPr/>
        </p:nvSpPr>
        <p:spPr>
          <a:xfrm>
            <a:off x="107504" y="1620000"/>
            <a:ext cx="2348130" cy="584775"/>
          </a:xfrm>
          <a:prstGeom prst="rect">
            <a:avLst/>
          </a:prstGeom>
          <a:solidFill>
            <a:srgbClr val="FFFF00"/>
          </a:solidFill>
        </p:spPr>
        <p:txBody>
          <a:bodyPr wrap="square" rtlCol="0">
            <a:spAutoFit/>
          </a:bodyPr>
          <a:lstStyle/>
          <a:p>
            <a:r>
              <a:rPr lang="en-GB" sz="1600" dirty="0"/>
              <a:t>Second conditional</a:t>
            </a:r>
          </a:p>
          <a:p>
            <a:r>
              <a:rPr lang="en-GB" sz="1600" dirty="0"/>
              <a:t>without </a:t>
            </a:r>
            <a:r>
              <a:rPr lang="en-GB" sz="1600" i="1" dirty="0"/>
              <a:t>if</a:t>
            </a:r>
          </a:p>
        </p:txBody>
      </p:sp>
      <p:sp>
        <p:nvSpPr>
          <p:cNvPr id="10" name="Textfeld 9">
            <a:extLst>
              <a:ext uri="{FF2B5EF4-FFF2-40B4-BE49-F238E27FC236}">
                <a16:creationId xmlns:a16="http://schemas.microsoft.com/office/drawing/2014/main" id="{ACB228E8-9B68-F353-C868-CC65DB85C858}"/>
              </a:ext>
            </a:extLst>
          </p:cNvPr>
          <p:cNvSpPr txBox="1"/>
          <p:nvPr/>
        </p:nvSpPr>
        <p:spPr>
          <a:xfrm>
            <a:off x="2771800" y="1620000"/>
            <a:ext cx="6372200" cy="830997"/>
          </a:xfrm>
          <a:prstGeom prst="rect">
            <a:avLst/>
          </a:prstGeom>
          <a:solidFill>
            <a:schemeClr val="bg1"/>
          </a:solidFill>
        </p:spPr>
        <p:txBody>
          <a:bodyPr wrap="square" rtlCol="0">
            <a:spAutoFit/>
          </a:bodyPr>
          <a:lstStyle/>
          <a:p>
            <a:r>
              <a:rPr lang="en-GB" sz="1600" dirty="0"/>
              <a:t>To express the same condition and consequence </a:t>
            </a:r>
            <a:r>
              <a:rPr lang="en-GB" sz="1600" u="sng" dirty="0"/>
              <a:t>without using </a:t>
            </a:r>
            <a:r>
              <a:rPr lang="en-GB" sz="1600" dirty="0"/>
              <a:t>the conjunction </a:t>
            </a:r>
            <a:r>
              <a:rPr lang="en-GB" sz="1600" i="1" dirty="0"/>
              <a:t>if</a:t>
            </a:r>
            <a:r>
              <a:rPr lang="en-GB" sz="1600" dirty="0"/>
              <a:t>, it can be replaced by phrases like </a:t>
            </a:r>
            <a:r>
              <a:rPr lang="en-GB" sz="1600" i="1" dirty="0"/>
              <a:t>assuming that</a:t>
            </a:r>
            <a:r>
              <a:rPr lang="en-GB" sz="1600" dirty="0"/>
              <a:t> or </a:t>
            </a:r>
            <a:r>
              <a:rPr lang="en-GB" sz="1600" i="1" dirty="0"/>
              <a:t>suppose </a:t>
            </a:r>
            <a:r>
              <a:rPr lang="en-GB" sz="1600" dirty="0"/>
              <a:t>(in the imperative form).</a:t>
            </a:r>
            <a:endParaRPr lang="en-GB" sz="1600" i="1" dirty="0"/>
          </a:p>
        </p:txBody>
      </p:sp>
      <p:sp>
        <p:nvSpPr>
          <p:cNvPr id="11" name="Textfeld 10">
            <a:extLst>
              <a:ext uri="{FF2B5EF4-FFF2-40B4-BE49-F238E27FC236}">
                <a16:creationId xmlns:a16="http://schemas.microsoft.com/office/drawing/2014/main" id="{C865DE59-85E2-A0B6-100F-A540044C3F5B}"/>
              </a:ext>
            </a:extLst>
          </p:cNvPr>
          <p:cNvSpPr txBox="1"/>
          <p:nvPr/>
        </p:nvSpPr>
        <p:spPr>
          <a:xfrm>
            <a:off x="2771800" y="2442374"/>
            <a:ext cx="6372200" cy="338554"/>
          </a:xfrm>
          <a:prstGeom prst="rect">
            <a:avLst/>
          </a:prstGeom>
          <a:solidFill>
            <a:schemeClr val="bg1"/>
          </a:solidFill>
        </p:spPr>
        <p:txBody>
          <a:bodyPr wrap="square" rtlCol="0">
            <a:spAutoFit/>
          </a:bodyPr>
          <a:lstStyle/>
          <a:p>
            <a:pPr algn="ctr"/>
            <a:r>
              <a:rPr lang="en-GB" sz="1600" i="1" dirty="0"/>
              <a:t>Assuming I won the lottery, I would travel around the </a:t>
            </a:r>
            <a:r>
              <a:rPr lang="en-GB" sz="1600" i="1" dirty="0" err="1"/>
              <a:t>worls</a:t>
            </a:r>
            <a:r>
              <a:rPr lang="en-GB" sz="1600" i="1" dirty="0"/>
              <a:t>.</a:t>
            </a:r>
          </a:p>
        </p:txBody>
      </p:sp>
      <p:sp>
        <p:nvSpPr>
          <p:cNvPr id="19" name="Textfeld 18">
            <a:extLst>
              <a:ext uri="{FF2B5EF4-FFF2-40B4-BE49-F238E27FC236}">
                <a16:creationId xmlns:a16="http://schemas.microsoft.com/office/drawing/2014/main" id="{8A690546-8F4D-CE29-2CCA-11B24F079821}"/>
              </a:ext>
            </a:extLst>
          </p:cNvPr>
          <p:cNvSpPr txBox="1"/>
          <p:nvPr/>
        </p:nvSpPr>
        <p:spPr>
          <a:xfrm>
            <a:off x="2771800" y="3306470"/>
            <a:ext cx="6372200" cy="338554"/>
          </a:xfrm>
          <a:prstGeom prst="rect">
            <a:avLst/>
          </a:prstGeom>
          <a:solidFill>
            <a:schemeClr val="bg1"/>
          </a:solidFill>
        </p:spPr>
        <p:txBody>
          <a:bodyPr wrap="square" rtlCol="0">
            <a:spAutoFit/>
          </a:bodyPr>
          <a:lstStyle/>
          <a:p>
            <a:pPr algn="ctr"/>
            <a:r>
              <a:rPr lang="en-GB" sz="1600" i="1" dirty="0"/>
              <a:t>Assuming I had more time, I could write that book.</a:t>
            </a:r>
          </a:p>
        </p:txBody>
      </p:sp>
      <p:sp>
        <p:nvSpPr>
          <p:cNvPr id="24" name="Textfeld 23">
            <a:extLst>
              <a:ext uri="{FF2B5EF4-FFF2-40B4-BE49-F238E27FC236}">
                <a16:creationId xmlns:a16="http://schemas.microsoft.com/office/drawing/2014/main" id="{DBE66AF8-8290-F4B9-3580-7327FF3BCAC5}"/>
              </a:ext>
            </a:extLst>
          </p:cNvPr>
          <p:cNvSpPr txBox="1"/>
          <p:nvPr/>
        </p:nvSpPr>
        <p:spPr>
          <a:xfrm>
            <a:off x="2771800" y="2772217"/>
            <a:ext cx="6372200" cy="584775"/>
          </a:xfrm>
          <a:prstGeom prst="rect">
            <a:avLst/>
          </a:prstGeom>
          <a:solidFill>
            <a:schemeClr val="bg1"/>
          </a:solidFill>
        </p:spPr>
        <p:txBody>
          <a:bodyPr wrap="square" rtlCol="0">
            <a:spAutoFit/>
          </a:bodyPr>
          <a:lstStyle/>
          <a:p>
            <a:r>
              <a:rPr lang="en-GB" sz="1600" dirty="0"/>
              <a:t>Here too, the main clause with the result can also use the modal verbs </a:t>
            </a:r>
            <a:r>
              <a:rPr lang="en-GB" sz="1600" i="1" dirty="0"/>
              <a:t>could</a:t>
            </a:r>
            <a:r>
              <a:rPr lang="en-GB" sz="1600" dirty="0"/>
              <a:t> or </a:t>
            </a:r>
            <a:r>
              <a:rPr lang="en-GB" sz="1600" i="1" dirty="0"/>
              <a:t>might</a:t>
            </a:r>
            <a:r>
              <a:rPr lang="en-GB" sz="1600" dirty="0"/>
              <a:t> instead of </a:t>
            </a:r>
            <a:r>
              <a:rPr lang="en-GB" sz="1600" i="1" dirty="0"/>
              <a:t>would.</a:t>
            </a:r>
          </a:p>
        </p:txBody>
      </p:sp>
      <p:sp>
        <p:nvSpPr>
          <p:cNvPr id="25" name="Textfeld 24">
            <a:extLst>
              <a:ext uri="{FF2B5EF4-FFF2-40B4-BE49-F238E27FC236}">
                <a16:creationId xmlns:a16="http://schemas.microsoft.com/office/drawing/2014/main" id="{222B176C-0E8A-ABCC-1EDF-CF83E6FDC383}"/>
              </a:ext>
            </a:extLst>
          </p:cNvPr>
          <p:cNvSpPr txBox="1"/>
          <p:nvPr/>
        </p:nvSpPr>
        <p:spPr>
          <a:xfrm>
            <a:off x="2771800" y="3594502"/>
            <a:ext cx="6372200" cy="338554"/>
          </a:xfrm>
          <a:prstGeom prst="rect">
            <a:avLst/>
          </a:prstGeom>
          <a:solidFill>
            <a:schemeClr val="bg1"/>
          </a:solidFill>
        </p:spPr>
        <p:txBody>
          <a:bodyPr wrap="square" rtlCol="0">
            <a:spAutoFit/>
          </a:bodyPr>
          <a:lstStyle/>
          <a:p>
            <a:pPr algn="ctr"/>
            <a:r>
              <a:rPr lang="en-GB" sz="1600" i="1" dirty="0"/>
              <a:t>Suppose she studied harder, she might get better grades.</a:t>
            </a:r>
          </a:p>
        </p:txBody>
      </p:sp>
      <p:sp>
        <p:nvSpPr>
          <p:cNvPr id="2" name="Textfeld 1">
            <a:extLst>
              <a:ext uri="{FF2B5EF4-FFF2-40B4-BE49-F238E27FC236}">
                <a16:creationId xmlns:a16="http://schemas.microsoft.com/office/drawing/2014/main" id="{4D601CCC-0F06-75F5-FA4E-7365C2D66764}"/>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Conditionals</a:t>
            </a:r>
            <a:endParaRPr lang="en-GB" sz="1600" b="1" dirty="0">
              <a:solidFill>
                <a:srgbClr val="C00000"/>
              </a:solidFill>
            </a:endParaRPr>
          </a:p>
        </p:txBody>
      </p:sp>
    </p:spTree>
    <p:extLst>
      <p:ext uri="{BB962C8B-B14F-4D97-AF65-F5344CB8AC3E}">
        <p14:creationId xmlns:p14="http://schemas.microsoft.com/office/powerpoint/2010/main" val="1338509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1000"/>
                                        <p:tgtEl>
                                          <p:spTgt spid="24"/>
                                        </p:tgtEl>
                                      </p:cBhvr>
                                    </p:animEffect>
                                    <p:anim calcmode="lin" valueType="num">
                                      <p:cBhvr>
                                        <p:cTn id="29" dur="1000" fill="hold"/>
                                        <p:tgtEl>
                                          <p:spTgt spid="24"/>
                                        </p:tgtEl>
                                        <p:attrNameLst>
                                          <p:attrName>ppt_x</p:attrName>
                                        </p:attrNameLst>
                                      </p:cBhvr>
                                      <p:tavLst>
                                        <p:tav tm="0">
                                          <p:val>
                                            <p:strVal val="#ppt_x"/>
                                          </p:val>
                                        </p:tav>
                                        <p:tav tm="100000">
                                          <p:val>
                                            <p:strVal val="#ppt_x"/>
                                          </p:val>
                                        </p:tav>
                                      </p:tavLst>
                                    </p:anim>
                                    <p:anim calcmode="lin" valueType="num">
                                      <p:cBhvr>
                                        <p:cTn id="30"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1000"/>
                                        <p:tgtEl>
                                          <p:spTgt spid="19"/>
                                        </p:tgtEl>
                                      </p:cBhvr>
                                    </p:animEffect>
                                    <p:anim calcmode="lin" valueType="num">
                                      <p:cBhvr>
                                        <p:cTn id="36" dur="1000" fill="hold"/>
                                        <p:tgtEl>
                                          <p:spTgt spid="19"/>
                                        </p:tgtEl>
                                        <p:attrNameLst>
                                          <p:attrName>ppt_x</p:attrName>
                                        </p:attrNameLst>
                                      </p:cBhvr>
                                      <p:tavLst>
                                        <p:tav tm="0">
                                          <p:val>
                                            <p:strVal val="#ppt_x"/>
                                          </p:val>
                                        </p:tav>
                                        <p:tav tm="100000">
                                          <p:val>
                                            <p:strVal val="#ppt_x"/>
                                          </p:val>
                                        </p:tav>
                                      </p:tavLst>
                                    </p:anim>
                                    <p:anim calcmode="lin" valueType="num">
                                      <p:cBhvr>
                                        <p:cTn id="3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1000"/>
                                        <p:tgtEl>
                                          <p:spTgt spid="25"/>
                                        </p:tgtEl>
                                      </p:cBhvr>
                                    </p:animEffect>
                                    <p:anim calcmode="lin" valueType="num">
                                      <p:cBhvr>
                                        <p:cTn id="43" dur="1000" fill="hold"/>
                                        <p:tgtEl>
                                          <p:spTgt spid="25"/>
                                        </p:tgtEl>
                                        <p:attrNameLst>
                                          <p:attrName>ppt_x</p:attrName>
                                        </p:attrNameLst>
                                      </p:cBhvr>
                                      <p:tavLst>
                                        <p:tav tm="0">
                                          <p:val>
                                            <p:strVal val="#ppt_x"/>
                                          </p:val>
                                        </p:tav>
                                        <p:tav tm="100000">
                                          <p:val>
                                            <p:strVal val="#ppt_x"/>
                                          </p:val>
                                        </p:tav>
                                      </p:tavLst>
                                    </p:anim>
                                    <p:anim calcmode="lin" valueType="num">
                                      <p:cBhvr>
                                        <p:cTn id="4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1" grpId="0" animBg="1"/>
      <p:bldP spid="19" grpId="0" animBg="1"/>
      <p:bldP spid="24" grpId="0" animBg="1"/>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AF39-90E7-5369-712F-6009F02C17D3}"/>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90E0A1BC-A8A4-71CA-769A-3207306BB127}"/>
              </a:ext>
            </a:extLst>
          </p:cNvPr>
          <p:cNvSpPr txBox="1"/>
          <p:nvPr/>
        </p:nvSpPr>
        <p:spPr>
          <a:xfrm>
            <a:off x="107504" y="1340768"/>
            <a:ext cx="1080120" cy="338554"/>
          </a:xfrm>
          <a:prstGeom prst="rect">
            <a:avLst/>
          </a:prstGeom>
          <a:solidFill>
            <a:srgbClr val="FFFF00"/>
          </a:solidFill>
        </p:spPr>
        <p:txBody>
          <a:bodyPr wrap="square" rtlCol="0">
            <a:spAutoFit/>
          </a:bodyPr>
          <a:lstStyle/>
          <a:p>
            <a:r>
              <a:rPr lang="en-GB" sz="1600" dirty="0"/>
              <a:t>Exercises</a:t>
            </a:r>
          </a:p>
        </p:txBody>
      </p:sp>
      <p:sp>
        <p:nvSpPr>
          <p:cNvPr id="4" name="Textfeld 3">
            <a:extLst>
              <a:ext uri="{FF2B5EF4-FFF2-40B4-BE49-F238E27FC236}">
                <a16:creationId xmlns:a16="http://schemas.microsoft.com/office/drawing/2014/main" id="{036842F2-831C-82FD-1F77-189BDF1DCBDA}"/>
              </a:ext>
            </a:extLst>
          </p:cNvPr>
          <p:cNvSpPr txBox="1"/>
          <p:nvPr/>
        </p:nvSpPr>
        <p:spPr>
          <a:xfrm>
            <a:off x="1331640" y="1340768"/>
            <a:ext cx="7812360" cy="338554"/>
          </a:xfrm>
          <a:prstGeom prst="rect">
            <a:avLst/>
          </a:prstGeom>
          <a:solidFill>
            <a:srgbClr val="FFFF00"/>
          </a:solidFill>
        </p:spPr>
        <p:txBody>
          <a:bodyPr wrap="square" rtlCol="0">
            <a:spAutoFit/>
          </a:bodyPr>
          <a:lstStyle/>
          <a:p>
            <a:r>
              <a:rPr lang="en-GB" sz="1600" dirty="0"/>
              <a:t>Complete the sentences with the correct format of the if- and/or main clause:</a:t>
            </a:r>
          </a:p>
        </p:txBody>
      </p:sp>
      <p:sp>
        <p:nvSpPr>
          <p:cNvPr id="7" name="Textfeld 6">
            <a:extLst>
              <a:ext uri="{FF2B5EF4-FFF2-40B4-BE49-F238E27FC236}">
                <a16:creationId xmlns:a16="http://schemas.microsoft.com/office/drawing/2014/main" id="{F45E196E-DDC8-D0FE-EE09-3DAC14DC115F}"/>
              </a:ext>
            </a:extLst>
          </p:cNvPr>
          <p:cNvSpPr txBox="1"/>
          <p:nvPr/>
        </p:nvSpPr>
        <p:spPr>
          <a:xfrm>
            <a:off x="1331640" y="1643316"/>
            <a:ext cx="7812360" cy="338554"/>
          </a:xfrm>
          <a:prstGeom prst="rect">
            <a:avLst/>
          </a:prstGeom>
          <a:solidFill>
            <a:schemeClr val="bg1"/>
          </a:solidFill>
        </p:spPr>
        <p:txBody>
          <a:bodyPr wrap="square" rtlCol="0">
            <a:spAutoFit/>
          </a:bodyPr>
          <a:lstStyle/>
          <a:p>
            <a:pPr algn="ctr"/>
            <a:r>
              <a:rPr lang="en-GB" sz="1600" dirty="0"/>
              <a:t>1. </a:t>
            </a:r>
            <a:r>
              <a:rPr lang="en-US" sz="1600" dirty="0"/>
              <a:t>If I (to have) more money, I (to buy) a new car.</a:t>
            </a:r>
            <a:endParaRPr lang="en-GB" sz="1600" dirty="0"/>
          </a:p>
        </p:txBody>
      </p:sp>
      <p:sp>
        <p:nvSpPr>
          <p:cNvPr id="8" name="Textfeld 7">
            <a:extLst>
              <a:ext uri="{FF2B5EF4-FFF2-40B4-BE49-F238E27FC236}">
                <a16:creationId xmlns:a16="http://schemas.microsoft.com/office/drawing/2014/main" id="{CC8EE0B0-0896-C36C-D879-E53816F90D1C}"/>
              </a:ext>
            </a:extLst>
          </p:cNvPr>
          <p:cNvSpPr txBox="1"/>
          <p:nvPr/>
        </p:nvSpPr>
        <p:spPr>
          <a:xfrm>
            <a:off x="1331640" y="1938318"/>
            <a:ext cx="7812360" cy="338554"/>
          </a:xfrm>
          <a:prstGeom prst="rect">
            <a:avLst/>
          </a:prstGeom>
          <a:solidFill>
            <a:schemeClr val="bg1"/>
          </a:solidFill>
        </p:spPr>
        <p:txBody>
          <a:bodyPr wrap="square" rtlCol="0">
            <a:spAutoFit/>
          </a:bodyPr>
          <a:lstStyle/>
          <a:p>
            <a:pPr algn="ctr"/>
            <a:r>
              <a:rPr lang="en-GB" sz="1600" i="1" dirty="0"/>
              <a:t>If/Assuming I </a:t>
            </a:r>
            <a:r>
              <a:rPr lang="en-GB" sz="1600" b="1" i="1" dirty="0"/>
              <a:t>had</a:t>
            </a:r>
            <a:r>
              <a:rPr lang="en-GB" sz="1600" i="1" dirty="0"/>
              <a:t> more money, I </a:t>
            </a:r>
            <a:r>
              <a:rPr lang="en-GB" sz="1600" b="1" i="1" dirty="0"/>
              <a:t>would buy </a:t>
            </a:r>
            <a:r>
              <a:rPr lang="en-GB" sz="1600" i="1" dirty="0"/>
              <a:t>a new car.</a:t>
            </a:r>
          </a:p>
        </p:txBody>
      </p:sp>
      <p:sp>
        <p:nvSpPr>
          <p:cNvPr id="9" name="Textfeld 8">
            <a:extLst>
              <a:ext uri="{FF2B5EF4-FFF2-40B4-BE49-F238E27FC236}">
                <a16:creationId xmlns:a16="http://schemas.microsoft.com/office/drawing/2014/main" id="{996F773B-674A-B7D1-40B6-7D1B3E187F4C}"/>
              </a:ext>
            </a:extLst>
          </p:cNvPr>
          <p:cNvSpPr txBox="1"/>
          <p:nvPr/>
        </p:nvSpPr>
        <p:spPr>
          <a:xfrm>
            <a:off x="1331640" y="2276872"/>
            <a:ext cx="7812360" cy="338554"/>
          </a:xfrm>
          <a:prstGeom prst="rect">
            <a:avLst/>
          </a:prstGeom>
          <a:solidFill>
            <a:schemeClr val="bg1"/>
          </a:solidFill>
        </p:spPr>
        <p:txBody>
          <a:bodyPr wrap="square" rtlCol="0">
            <a:spAutoFit/>
          </a:bodyPr>
          <a:lstStyle/>
          <a:p>
            <a:pPr algn="ctr"/>
            <a:r>
              <a:rPr lang="en-GB" sz="1600" dirty="0"/>
              <a:t>2. </a:t>
            </a:r>
            <a:r>
              <a:rPr lang="en-US" sz="1600" dirty="0"/>
              <a:t>If it (not, to rain), we could go for a walk..</a:t>
            </a:r>
            <a:endParaRPr lang="en-GB" sz="1600" dirty="0"/>
          </a:p>
        </p:txBody>
      </p:sp>
      <p:sp>
        <p:nvSpPr>
          <p:cNvPr id="10" name="Textfeld 9">
            <a:extLst>
              <a:ext uri="{FF2B5EF4-FFF2-40B4-BE49-F238E27FC236}">
                <a16:creationId xmlns:a16="http://schemas.microsoft.com/office/drawing/2014/main" id="{35AC736C-EF87-3D68-FF03-8CA312E0CE97}"/>
              </a:ext>
            </a:extLst>
          </p:cNvPr>
          <p:cNvSpPr txBox="1"/>
          <p:nvPr/>
        </p:nvSpPr>
        <p:spPr>
          <a:xfrm>
            <a:off x="1331640" y="2586390"/>
            <a:ext cx="7812360" cy="338554"/>
          </a:xfrm>
          <a:prstGeom prst="rect">
            <a:avLst/>
          </a:prstGeom>
          <a:solidFill>
            <a:schemeClr val="bg1"/>
          </a:solidFill>
        </p:spPr>
        <p:txBody>
          <a:bodyPr wrap="square" rtlCol="0">
            <a:spAutoFit/>
          </a:bodyPr>
          <a:lstStyle/>
          <a:p>
            <a:pPr algn="ctr"/>
            <a:r>
              <a:rPr lang="en-GB" sz="1600" i="1" dirty="0"/>
              <a:t>If/Assuming it </a:t>
            </a:r>
            <a:r>
              <a:rPr lang="en-GB" sz="1600" b="1" i="1" dirty="0"/>
              <a:t>wasn’t raining</a:t>
            </a:r>
            <a:r>
              <a:rPr lang="en-GB" sz="1600" i="1" dirty="0"/>
              <a:t>, we could go for a walk.</a:t>
            </a:r>
          </a:p>
        </p:txBody>
      </p:sp>
      <p:sp>
        <p:nvSpPr>
          <p:cNvPr id="11" name="Textfeld 10">
            <a:extLst>
              <a:ext uri="{FF2B5EF4-FFF2-40B4-BE49-F238E27FC236}">
                <a16:creationId xmlns:a16="http://schemas.microsoft.com/office/drawing/2014/main" id="{07A254F7-A220-1FE6-A33C-60337C813793}"/>
              </a:ext>
            </a:extLst>
          </p:cNvPr>
          <p:cNvSpPr txBox="1"/>
          <p:nvPr/>
        </p:nvSpPr>
        <p:spPr>
          <a:xfrm>
            <a:off x="1331640" y="2924944"/>
            <a:ext cx="7812360" cy="338554"/>
          </a:xfrm>
          <a:prstGeom prst="rect">
            <a:avLst/>
          </a:prstGeom>
          <a:solidFill>
            <a:schemeClr val="bg1"/>
          </a:solidFill>
        </p:spPr>
        <p:txBody>
          <a:bodyPr wrap="square" rtlCol="0">
            <a:spAutoFit/>
          </a:bodyPr>
          <a:lstStyle/>
          <a:p>
            <a:pPr algn="ctr"/>
            <a:r>
              <a:rPr lang="en-GB" sz="1600" dirty="0"/>
              <a:t>3. He would be healthier if he (not, to eat) so much junk food.</a:t>
            </a:r>
          </a:p>
        </p:txBody>
      </p:sp>
      <p:sp>
        <p:nvSpPr>
          <p:cNvPr id="12" name="Textfeld 11">
            <a:extLst>
              <a:ext uri="{FF2B5EF4-FFF2-40B4-BE49-F238E27FC236}">
                <a16:creationId xmlns:a16="http://schemas.microsoft.com/office/drawing/2014/main" id="{753EEF23-8E37-8931-2D78-9BD3AE0AC0A0}"/>
              </a:ext>
            </a:extLst>
          </p:cNvPr>
          <p:cNvSpPr txBox="1"/>
          <p:nvPr/>
        </p:nvSpPr>
        <p:spPr>
          <a:xfrm>
            <a:off x="1331640" y="3234462"/>
            <a:ext cx="7812360" cy="338554"/>
          </a:xfrm>
          <a:prstGeom prst="rect">
            <a:avLst/>
          </a:prstGeom>
          <a:solidFill>
            <a:schemeClr val="bg1"/>
          </a:solidFill>
        </p:spPr>
        <p:txBody>
          <a:bodyPr wrap="square" rtlCol="0">
            <a:spAutoFit/>
          </a:bodyPr>
          <a:lstStyle/>
          <a:p>
            <a:pPr algn="ctr"/>
            <a:r>
              <a:rPr lang="en-GB" sz="1600" i="1" dirty="0"/>
              <a:t>He would be healthier assuming/if he </a:t>
            </a:r>
            <a:r>
              <a:rPr lang="en-GB" sz="1600" b="1" i="1" dirty="0"/>
              <a:t>didn’t eat </a:t>
            </a:r>
            <a:r>
              <a:rPr lang="en-GB" sz="1600" i="1" dirty="0"/>
              <a:t>so much junk food</a:t>
            </a:r>
            <a:r>
              <a:rPr lang="en-GB" sz="1600" b="1" i="1" dirty="0"/>
              <a:t>.</a:t>
            </a:r>
          </a:p>
        </p:txBody>
      </p:sp>
      <p:sp>
        <p:nvSpPr>
          <p:cNvPr id="13" name="Textfeld 12">
            <a:extLst>
              <a:ext uri="{FF2B5EF4-FFF2-40B4-BE49-F238E27FC236}">
                <a16:creationId xmlns:a16="http://schemas.microsoft.com/office/drawing/2014/main" id="{1156C1D5-466C-1AE7-7796-C3F8FAB6C6E8}"/>
              </a:ext>
            </a:extLst>
          </p:cNvPr>
          <p:cNvSpPr txBox="1"/>
          <p:nvPr/>
        </p:nvSpPr>
        <p:spPr>
          <a:xfrm>
            <a:off x="1331640" y="4077072"/>
            <a:ext cx="7812360" cy="338554"/>
          </a:xfrm>
          <a:prstGeom prst="rect">
            <a:avLst/>
          </a:prstGeom>
          <a:solidFill>
            <a:schemeClr val="bg1"/>
          </a:solidFill>
        </p:spPr>
        <p:txBody>
          <a:bodyPr wrap="square" rtlCol="0">
            <a:spAutoFit/>
          </a:bodyPr>
          <a:lstStyle/>
          <a:p>
            <a:pPr algn="ctr"/>
            <a:r>
              <a:rPr lang="en-GB" sz="1600" dirty="0"/>
              <a:t>4. An </a:t>
            </a:r>
            <a:r>
              <a:rPr lang="en-GB" sz="1600" dirty="0" err="1"/>
              <a:t>deiner</a:t>
            </a:r>
            <a:r>
              <a:rPr lang="en-GB" sz="1600" dirty="0"/>
              <a:t> Stelle </a:t>
            </a:r>
            <a:r>
              <a:rPr lang="en-GB" sz="1600" dirty="0" err="1"/>
              <a:t>würde</a:t>
            </a:r>
            <a:r>
              <a:rPr lang="en-GB" sz="1600" dirty="0"/>
              <a:t> ich </a:t>
            </a:r>
            <a:r>
              <a:rPr lang="en-GB" sz="1600" dirty="0" err="1"/>
              <a:t>nach</a:t>
            </a:r>
            <a:r>
              <a:rPr lang="en-GB" sz="1600" dirty="0"/>
              <a:t> </a:t>
            </a:r>
            <a:r>
              <a:rPr lang="en-GB" sz="1600" dirty="0" err="1"/>
              <a:t>Hause</a:t>
            </a:r>
            <a:r>
              <a:rPr lang="en-GB" sz="1600" dirty="0"/>
              <a:t> </a:t>
            </a:r>
            <a:r>
              <a:rPr lang="en-GB" sz="1600" dirty="0" err="1"/>
              <a:t>gehen</a:t>
            </a:r>
            <a:r>
              <a:rPr lang="en-GB" sz="1600" dirty="0"/>
              <a:t>.</a:t>
            </a:r>
          </a:p>
        </p:txBody>
      </p:sp>
      <p:sp>
        <p:nvSpPr>
          <p:cNvPr id="15" name="Textfeld 14">
            <a:extLst>
              <a:ext uri="{FF2B5EF4-FFF2-40B4-BE49-F238E27FC236}">
                <a16:creationId xmlns:a16="http://schemas.microsoft.com/office/drawing/2014/main" id="{35EFE36A-C041-5547-E2AD-0EB8B8715C49}"/>
              </a:ext>
            </a:extLst>
          </p:cNvPr>
          <p:cNvSpPr txBox="1"/>
          <p:nvPr/>
        </p:nvSpPr>
        <p:spPr>
          <a:xfrm>
            <a:off x="1331640" y="3738518"/>
            <a:ext cx="7812360" cy="338554"/>
          </a:xfrm>
          <a:prstGeom prst="rect">
            <a:avLst/>
          </a:prstGeom>
          <a:solidFill>
            <a:srgbClr val="FFFF00"/>
          </a:solidFill>
        </p:spPr>
        <p:txBody>
          <a:bodyPr wrap="square" rtlCol="0">
            <a:spAutoFit/>
          </a:bodyPr>
          <a:lstStyle/>
          <a:p>
            <a:pPr algn="ctr"/>
            <a:r>
              <a:rPr lang="en-GB" sz="1600" dirty="0"/>
              <a:t>Translate:</a:t>
            </a:r>
          </a:p>
        </p:txBody>
      </p:sp>
      <p:sp>
        <p:nvSpPr>
          <p:cNvPr id="16" name="Textfeld 15">
            <a:extLst>
              <a:ext uri="{FF2B5EF4-FFF2-40B4-BE49-F238E27FC236}">
                <a16:creationId xmlns:a16="http://schemas.microsoft.com/office/drawing/2014/main" id="{C9BA59E7-F534-4B2E-B45A-9F7CB732D8F5}"/>
              </a:ext>
            </a:extLst>
          </p:cNvPr>
          <p:cNvSpPr txBox="1"/>
          <p:nvPr/>
        </p:nvSpPr>
        <p:spPr>
          <a:xfrm>
            <a:off x="1331640" y="4386590"/>
            <a:ext cx="7812360" cy="338554"/>
          </a:xfrm>
          <a:prstGeom prst="rect">
            <a:avLst/>
          </a:prstGeom>
          <a:solidFill>
            <a:schemeClr val="bg1"/>
          </a:solidFill>
        </p:spPr>
        <p:txBody>
          <a:bodyPr wrap="square" rtlCol="0">
            <a:spAutoFit/>
          </a:bodyPr>
          <a:lstStyle/>
          <a:p>
            <a:pPr algn="ctr"/>
            <a:r>
              <a:rPr lang="en-GB" sz="1600" i="1" dirty="0"/>
              <a:t>If/Assuming I were you, I would go home.</a:t>
            </a:r>
            <a:endParaRPr lang="en-GB" sz="1600" dirty="0"/>
          </a:p>
        </p:txBody>
      </p:sp>
      <p:sp>
        <p:nvSpPr>
          <p:cNvPr id="17" name="Textfeld 16">
            <a:extLst>
              <a:ext uri="{FF2B5EF4-FFF2-40B4-BE49-F238E27FC236}">
                <a16:creationId xmlns:a16="http://schemas.microsoft.com/office/drawing/2014/main" id="{E0341339-0147-1195-9590-876821B37E13}"/>
              </a:ext>
            </a:extLst>
          </p:cNvPr>
          <p:cNvSpPr txBox="1"/>
          <p:nvPr/>
        </p:nvSpPr>
        <p:spPr>
          <a:xfrm>
            <a:off x="1331640" y="4725144"/>
            <a:ext cx="7812360" cy="338554"/>
          </a:xfrm>
          <a:prstGeom prst="rect">
            <a:avLst/>
          </a:prstGeom>
          <a:solidFill>
            <a:schemeClr val="bg1"/>
          </a:solidFill>
        </p:spPr>
        <p:txBody>
          <a:bodyPr wrap="square" rtlCol="0">
            <a:spAutoFit/>
          </a:bodyPr>
          <a:lstStyle/>
          <a:p>
            <a:pPr algn="ctr"/>
            <a:r>
              <a:rPr lang="en-GB" sz="1600" dirty="0"/>
              <a:t>5. </a:t>
            </a:r>
            <a:r>
              <a:rPr lang="en-GB" sz="1600" dirty="0" err="1"/>
              <a:t>Wenn</a:t>
            </a:r>
            <a:r>
              <a:rPr lang="en-GB" sz="1600" dirty="0"/>
              <a:t> </a:t>
            </a:r>
            <a:r>
              <a:rPr lang="en-GB" sz="1600" dirty="0" err="1"/>
              <a:t>sie</a:t>
            </a:r>
            <a:r>
              <a:rPr lang="en-GB" sz="1600" dirty="0"/>
              <a:t> morgen </a:t>
            </a:r>
            <a:r>
              <a:rPr lang="en-GB" sz="1600" dirty="0" err="1"/>
              <a:t>nicht</a:t>
            </a:r>
            <a:r>
              <a:rPr lang="en-GB" sz="1600" dirty="0"/>
              <a:t> </a:t>
            </a:r>
            <a:r>
              <a:rPr lang="en-GB" sz="1600" dirty="0" err="1"/>
              <a:t>arbeiten</a:t>
            </a:r>
            <a:r>
              <a:rPr lang="en-GB" sz="1600" dirty="0"/>
              <a:t> </a:t>
            </a:r>
            <a:r>
              <a:rPr lang="en-GB" sz="1600" dirty="0" err="1"/>
              <a:t>müsste</a:t>
            </a:r>
            <a:r>
              <a:rPr lang="en-GB" sz="1600" dirty="0"/>
              <a:t>, </a:t>
            </a:r>
            <a:r>
              <a:rPr lang="en-GB" sz="1600" dirty="0" err="1"/>
              <a:t>könnte</a:t>
            </a:r>
            <a:r>
              <a:rPr lang="en-GB" sz="1600" dirty="0"/>
              <a:t> </a:t>
            </a:r>
            <a:r>
              <a:rPr lang="en-GB" sz="1600" dirty="0" err="1"/>
              <a:t>sie</a:t>
            </a:r>
            <a:r>
              <a:rPr lang="en-GB" sz="1600" dirty="0"/>
              <a:t> </a:t>
            </a:r>
            <a:r>
              <a:rPr lang="en-GB" sz="1600" dirty="0" err="1"/>
              <a:t>mit</a:t>
            </a:r>
            <a:r>
              <a:rPr lang="en-GB" sz="1600" dirty="0"/>
              <a:t> </a:t>
            </a:r>
            <a:r>
              <a:rPr lang="en-GB" sz="1600" dirty="0" err="1"/>
              <a:t>uns</a:t>
            </a:r>
            <a:r>
              <a:rPr lang="en-GB" sz="1600" dirty="0"/>
              <a:t> </a:t>
            </a:r>
            <a:r>
              <a:rPr lang="en-GB" sz="1600" dirty="0" err="1"/>
              <a:t>zu</a:t>
            </a:r>
            <a:r>
              <a:rPr lang="en-GB" sz="1600" dirty="0"/>
              <a:t> Abend </a:t>
            </a:r>
            <a:r>
              <a:rPr lang="en-GB" sz="1600" dirty="0" err="1"/>
              <a:t>essen</a:t>
            </a:r>
            <a:r>
              <a:rPr lang="en-GB" sz="1600" dirty="0"/>
              <a:t>.</a:t>
            </a:r>
          </a:p>
        </p:txBody>
      </p:sp>
      <p:sp>
        <p:nvSpPr>
          <p:cNvPr id="18" name="Textfeld 17">
            <a:extLst>
              <a:ext uri="{FF2B5EF4-FFF2-40B4-BE49-F238E27FC236}">
                <a16:creationId xmlns:a16="http://schemas.microsoft.com/office/drawing/2014/main" id="{FFB3C5DA-94E1-859C-7EC8-9958ACD33681}"/>
              </a:ext>
            </a:extLst>
          </p:cNvPr>
          <p:cNvSpPr txBox="1"/>
          <p:nvPr/>
        </p:nvSpPr>
        <p:spPr>
          <a:xfrm>
            <a:off x="1331640" y="5034662"/>
            <a:ext cx="7812360" cy="338554"/>
          </a:xfrm>
          <a:prstGeom prst="rect">
            <a:avLst/>
          </a:prstGeom>
          <a:solidFill>
            <a:schemeClr val="bg1"/>
          </a:solidFill>
        </p:spPr>
        <p:txBody>
          <a:bodyPr wrap="square" rtlCol="0">
            <a:spAutoFit/>
          </a:bodyPr>
          <a:lstStyle/>
          <a:p>
            <a:pPr algn="ctr"/>
            <a:r>
              <a:rPr lang="en-GB" sz="1600" i="1" dirty="0"/>
              <a:t>If/Suppose she didn’t have to work tomorrow, she could join us for dinner. </a:t>
            </a:r>
          </a:p>
        </p:txBody>
      </p:sp>
      <p:sp>
        <p:nvSpPr>
          <p:cNvPr id="19" name="Textfeld 18">
            <a:extLst>
              <a:ext uri="{FF2B5EF4-FFF2-40B4-BE49-F238E27FC236}">
                <a16:creationId xmlns:a16="http://schemas.microsoft.com/office/drawing/2014/main" id="{1162E035-C2CD-3A5A-1C5B-7C782EECE549}"/>
              </a:ext>
            </a:extLst>
          </p:cNvPr>
          <p:cNvSpPr txBox="1"/>
          <p:nvPr/>
        </p:nvSpPr>
        <p:spPr>
          <a:xfrm>
            <a:off x="1331640" y="5373216"/>
            <a:ext cx="7812360" cy="338554"/>
          </a:xfrm>
          <a:prstGeom prst="rect">
            <a:avLst/>
          </a:prstGeom>
          <a:solidFill>
            <a:schemeClr val="bg1"/>
          </a:solidFill>
        </p:spPr>
        <p:txBody>
          <a:bodyPr wrap="square" rtlCol="0">
            <a:spAutoFit/>
          </a:bodyPr>
          <a:lstStyle/>
          <a:p>
            <a:pPr algn="ctr"/>
            <a:r>
              <a:rPr lang="en-GB" sz="1600" dirty="0"/>
              <a:t>6. Du </a:t>
            </a:r>
            <a:r>
              <a:rPr lang="en-GB" sz="1600" dirty="0" err="1"/>
              <a:t>könntest</a:t>
            </a:r>
            <a:r>
              <a:rPr lang="en-GB" sz="1600" dirty="0"/>
              <a:t> dich </a:t>
            </a:r>
            <a:r>
              <a:rPr lang="en-GB" sz="1600" dirty="0" err="1"/>
              <a:t>mit</a:t>
            </a:r>
            <a:r>
              <a:rPr lang="en-GB" sz="1600" dirty="0"/>
              <a:t> José </a:t>
            </a:r>
            <a:r>
              <a:rPr lang="en-GB" sz="1600" dirty="0" err="1"/>
              <a:t>unterhalten</a:t>
            </a:r>
            <a:r>
              <a:rPr lang="en-GB" sz="1600" dirty="0"/>
              <a:t>, </a:t>
            </a:r>
            <a:r>
              <a:rPr lang="en-GB" sz="1600" dirty="0" err="1"/>
              <a:t>wenn</a:t>
            </a:r>
            <a:r>
              <a:rPr lang="en-GB" sz="1600" dirty="0"/>
              <a:t> du </a:t>
            </a:r>
            <a:r>
              <a:rPr lang="en-GB" sz="1600" dirty="0" err="1"/>
              <a:t>Spanisch</a:t>
            </a:r>
            <a:r>
              <a:rPr lang="en-GB" sz="1600" dirty="0"/>
              <a:t> </a:t>
            </a:r>
            <a:r>
              <a:rPr lang="en-GB" sz="1600" dirty="0" err="1"/>
              <a:t>sprechen</a:t>
            </a:r>
            <a:r>
              <a:rPr lang="en-GB" sz="1600" dirty="0"/>
              <a:t> </a:t>
            </a:r>
            <a:r>
              <a:rPr lang="en-GB" sz="1600" dirty="0" err="1"/>
              <a:t>würdest</a:t>
            </a:r>
            <a:r>
              <a:rPr lang="en-GB" sz="1600" dirty="0"/>
              <a:t>.</a:t>
            </a:r>
          </a:p>
        </p:txBody>
      </p:sp>
      <p:sp>
        <p:nvSpPr>
          <p:cNvPr id="20" name="Textfeld 19">
            <a:extLst>
              <a:ext uri="{FF2B5EF4-FFF2-40B4-BE49-F238E27FC236}">
                <a16:creationId xmlns:a16="http://schemas.microsoft.com/office/drawing/2014/main" id="{777A2080-542A-0880-5F95-B814A0A2BBE3}"/>
              </a:ext>
            </a:extLst>
          </p:cNvPr>
          <p:cNvSpPr txBox="1"/>
          <p:nvPr/>
        </p:nvSpPr>
        <p:spPr>
          <a:xfrm>
            <a:off x="1331640" y="5682734"/>
            <a:ext cx="7812360" cy="338554"/>
          </a:xfrm>
          <a:prstGeom prst="rect">
            <a:avLst/>
          </a:prstGeom>
          <a:solidFill>
            <a:schemeClr val="bg1"/>
          </a:solidFill>
        </p:spPr>
        <p:txBody>
          <a:bodyPr wrap="square" rtlCol="0">
            <a:spAutoFit/>
          </a:bodyPr>
          <a:lstStyle/>
          <a:p>
            <a:pPr algn="ctr"/>
            <a:r>
              <a:rPr lang="en-GB" sz="1600" i="1" dirty="0"/>
              <a:t>You could converse with José if/assuming you spoke Spanish.</a:t>
            </a:r>
          </a:p>
        </p:txBody>
      </p:sp>
      <p:sp>
        <p:nvSpPr>
          <p:cNvPr id="21" name="Textfeld 20">
            <a:extLst>
              <a:ext uri="{FF2B5EF4-FFF2-40B4-BE49-F238E27FC236}">
                <a16:creationId xmlns:a16="http://schemas.microsoft.com/office/drawing/2014/main" id="{FAE0B0F8-11C4-6E95-FF39-F5AD5BD3556D}"/>
              </a:ext>
            </a:extLst>
          </p:cNvPr>
          <p:cNvSpPr txBox="1"/>
          <p:nvPr/>
        </p:nvSpPr>
        <p:spPr>
          <a:xfrm>
            <a:off x="1331640" y="6021288"/>
            <a:ext cx="7812360" cy="338554"/>
          </a:xfrm>
          <a:prstGeom prst="rect">
            <a:avLst/>
          </a:prstGeom>
          <a:solidFill>
            <a:schemeClr val="bg1"/>
          </a:solidFill>
        </p:spPr>
        <p:txBody>
          <a:bodyPr wrap="square" rtlCol="0">
            <a:spAutoFit/>
          </a:bodyPr>
          <a:lstStyle/>
          <a:p>
            <a:pPr algn="ctr"/>
            <a:r>
              <a:rPr lang="en-GB" sz="1600" dirty="0"/>
              <a:t>7. </a:t>
            </a:r>
            <a:r>
              <a:rPr lang="en-GB" sz="1600" dirty="0" err="1"/>
              <a:t>Wenn</a:t>
            </a:r>
            <a:r>
              <a:rPr lang="en-GB" sz="1600" dirty="0"/>
              <a:t> du </a:t>
            </a:r>
            <a:r>
              <a:rPr lang="en-GB" sz="1600" dirty="0" err="1"/>
              <a:t>kein</a:t>
            </a:r>
            <a:r>
              <a:rPr lang="en-GB" sz="1600" dirty="0"/>
              <a:t> Auto </a:t>
            </a:r>
            <a:r>
              <a:rPr lang="en-GB" sz="1600" dirty="0" err="1"/>
              <a:t>hättest</a:t>
            </a:r>
            <a:r>
              <a:rPr lang="en-GB" sz="1600" dirty="0"/>
              <a:t>, </a:t>
            </a:r>
            <a:r>
              <a:rPr lang="en-GB" sz="1600" dirty="0" err="1"/>
              <a:t>müsstest</a:t>
            </a:r>
            <a:r>
              <a:rPr lang="en-GB" sz="1600" dirty="0"/>
              <a:t> du </a:t>
            </a:r>
            <a:r>
              <a:rPr lang="en-GB" sz="1600" dirty="0" err="1"/>
              <a:t>laufen</a:t>
            </a:r>
            <a:r>
              <a:rPr lang="en-GB" sz="1600" dirty="0"/>
              <a:t>.</a:t>
            </a:r>
          </a:p>
        </p:txBody>
      </p:sp>
      <p:sp>
        <p:nvSpPr>
          <p:cNvPr id="23" name="Textfeld 22">
            <a:extLst>
              <a:ext uri="{FF2B5EF4-FFF2-40B4-BE49-F238E27FC236}">
                <a16:creationId xmlns:a16="http://schemas.microsoft.com/office/drawing/2014/main" id="{F745B039-BB2D-429F-6C1F-33AF977D931C}"/>
              </a:ext>
            </a:extLst>
          </p:cNvPr>
          <p:cNvSpPr txBox="1"/>
          <p:nvPr/>
        </p:nvSpPr>
        <p:spPr>
          <a:xfrm>
            <a:off x="1331640" y="6309320"/>
            <a:ext cx="7812360" cy="338554"/>
          </a:xfrm>
          <a:prstGeom prst="rect">
            <a:avLst/>
          </a:prstGeom>
          <a:solidFill>
            <a:schemeClr val="bg1"/>
          </a:solidFill>
        </p:spPr>
        <p:txBody>
          <a:bodyPr wrap="square" rtlCol="0">
            <a:spAutoFit/>
          </a:bodyPr>
          <a:lstStyle/>
          <a:p>
            <a:pPr algn="ctr"/>
            <a:r>
              <a:rPr lang="en-GB" sz="1600" i="1" dirty="0"/>
              <a:t>If/Assuming you didn’t have a car, you would have to walk.</a:t>
            </a:r>
          </a:p>
        </p:txBody>
      </p:sp>
    </p:spTree>
    <p:extLst>
      <p:ext uri="{BB962C8B-B14F-4D97-AF65-F5344CB8AC3E}">
        <p14:creationId xmlns:p14="http://schemas.microsoft.com/office/powerpoint/2010/main" val="649047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1000"/>
                                        <p:tgtEl>
                                          <p:spTgt spid="12"/>
                                        </p:tgtEl>
                                      </p:cBhvr>
                                    </p:animEffect>
                                    <p:anim calcmode="lin" valueType="num">
                                      <p:cBhvr>
                                        <p:cTn id="55" dur="1000" fill="hold"/>
                                        <p:tgtEl>
                                          <p:spTgt spid="12"/>
                                        </p:tgtEl>
                                        <p:attrNameLst>
                                          <p:attrName>ppt_x</p:attrName>
                                        </p:attrNameLst>
                                      </p:cBhvr>
                                      <p:tavLst>
                                        <p:tav tm="0">
                                          <p:val>
                                            <p:strVal val="#ppt_x"/>
                                          </p:val>
                                        </p:tav>
                                        <p:tav tm="100000">
                                          <p:val>
                                            <p:strVal val="#ppt_x"/>
                                          </p:val>
                                        </p:tav>
                                      </p:tavLst>
                                    </p:anim>
                                    <p:anim calcmode="lin" valueType="num">
                                      <p:cBhvr>
                                        <p:cTn id="5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fade">
                                      <p:cBhvr>
                                        <p:cTn id="67" dur="1000"/>
                                        <p:tgtEl>
                                          <p:spTgt spid="13"/>
                                        </p:tgtEl>
                                      </p:cBhvr>
                                    </p:animEffect>
                                    <p:anim calcmode="lin" valueType="num">
                                      <p:cBhvr>
                                        <p:cTn id="68" dur="1000" fill="hold"/>
                                        <p:tgtEl>
                                          <p:spTgt spid="13"/>
                                        </p:tgtEl>
                                        <p:attrNameLst>
                                          <p:attrName>ppt_x</p:attrName>
                                        </p:attrNameLst>
                                      </p:cBhvr>
                                      <p:tavLst>
                                        <p:tav tm="0">
                                          <p:val>
                                            <p:strVal val="#ppt_x"/>
                                          </p:val>
                                        </p:tav>
                                        <p:tav tm="100000">
                                          <p:val>
                                            <p:strVal val="#ppt_x"/>
                                          </p:val>
                                        </p:tav>
                                      </p:tavLst>
                                    </p:anim>
                                    <p:anim calcmode="lin" valueType="num">
                                      <p:cBhvr>
                                        <p:cTn id="6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fade">
                                      <p:cBhvr>
                                        <p:cTn id="74" dur="1000"/>
                                        <p:tgtEl>
                                          <p:spTgt spid="16"/>
                                        </p:tgtEl>
                                      </p:cBhvr>
                                    </p:animEffect>
                                    <p:anim calcmode="lin" valueType="num">
                                      <p:cBhvr>
                                        <p:cTn id="75" dur="1000" fill="hold"/>
                                        <p:tgtEl>
                                          <p:spTgt spid="16"/>
                                        </p:tgtEl>
                                        <p:attrNameLst>
                                          <p:attrName>ppt_x</p:attrName>
                                        </p:attrNameLst>
                                      </p:cBhvr>
                                      <p:tavLst>
                                        <p:tav tm="0">
                                          <p:val>
                                            <p:strVal val="#ppt_x"/>
                                          </p:val>
                                        </p:tav>
                                        <p:tav tm="100000">
                                          <p:val>
                                            <p:strVal val="#ppt_x"/>
                                          </p:val>
                                        </p:tav>
                                      </p:tavLst>
                                    </p:anim>
                                    <p:anim calcmode="lin" valueType="num">
                                      <p:cBhvr>
                                        <p:cTn id="7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fade">
                                      <p:cBhvr>
                                        <p:cTn id="81" dur="1000"/>
                                        <p:tgtEl>
                                          <p:spTgt spid="17"/>
                                        </p:tgtEl>
                                      </p:cBhvr>
                                    </p:animEffect>
                                    <p:anim calcmode="lin" valueType="num">
                                      <p:cBhvr>
                                        <p:cTn id="82" dur="1000" fill="hold"/>
                                        <p:tgtEl>
                                          <p:spTgt spid="17"/>
                                        </p:tgtEl>
                                        <p:attrNameLst>
                                          <p:attrName>ppt_x</p:attrName>
                                        </p:attrNameLst>
                                      </p:cBhvr>
                                      <p:tavLst>
                                        <p:tav tm="0">
                                          <p:val>
                                            <p:strVal val="#ppt_x"/>
                                          </p:val>
                                        </p:tav>
                                        <p:tav tm="100000">
                                          <p:val>
                                            <p:strVal val="#ppt_x"/>
                                          </p:val>
                                        </p:tav>
                                      </p:tavLst>
                                    </p:anim>
                                    <p:anim calcmode="lin" valueType="num">
                                      <p:cBhvr>
                                        <p:cTn id="8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fade">
                                      <p:cBhvr>
                                        <p:cTn id="88" dur="1000"/>
                                        <p:tgtEl>
                                          <p:spTgt spid="18"/>
                                        </p:tgtEl>
                                      </p:cBhvr>
                                    </p:animEffect>
                                    <p:anim calcmode="lin" valueType="num">
                                      <p:cBhvr>
                                        <p:cTn id="89" dur="1000" fill="hold"/>
                                        <p:tgtEl>
                                          <p:spTgt spid="18"/>
                                        </p:tgtEl>
                                        <p:attrNameLst>
                                          <p:attrName>ppt_x</p:attrName>
                                        </p:attrNameLst>
                                      </p:cBhvr>
                                      <p:tavLst>
                                        <p:tav tm="0">
                                          <p:val>
                                            <p:strVal val="#ppt_x"/>
                                          </p:val>
                                        </p:tav>
                                        <p:tav tm="100000">
                                          <p:val>
                                            <p:strVal val="#ppt_x"/>
                                          </p:val>
                                        </p:tav>
                                      </p:tavLst>
                                    </p:anim>
                                    <p:anim calcmode="lin" valueType="num">
                                      <p:cBhvr>
                                        <p:cTn id="9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fade">
                                      <p:cBhvr>
                                        <p:cTn id="95" dur="1000"/>
                                        <p:tgtEl>
                                          <p:spTgt spid="19"/>
                                        </p:tgtEl>
                                      </p:cBhvr>
                                    </p:animEffect>
                                    <p:anim calcmode="lin" valueType="num">
                                      <p:cBhvr>
                                        <p:cTn id="96" dur="1000" fill="hold"/>
                                        <p:tgtEl>
                                          <p:spTgt spid="19"/>
                                        </p:tgtEl>
                                        <p:attrNameLst>
                                          <p:attrName>ppt_x</p:attrName>
                                        </p:attrNameLst>
                                      </p:cBhvr>
                                      <p:tavLst>
                                        <p:tav tm="0">
                                          <p:val>
                                            <p:strVal val="#ppt_x"/>
                                          </p:val>
                                        </p:tav>
                                        <p:tav tm="100000">
                                          <p:val>
                                            <p:strVal val="#ppt_x"/>
                                          </p:val>
                                        </p:tav>
                                      </p:tavLst>
                                    </p:anim>
                                    <p:anim calcmode="lin" valueType="num">
                                      <p:cBhvr>
                                        <p:cTn id="9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fade">
                                      <p:cBhvr>
                                        <p:cTn id="102" dur="1000"/>
                                        <p:tgtEl>
                                          <p:spTgt spid="20"/>
                                        </p:tgtEl>
                                      </p:cBhvr>
                                    </p:animEffect>
                                    <p:anim calcmode="lin" valueType="num">
                                      <p:cBhvr>
                                        <p:cTn id="103" dur="1000" fill="hold"/>
                                        <p:tgtEl>
                                          <p:spTgt spid="20"/>
                                        </p:tgtEl>
                                        <p:attrNameLst>
                                          <p:attrName>ppt_x</p:attrName>
                                        </p:attrNameLst>
                                      </p:cBhvr>
                                      <p:tavLst>
                                        <p:tav tm="0">
                                          <p:val>
                                            <p:strVal val="#ppt_x"/>
                                          </p:val>
                                        </p:tav>
                                        <p:tav tm="100000">
                                          <p:val>
                                            <p:strVal val="#ppt_x"/>
                                          </p:val>
                                        </p:tav>
                                      </p:tavLst>
                                    </p:anim>
                                    <p:anim calcmode="lin" valueType="num">
                                      <p:cBhvr>
                                        <p:cTn id="10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Effect transition="in" filter="fade">
                                      <p:cBhvr>
                                        <p:cTn id="109" dur="1000"/>
                                        <p:tgtEl>
                                          <p:spTgt spid="21"/>
                                        </p:tgtEl>
                                      </p:cBhvr>
                                    </p:animEffect>
                                    <p:anim calcmode="lin" valueType="num">
                                      <p:cBhvr>
                                        <p:cTn id="110" dur="1000" fill="hold"/>
                                        <p:tgtEl>
                                          <p:spTgt spid="21"/>
                                        </p:tgtEl>
                                        <p:attrNameLst>
                                          <p:attrName>ppt_x</p:attrName>
                                        </p:attrNameLst>
                                      </p:cBhvr>
                                      <p:tavLst>
                                        <p:tav tm="0">
                                          <p:val>
                                            <p:strVal val="#ppt_x"/>
                                          </p:val>
                                        </p:tav>
                                        <p:tav tm="100000">
                                          <p:val>
                                            <p:strVal val="#ppt_x"/>
                                          </p:val>
                                        </p:tav>
                                      </p:tavLst>
                                    </p:anim>
                                    <p:anim calcmode="lin" valueType="num">
                                      <p:cBhvr>
                                        <p:cTn id="11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42" presetClass="entr" presetSubtype="0" fill="hold" grpId="0" nodeType="clickEffect">
                                  <p:stCondLst>
                                    <p:cond delay="0"/>
                                  </p:stCondLst>
                                  <p:childTnLst>
                                    <p:set>
                                      <p:cBhvr>
                                        <p:cTn id="115" dur="1" fill="hold">
                                          <p:stCondLst>
                                            <p:cond delay="0"/>
                                          </p:stCondLst>
                                        </p:cTn>
                                        <p:tgtEl>
                                          <p:spTgt spid="23"/>
                                        </p:tgtEl>
                                        <p:attrNameLst>
                                          <p:attrName>style.visibility</p:attrName>
                                        </p:attrNameLst>
                                      </p:cBhvr>
                                      <p:to>
                                        <p:strVal val="visible"/>
                                      </p:to>
                                    </p:set>
                                    <p:animEffect transition="in" filter="fade">
                                      <p:cBhvr>
                                        <p:cTn id="116" dur="1000"/>
                                        <p:tgtEl>
                                          <p:spTgt spid="23"/>
                                        </p:tgtEl>
                                      </p:cBhvr>
                                    </p:animEffect>
                                    <p:anim calcmode="lin" valueType="num">
                                      <p:cBhvr>
                                        <p:cTn id="117" dur="1000" fill="hold"/>
                                        <p:tgtEl>
                                          <p:spTgt spid="23"/>
                                        </p:tgtEl>
                                        <p:attrNameLst>
                                          <p:attrName>ppt_x</p:attrName>
                                        </p:attrNameLst>
                                      </p:cBhvr>
                                      <p:tavLst>
                                        <p:tav tm="0">
                                          <p:val>
                                            <p:strVal val="#ppt_x"/>
                                          </p:val>
                                        </p:tav>
                                        <p:tav tm="100000">
                                          <p:val>
                                            <p:strVal val="#ppt_x"/>
                                          </p:val>
                                        </p:tav>
                                      </p:tavLst>
                                    </p:anim>
                                    <p:anim calcmode="lin" valueType="num">
                                      <p:cBhvr>
                                        <p:cTn id="11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P spid="19" grpId="0" animBg="1"/>
      <p:bldP spid="20" grpId="0" animBg="1"/>
      <p:bldP spid="21" grpId="0" animBg="1"/>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C464-1401-00F2-0120-881D7AA90524}"/>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567E4BD-7DEC-A40E-886A-AC03388539C6}"/>
              </a:ext>
            </a:extLst>
          </p:cNvPr>
          <p:cNvSpPr txBox="1"/>
          <p:nvPr/>
        </p:nvSpPr>
        <p:spPr>
          <a:xfrm>
            <a:off x="0" y="1218238"/>
            <a:ext cx="9144000" cy="338554"/>
          </a:xfrm>
          <a:prstGeom prst="rect">
            <a:avLst/>
          </a:prstGeom>
          <a:noFill/>
        </p:spPr>
        <p:txBody>
          <a:bodyPr wrap="square" rtlCol="0">
            <a:spAutoFit/>
          </a:bodyPr>
          <a:lstStyle/>
          <a:p>
            <a:pPr algn="ctr"/>
            <a:r>
              <a:rPr lang="en-GB" sz="1600" b="1">
                <a:solidFill>
                  <a:srgbClr val="C00000"/>
                </a:solidFill>
              </a:rPr>
              <a:t>Conditionals</a:t>
            </a:r>
            <a:endParaRPr lang="en-GB" sz="1600" b="1" dirty="0">
              <a:solidFill>
                <a:srgbClr val="C00000"/>
              </a:solidFill>
            </a:endParaRPr>
          </a:p>
        </p:txBody>
      </p:sp>
      <p:sp>
        <p:nvSpPr>
          <p:cNvPr id="3" name="Textfeld 2">
            <a:extLst>
              <a:ext uri="{FF2B5EF4-FFF2-40B4-BE49-F238E27FC236}">
                <a16:creationId xmlns:a16="http://schemas.microsoft.com/office/drawing/2014/main" id="{67202606-D19D-C339-F62D-C18699448F7B}"/>
              </a:ext>
            </a:extLst>
          </p:cNvPr>
          <p:cNvSpPr txBox="1"/>
          <p:nvPr/>
        </p:nvSpPr>
        <p:spPr>
          <a:xfrm>
            <a:off x="107504" y="2852936"/>
            <a:ext cx="3096344" cy="338554"/>
          </a:xfrm>
          <a:prstGeom prst="rect">
            <a:avLst/>
          </a:prstGeom>
          <a:solidFill>
            <a:srgbClr val="FFFF00"/>
          </a:solidFill>
        </p:spPr>
        <p:txBody>
          <a:bodyPr wrap="square" rtlCol="0">
            <a:spAutoFit/>
          </a:bodyPr>
          <a:lstStyle/>
          <a:p>
            <a:r>
              <a:rPr lang="en-GB" sz="1600" dirty="0"/>
              <a:t>Third conditional/if clause type 3</a:t>
            </a:r>
          </a:p>
        </p:txBody>
      </p:sp>
      <p:sp>
        <p:nvSpPr>
          <p:cNvPr id="4" name="Textfeld 3">
            <a:extLst>
              <a:ext uri="{FF2B5EF4-FFF2-40B4-BE49-F238E27FC236}">
                <a16:creationId xmlns:a16="http://schemas.microsoft.com/office/drawing/2014/main" id="{6F681168-C7FC-6094-38D1-3DAA35BB2349}"/>
              </a:ext>
            </a:extLst>
          </p:cNvPr>
          <p:cNvSpPr txBox="1"/>
          <p:nvPr/>
        </p:nvSpPr>
        <p:spPr>
          <a:xfrm>
            <a:off x="3491880" y="2852936"/>
            <a:ext cx="5652120" cy="338554"/>
          </a:xfrm>
          <a:prstGeom prst="rect">
            <a:avLst/>
          </a:prstGeom>
          <a:solidFill>
            <a:srgbClr val="FFFF00"/>
          </a:solidFill>
        </p:spPr>
        <p:txBody>
          <a:bodyPr wrap="square" rtlCol="0">
            <a:spAutoFit/>
          </a:bodyPr>
          <a:lstStyle/>
          <a:p>
            <a:r>
              <a:rPr lang="en-GB" sz="1600" dirty="0"/>
              <a:t>If I had studied harder, I would have passed the exam.</a:t>
            </a:r>
          </a:p>
        </p:txBody>
      </p:sp>
      <p:sp>
        <p:nvSpPr>
          <p:cNvPr id="5" name="Textfeld 4">
            <a:extLst>
              <a:ext uri="{FF2B5EF4-FFF2-40B4-BE49-F238E27FC236}">
                <a16:creationId xmlns:a16="http://schemas.microsoft.com/office/drawing/2014/main" id="{0C75ECD7-4EF9-32C3-9F17-EE85B9941C98}"/>
              </a:ext>
            </a:extLst>
          </p:cNvPr>
          <p:cNvSpPr txBox="1"/>
          <p:nvPr/>
        </p:nvSpPr>
        <p:spPr>
          <a:xfrm>
            <a:off x="3491880" y="3306470"/>
            <a:ext cx="5652120" cy="338554"/>
          </a:xfrm>
          <a:prstGeom prst="rect">
            <a:avLst/>
          </a:prstGeom>
          <a:solidFill>
            <a:srgbClr val="FFFF00"/>
          </a:solidFill>
        </p:spPr>
        <p:txBody>
          <a:bodyPr wrap="square" rtlCol="0">
            <a:spAutoFit/>
          </a:bodyPr>
          <a:lstStyle/>
          <a:p>
            <a:r>
              <a:rPr lang="en-GB" sz="1600" dirty="0"/>
              <a:t>Had I studied harder, I would have passed the exam.</a:t>
            </a:r>
          </a:p>
        </p:txBody>
      </p:sp>
    </p:spTree>
    <p:extLst>
      <p:ext uri="{BB962C8B-B14F-4D97-AF65-F5344CB8AC3E}">
        <p14:creationId xmlns:p14="http://schemas.microsoft.com/office/powerpoint/2010/main" val="3802305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1960</Words>
  <Application>Microsoft Office PowerPoint</Application>
  <PresentationFormat>Bildschirmpräsentation (4:3)</PresentationFormat>
  <Paragraphs>167</Paragraphs>
  <Slides>13</Slides>
  <Notes>13</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13</vt:i4>
      </vt:variant>
    </vt:vector>
  </HeadingPairs>
  <TitlesOfParts>
    <vt:vector size="16" baseType="lpstr">
      <vt:lpstr>Arial</vt:lpstr>
      <vt:lpstr>Calibri</vt: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Maximilian Verlag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Jürgen Hensel</dc:creator>
  <cp:lastModifiedBy>Jürgen Hensel</cp:lastModifiedBy>
  <cp:revision>531</cp:revision>
  <dcterms:created xsi:type="dcterms:W3CDTF">2011-03-24T10:15:25Z</dcterms:created>
  <dcterms:modified xsi:type="dcterms:W3CDTF">2025-11-19T08:49:22Z</dcterms:modified>
</cp:coreProperties>
</file>