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70" r:id="rId2"/>
    <p:sldId id="271" r:id="rId3"/>
    <p:sldId id="272" r:id="rId4"/>
    <p:sldId id="273" r:id="rId5"/>
  </p:sldIdLst>
  <p:sldSz cx="9144000" cy="6858000" type="screen4x3"/>
  <p:notesSz cx="7099300" cy="10234613"/>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972"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8" d="100"/>
          <a:sy n="68" d="100"/>
        </p:scale>
        <p:origin x="-2772" y="-96"/>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pPr>
              <a:defRPr/>
            </a:pPr>
            <a:endParaRPr lang="de-DE"/>
          </a:p>
        </p:txBody>
      </p:sp>
      <p:sp>
        <p:nvSpPr>
          <p:cNvPr id="3" name="Datumsplatzhalter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pPr>
              <a:defRPr/>
            </a:pPr>
            <a:fld id="{B0C46192-7FF4-4670-A111-ED727D42048A}" type="datetimeFigureOut">
              <a:rPr lang="de-DE"/>
              <a:pPr>
                <a:defRPr/>
              </a:pPr>
              <a:t>28.07.2025</a:t>
            </a:fld>
            <a:endParaRPr lang="de-DE"/>
          </a:p>
        </p:txBody>
      </p:sp>
      <p:sp>
        <p:nvSpPr>
          <p:cNvPr id="4" name="Folienbildplatzhalt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pPr lvl="0"/>
            <a:endParaRPr lang="de-DE" noProof="0"/>
          </a:p>
        </p:txBody>
      </p:sp>
      <p:sp>
        <p:nvSpPr>
          <p:cNvPr id="5" name="Notizenplatzhalter 4"/>
          <p:cNvSpPr>
            <a:spLocks noGrp="1"/>
          </p:cNvSpPr>
          <p:nvPr>
            <p:ph type="body" sz="quarter" idx="3"/>
          </p:nvPr>
        </p:nvSpPr>
        <p:spPr>
          <a:xfrm>
            <a:off x="709930" y="4861441"/>
            <a:ext cx="5679440" cy="4605576"/>
          </a:xfrm>
          <a:prstGeom prst="rect">
            <a:avLst/>
          </a:prstGeom>
        </p:spPr>
        <p:txBody>
          <a:bodyPr vert="horz" lIns="99048" tIns="49524" rIns="99048" bIns="49524"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6" name="Fußzeilenplatzhalter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pPr>
              <a:defRPr/>
            </a:pPr>
            <a:endParaRPr lang="de-DE"/>
          </a:p>
        </p:txBody>
      </p:sp>
      <p:sp>
        <p:nvSpPr>
          <p:cNvPr id="7" name="Foliennummernplatzhalter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pPr>
              <a:defRPr/>
            </a:pPr>
            <a:fld id="{BA3FC7BF-4427-497C-AD8A-BAB9D7CE07C5}" type="slidenum">
              <a:rPr lang="de-DE"/>
              <a:pPr>
                <a:defRPr/>
              </a:pPr>
              <a:t>‹Nr.›</a:t>
            </a:fld>
            <a:endParaRPr lang="de-DE"/>
          </a:p>
        </p:txBody>
      </p:sp>
    </p:spTree>
    <p:extLst>
      <p:ext uri="{BB962C8B-B14F-4D97-AF65-F5344CB8AC3E}">
        <p14:creationId xmlns:p14="http://schemas.microsoft.com/office/powerpoint/2010/main" val="21732611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6BE4C-5824-59F9-132E-347F3FCF649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0D02ECC-95A8-4103-302E-BAD8EA834588}"/>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6F706C1-375E-19F4-F660-15C2679C32FA}"/>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2E7BF9E0-8E3C-C593-333B-6EEF50B9DAEC}"/>
              </a:ext>
            </a:extLst>
          </p:cNvPr>
          <p:cNvSpPr>
            <a:spLocks noGrp="1"/>
          </p:cNvSpPr>
          <p:nvPr>
            <p:ph type="sldNum" sz="quarter" idx="10"/>
          </p:nvPr>
        </p:nvSpPr>
        <p:spPr/>
        <p:txBody>
          <a:bodyPr/>
          <a:lstStyle/>
          <a:p>
            <a:pPr>
              <a:defRPr/>
            </a:pPr>
            <a:fld id="{BA3FC7BF-4427-497C-AD8A-BAB9D7CE07C5}" type="slidenum">
              <a:rPr lang="de-DE" smtClean="0"/>
              <a:pPr>
                <a:defRPr/>
              </a:pPr>
              <a:t>1</a:t>
            </a:fld>
            <a:endParaRPr lang="de-DE"/>
          </a:p>
        </p:txBody>
      </p:sp>
    </p:spTree>
    <p:extLst>
      <p:ext uri="{BB962C8B-B14F-4D97-AF65-F5344CB8AC3E}">
        <p14:creationId xmlns:p14="http://schemas.microsoft.com/office/powerpoint/2010/main" val="2413103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FD9E2B-9D14-5CFA-03A4-ABF89CE6AF2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FD5AEE3-15F2-323C-6397-C26179B29D82}"/>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1DCAA37-EA40-4995-4C17-DC7D524457B0}"/>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6A9B28BF-CD26-103A-6A05-730D8B227B5D}"/>
              </a:ext>
            </a:extLst>
          </p:cNvPr>
          <p:cNvSpPr>
            <a:spLocks noGrp="1"/>
          </p:cNvSpPr>
          <p:nvPr>
            <p:ph type="sldNum" sz="quarter" idx="10"/>
          </p:nvPr>
        </p:nvSpPr>
        <p:spPr/>
        <p:txBody>
          <a:bodyPr/>
          <a:lstStyle/>
          <a:p>
            <a:pPr>
              <a:defRPr/>
            </a:pPr>
            <a:fld id="{BA3FC7BF-4427-497C-AD8A-BAB9D7CE07C5}" type="slidenum">
              <a:rPr lang="de-DE" smtClean="0"/>
              <a:pPr>
                <a:defRPr/>
              </a:pPr>
              <a:t>2</a:t>
            </a:fld>
            <a:endParaRPr lang="de-DE"/>
          </a:p>
        </p:txBody>
      </p:sp>
    </p:spTree>
    <p:extLst>
      <p:ext uri="{BB962C8B-B14F-4D97-AF65-F5344CB8AC3E}">
        <p14:creationId xmlns:p14="http://schemas.microsoft.com/office/powerpoint/2010/main" val="41318502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AB2E93-1E1B-BB2B-6732-627E05626B2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06D668A-6131-A83F-362F-1733DD442A9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741DCB92-0BA8-357B-F6B8-F07B602D08A3}"/>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176F20B6-A7BD-191F-957A-B739029C9ED1}"/>
              </a:ext>
            </a:extLst>
          </p:cNvPr>
          <p:cNvSpPr>
            <a:spLocks noGrp="1"/>
          </p:cNvSpPr>
          <p:nvPr>
            <p:ph type="sldNum" sz="quarter" idx="10"/>
          </p:nvPr>
        </p:nvSpPr>
        <p:spPr/>
        <p:txBody>
          <a:bodyPr/>
          <a:lstStyle/>
          <a:p>
            <a:pPr>
              <a:defRPr/>
            </a:pPr>
            <a:fld id="{BA3FC7BF-4427-497C-AD8A-BAB9D7CE07C5}" type="slidenum">
              <a:rPr lang="de-DE" smtClean="0"/>
              <a:pPr>
                <a:defRPr/>
              </a:pPr>
              <a:t>3</a:t>
            </a:fld>
            <a:endParaRPr lang="de-DE"/>
          </a:p>
        </p:txBody>
      </p:sp>
    </p:spTree>
    <p:extLst>
      <p:ext uri="{BB962C8B-B14F-4D97-AF65-F5344CB8AC3E}">
        <p14:creationId xmlns:p14="http://schemas.microsoft.com/office/powerpoint/2010/main" val="1854085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BCA6B-9E42-3913-22B4-EB621742B90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CF28664-3BA7-0FF1-BA2B-A3C75A6020A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BC71F837-4A90-91BC-C0E0-5DC3C038A2F3}"/>
              </a:ext>
            </a:extLst>
          </p:cNvPr>
          <p:cNvSpPr>
            <a:spLocks noGrp="1"/>
          </p:cNvSpPr>
          <p:nvPr>
            <p:ph type="body" idx="1"/>
          </p:nvPr>
        </p:nvSpPr>
        <p:spPr/>
        <p:txBody>
          <a:bodyPr/>
          <a:lstStyle/>
          <a:p>
            <a:pPr algn="ctr"/>
            <a:endParaRPr lang="en-GB" dirty="0"/>
          </a:p>
        </p:txBody>
      </p:sp>
      <p:sp>
        <p:nvSpPr>
          <p:cNvPr id="4" name="Foliennummernplatzhalter 3">
            <a:extLst>
              <a:ext uri="{FF2B5EF4-FFF2-40B4-BE49-F238E27FC236}">
                <a16:creationId xmlns:a16="http://schemas.microsoft.com/office/drawing/2014/main" id="{1FE02809-7F58-043F-9B30-1BB05CCF164E}"/>
              </a:ext>
            </a:extLst>
          </p:cNvPr>
          <p:cNvSpPr>
            <a:spLocks noGrp="1"/>
          </p:cNvSpPr>
          <p:nvPr>
            <p:ph type="sldNum" sz="quarter" idx="10"/>
          </p:nvPr>
        </p:nvSpPr>
        <p:spPr/>
        <p:txBody>
          <a:bodyPr/>
          <a:lstStyle/>
          <a:p>
            <a:pPr>
              <a:defRPr/>
            </a:pPr>
            <a:fld id="{BA3FC7BF-4427-497C-AD8A-BAB9D7CE07C5}" type="slidenum">
              <a:rPr lang="de-DE" smtClean="0"/>
              <a:pPr>
                <a:defRPr/>
              </a:pPr>
              <a:t>4</a:t>
            </a:fld>
            <a:endParaRPr lang="de-DE"/>
          </a:p>
        </p:txBody>
      </p:sp>
    </p:spTree>
    <p:extLst>
      <p:ext uri="{BB962C8B-B14F-4D97-AF65-F5344CB8AC3E}">
        <p14:creationId xmlns:p14="http://schemas.microsoft.com/office/powerpoint/2010/main" val="3659730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219259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7429022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854213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93579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49804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84016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005736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666392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219835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795769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1601614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9"/>
          <p:cNvSpPr>
            <a:spLocks noChangeArrowheads="1"/>
          </p:cNvSpPr>
          <p:nvPr userDrawn="1"/>
        </p:nvSpPr>
        <p:spPr bwMode="auto">
          <a:xfrm>
            <a:off x="0" y="0"/>
            <a:ext cx="9144000" cy="6858000"/>
          </a:xfrm>
          <a:prstGeom prst="rect">
            <a:avLst/>
          </a:prstGeom>
          <a:gradFill rotWithShape="1">
            <a:gsLst>
              <a:gs pos="0">
                <a:schemeClr val="bg1"/>
              </a:gs>
              <a:gs pos="100000">
                <a:schemeClr val="accent2"/>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de-DE" altLang="de-DE"/>
          </a:p>
        </p:txBody>
      </p:sp>
      <p:sp>
        <p:nvSpPr>
          <p:cNvPr id="1028" name="Text Box 8"/>
          <p:cNvSpPr txBox="1">
            <a:spLocks noChangeArrowheads="1"/>
          </p:cNvSpPr>
          <p:nvPr userDrawn="1"/>
        </p:nvSpPr>
        <p:spPr bwMode="auto">
          <a:xfrm>
            <a:off x="0" y="0"/>
            <a:ext cx="91440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de-DE" altLang="de-DE" b="1" dirty="0"/>
              <a:t>2. Halbjahr 2025</a:t>
            </a:r>
            <a:endParaRPr lang="de-DE" altLang="de-DE" b="1" i="1" dirty="0"/>
          </a:p>
          <a:p>
            <a:pPr algn="ctr" eaLnBrk="1" hangingPunct="1">
              <a:defRPr/>
            </a:pPr>
            <a:r>
              <a:rPr lang="de-DE" altLang="de-DE" b="1" i="1" dirty="0"/>
              <a:t>English </a:t>
            </a:r>
            <a:r>
              <a:rPr lang="de-DE" altLang="de-DE" b="1" i="1" baseline="0" dirty="0"/>
              <a:t>Intensive Week A2 Refresher</a:t>
            </a:r>
            <a:endParaRPr lang="de-DE" altLang="de-DE" b="1" dirty="0"/>
          </a:p>
          <a:p>
            <a:pPr algn="ctr" eaLnBrk="1" hangingPunct="1">
              <a:defRPr/>
            </a:pPr>
            <a:r>
              <a:rPr lang="en-GB" altLang="de-DE" b="1" dirty="0"/>
              <a:t>252-40691</a:t>
            </a:r>
            <a:r>
              <a:rPr lang="de-DE" altLang="de-DE" b="1" dirty="0"/>
              <a:t>, Mo - Fr, 08.45 – 14.00 Uhr</a:t>
            </a:r>
          </a:p>
        </p:txBody>
      </p:sp>
      <p:sp>
        <p:nvSpPr>
          <p:cNvPr id="1029" name="Line 10"/>
          <p:cNvSpPr>
            <a:spLocks noChangeShapeType="1"/>
          </p:cNvSpPr>
          <p:nvPr userDrawn="1"/>
        </p:nvSpPr>
        <p:spPr bwMode="auto">
          <a:xfrm>
            <a:off x="0" y="90805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pic>
        <p:nvPicPr>
          <p:cNvPr id="2" name="Picture 2">
            <a:extLst>
              <a:ext uri="{FF2B5EF4-FFF2-40B4-BE49-F238E27FC236}">
                <a16:creationId xmlns:a16="http://schemas.microsoft.com/office/drawing/2014/main" id="{B17DAE69-DAB6-E295-0164-5CC43C78AD14}"/>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020272" y="224739"/>
            <a:ext cx="2131339" cy="4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rtl="0" eaLnBrk="0" fontAlgn="base" hangingPunct="0">
        <a:spcBef>
          <a:spcPct val="0"/>
        </a:spcBef>
        <a:spcAft>
          <a:spcPct val="0"/>
        </a:spcAft>
        <a:defRPr sz="4400">
          <a:solidFill>
            <a:schemeClr val="tx2"/>
          </a:solidFill>
          <a:latin typeface="+mj-lt"/>
          <a:ea typeface="+mj-ea"/>
          <a:cs typeface="+mj-cs"/>
        </a:defRPr>
      </a:lvl1pPr>
      <a:lvl2pPr algn="r" rtl="0" eaLnBrk="0" fontAlgn="base" hangingPunct="0">
        <a:spcBef>
          <a:spcPct val="0"/>
        </a:spcBef>
        <a:spcAft>
          <a:spcPct val="0"/>
        </a:spcAft>
        <a:defRPr sz="4400">
          <a:solidFill>
            <a:schemeClr val="tx2"/>
          </a:solidFill>
          <a:latin typeface="Arial" charset="0"/>
        </a:defRPr>
      </a:lvl2pPr>
      <a:lvl3pPr algn="r" rtl="0" eaLnBrk="0" fontAlgn="base" hangingPunct="0">
        <a:spcBef>
          <a:spcPct val="0"/>
        </a:spcBef>
        <a:spcAft>
          <a:spcPct val="0"/>
        </a:spcAft>
        <a:defRPr sz="4400">
          <a:solidFill>
            <a:schemeClr val="tx2"/>
          </a:solidFill>
          <a:latin typeface="Arial" charset="0"/>
        </a:defRPr>
      </a:lvl3pPr>
      <a:lvl4pPr algn="r" rtl="0" eaLnBrk="0" fontAlgn="base" hangingPunct="0">
        <a:spcBef>
          <a:spcPct val="0"/>
        </a:spcBef>
        <a:spcAft>
          <a:spcPct val="0"/>
        </a:spcAft>
        <a:defRPr sz="4400">
          <a:solidFill>
            <a:schemeClr val="tx2"/>
          </a:solidFill>
          <a:latin typeface="Arial" charset="0"/>
        </a:defRPr>
      </a:lvl4pPr>
      <a:lvl5pPr algn="r" rtl="0" eaLnBrk="0" fontAlgn="base" hangingPunct="0">
        <a:spcBef>
          <a:spcPct val="0"/>
        </a:spcBef>
        <a:spcAft>
          <a:spcPct val="0"/>
        </a:spcAft>
        <a:defRPr sz="4400">
          <a:solidFill>
            <a:schemeClr val="tx2"/>
          </a:solidFill>
          <a:latin typeface="Arial" charset="0"/>
        </a:defRPr>
      </a:lvl5pPr>
      <a:lvl6pPr marL="457200" algn="r" rtl="0" fontAlgn="base">
        <a:spcBef>
          <a:spcPct val="0"/>
        </a:spcBef>
        <a:spcAft>
          <a:spcPct val="0"/>
        </a:spcAft>
        <a:defRPr sz="4400">
          <a:solidFill>
            <a:schemeClr val="tx2"/>
          </a:solidFill>
          <a:latin typeface="Arial" charset="0"/>
        </a:defRPr>
      </a:lvl6pPr>
      <a:lvl7pPr marL="914400" algn="r" rtl="0" fontAlgn="base">
        <a:spcBef>
          <a:spcPct val="0"/>
        </a:spcBef>
        <a:spcAft>
          <a:spcPct val="0"/>
        </a:spcAft>
        <a:defRPr sz="4400">
          <a:solidFill>
            <a:schemeClr val="tx2"/>
          </a:solidFill>
          <a:latin typeface="Arial" charset="0"/>
        </a:defRPr>
      </a:lvl7pPr>
      <a:lvl8pPr marL="1371600" algn="r" rtl="0" fontAlgn="base">
        <a:spcBef>
          <a:spcPct val="0"/>
        </a:spcBef>
        <a:spcAft>
          <a:spcPct val="0"/>
        </a:spcAft>
        <a:defRPr sz="4400">
          <a:solidFill>
            <a:schemeClr val="tx2"/>
          </a:solidFill>
          <a:latin typeface="Arial" charset="0"/>
        </a:defRPr>
      </a:lvl8pPr>
      <a:lvl9pPr marL="1828800" algn="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2CFBC0-BE70-FC15-B92A-457A37C14036}"/>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D04F3B3E-2BE8-AD74-FF59-2325AF3D6BC4}"/>
              </a:ext>
            </a:extLst>
          </p:cNvPr>
          <p:cNvSpPr txBox="1"/>
          <p:nvPr/>
        </p:nvSpPr>
        <p:spPr>
          <a:xfrm>
            <a:off x="0" y="1218238"/>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40" name="Textfeld 39">
            <a:extLst>
              <a:ext uri="{FF2B5EF4-FFF2-40B4-BE49-F238E27FC236}">
                <a16:creationId xmlns:a16="http://schemas.microsoft.com/office/drawing/2014/main" id="{F234304B-ED3D-A311-48AA-5B2DE66E8ABA}"/>
              </a:ext>
            </a:extLst>
          </p:cNvPr>
          <p:cNvSpPr txBox="1"/>
          <p:nvPr/>
        </p:nvSpPr>
        <p:spPr>
          <a:xfrm>
            <a:off x="107504" y="2420888"/>
            <a:ext cx="2348130" cy="338554"/>
          </a:xfrm>
          <a:prstGeom prst="rect">
            <a:avLst/>
          </a:prstGeom>
          <a:solidFill>
            <a:srgbClr val="FFFF00"/>
          </a:solidFill>
        </p:spPr>
        <p:txBody>
          <a:bodyPr wrap="square" rtlCol="0">
            <a:spAutoFit/>
          </a:bodyPr>
          <a:lstStyle/>
          <a:p>
            <a:r>
              <a:rPr lang="en-GB" sz="1600" dirty="0"/>
              <a:t>Future tenses (future 1)</a:t>
            </a:r>
          </a:p>
        </p:txBody>
      </p:sp>
      <p:sp>
        <p:nvSpPr>
          <p:cNvPr id="41" name="Textfeld 40">
            <a:extLst>
              <a:ext uri="{FF2B5EF4-FFF2-40B4-BE49-F238E27FC236}">
                <a16:creationId xmlns:a16="http://schemas.microsoft.com/office/drawing/2014/main" id="{BD1D46A4-679A-6C54-9AEF-36068D1C7ED3}"/>
              </a:ext>
            </a:extLst>
          </p:cNvPr>
          <p:cNvSpPr txBox="1"/>
          <p:nvPr/>
        </p:nvSpPr>
        <p:spPr>
          <a:xfrm>
            <a:off x="3275856" y="2420888"/>
            <a:ext cx="5544616" cy="338554"/>
          </a:xfrm>
          <a:prstGeom prst="rect">
            <a:avLst/>
          </a:prstGeom>
          <a:solidFill>
            <a:srgbClr val="FFFF00"/>
          </a:solidFill>
        </p:spPr>
        <p:txBody>
          <a:bodyPr wrap="square" rtlCol="0">
            <a:spAutoFit/>
          </a:bodyPr>
          <a:lstStyle/>
          <a:p>
            <a:r>
              <a:rPr lang="en-GB" sz="1600" dirty="0"/>
              <a:t>Claudia </a:t>
            </a:r>
            <a:r>
              <a:rPr lang="en-GB" sz="1600" b="1" dirty="0"/>
              <a:t>will meet </a:t>
            </a:r>
            <a:r>
              <a:rPr lang="en-GB" sz="1600" dirty="0"/>
              <a:t>her friends at the weekend.</a:t>
            </a:r>
          </a:p>
        </p:txBody>
      </p:sp>
      <p:sp>
        <p:nvSpPr>
          <p:cNvPr id="5" name="Textfeld 4">
            <a:extLst>
              <a:ext uri="{FF2B5EF4-FFF2-40B4-BE49-F238E27FC236}">
                <a16:creationId xmlns:a16="http://schemas.microsoft.com/office/drawing/2014/main" id="{3D939BA0-8C0B-7361-A3CE-C21BE81FC8A7}"/>
              </a:ext>
            </a:extLst>
          </p:cNvPr>
          <p:cNvSpPr txBox="1"/>
          <p:nvPr/>
        </p:nvSpPr>
        <p:spPr>
          <a:xfrm>
            <a:off x="3275856" y="2874422"/>
            <a:ext cx="5544616" cy="338554"/>
          </a:xfrm>
          <a:prstGeom prst="rect">
            <a:avLst/>
          </a:prstGeom>
          <a:solidFill>
            <a:srgbClr val="FFFF00"/>
          </a:solidFill>
        </p:spPr>
        <p:txBody>
          <a:bodyPr wrap="square" rtlCol="0">
            <a:spAutoFit/>
          </a:bodyPr>
          <a:lstStyle/>
          <a:p>
            <a:r>
              <a:rPr lang="en-GB" sz="1600" dirty="0"/>
              <a:t>Sarah </a:t>
            </a:r>
            <a:r>
              <a:rPr lang="en-GB" sz="1600" b="1" dirty="0"/>
              <a:t>is going to meet </a:t>
            </a:r>
            <a:r>
              <a:rPr lang="en-GB" sz="1600" dirty="0"/>
              <a:t>her friends at the weekend.</a:t>
            </a:r>
          </a:p>
        </p:txBody>
      </p:sp>
      <p:sp>
        <p:nvSpPr>
          <p:cNvPr id="6" name="Textfeld 5">
            <a:extLst>
              <a:ext uri="{FF2B5EF4-FFF2-40B4-BE49-F238E27FC236}">
                <a16:creationId xmlns:a16="http://schemas.microsoft.com/office/drawing/2014/main" id="{CA7209A1-167F-25C1-26D1-181EBECFD385}"/>
              </a:ext>
            </a:extLst>
          </p:cNvPr>
          <p:cNvSpPr txBox="1"/>
          <p:nvPr/>
        </p:nvSpPr>
        <p:spPr>
          <a:xfrm>
            <a:off x="3275856" y="3306470"/>
            <a:ext cx="5544616" cy="338554"/>
          </a:xfrm>
          <a:prstGeom prst="rect">
            <a:avLst/>
          </a:prstGeom>
          <a:solidFill>
            <a:srgbClr val="FFFF00"/>
          </a:solidFill>
        </p:spPr>
        <p:txBody>
          <a:bodyPr wrap="square" rtlCol="0">
            <a:spAutoFit/>
          </a:bodyPr>
          <a:lstStyle/>
          <a:p>
            <a:r>
              <a:rPr lang="en-GB" sz="1600" dirty="0"/>
              <a:t>Jens </a:t>
            </a:r>
            <a:r>
              <a:rPr lang="en-GB" sz="1600" b="1" dirty="0"/>
              <a:t>is meeting </a:t>
            </a:r>
            <a:r>
              <a:rPr lang="en-GB" sz="1600" dirty="0"/>
              <a:t>his friends at 6 o’clock.</a:t>
            </a:r>
          </a:p>
        </p:txBody>
      </p:sp>
      <p:sp>
        <p:nvSpPr>
          <p:cNvPr id="7" name="Textfeld 6">
            <a:extLst>
              <a:ext uri="{FF2B5EF4-FFF2-40B4-BE49-F238E27FC236}">
                <a16:creationId xmlns:a16="http://schemas.microsoft.com/office/drawing/2014/main" id="{FEE06AB6-3DE9-2FA5-2905-84F3C68B2DE9}"/>
              </a:ext>
            </a:extLst>
          </p:cNvPr>
          <p:cNvSpPr txBox="1"/>
          <p:nvPr/>
        </p:nvSpPr>
        <p:spPr>
          <a:xfrm>
            <a:off x="3275856" y="3738518"/>
            <a:ext cx="5544616" cy="338554"/>
          </a:xfrm>
          <a:prstGeom prst="rect">
            <a:avLst/>
          </a:prstGeom>
          <a:solidFill>
            <a:srgbClr val="FFFF00"/>
          </a:solidFill>
        </p:spPr>
        <p:txBody>
          <a:bodyPr wrap="square" rtlCol="0">
            <a:spAutoFit/>
          </a:bodyPr>
          <a:lstStyle/>
          <a:p>
            <a:r>
              <a:rPr lang="en-GB" sz="1600" dirty="0"/>
              <a:t>Marcia’s party </a:t>
            </a:r>
            <a:r>
              <a:rPr lang="en-GB" sz="1600" b="1" dirty="0"/>
              <a:t>starts</a:t>
            </a:r>
            <a:r>
              <a:rPr lang="en-GB" sz="1600" dirty="0"/>
              <a:t> at 6 o’clock.</a:t>
            </a:r>
          </a:p>
        </p:txBody>
      </p:sp>
    </p:spTree>
    <p:extLst>
      <p:ext uri="{BB962C8B-B14F-4D97-AF65-F5344CB8AC3E}">
        <p14:creationId xmlns:p14="http://schemas.microsoft.com/office/powerpoint/2010/main" val="119361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
                                        </p:tgtEl>
                                        <p:attrNameLst>
                                          <p:attrName>style.visibility</p:attrName>
                                        </p:attrNameLst>
                                      </p:cBhvr>
                                      <p:to>
                                        <p:strVal val="visible"/>
                                      </p:to>
                                    </p:set>
                                    <p:anim calcmode="lin" valueType="num">
                                      <p:cBhvr additive="base">
                                        <p:cTn id="13" dur="500" fill="hold"/>
                                        <p:tgtEl>
                                          <p:spTgt spid="40"/>
                                        </p:tgtEl>
                                        <p:attrNameLst>
                                          <p:attrName>ppt_x</p:attrName>
                                        </p:attrNameLst>
                                      </p:cBhvr>
                                      <p:tavLst>
                                        <p:tav tm="0">
                                          <p:val>
                                            <p:strVal val="#ppt_x"/>
                                          </p:val>
                                        </p:tav>
                                        <p:tav tm="100000">
                                          <p:val>
                                            <p:strVal val="#ppt_x"/>
                                          </p:val>
                                        </p:tav>
                                      </p:tavLst>
                                    </p:anim>
                                    <p:anim calcmode="lin" valueType="num">
                                      <p:cBhvr additive="base">
                                        <p:cTn id="1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1"/>
                                        </p:tgtEl>
                                        <p:attrNameLst>
                                          <p:attrName>style.visibility</p:attrName>
                                        </p:attrNameLst>
                                      </p:cBhvr>
                                      <p:to>
                                        <p:strVal val="visible"/>
                                      </p:to>
                                    </p:set>
                                    <p:anim calcmode="lin" valueType="num">
                                      <p:cBhvr additive="base">
                                        <p:cTn id="19" dur="500" fill="hold"/>
                                        <p:tgtEl>
                                          <p:spTgt spid="41"/>
                                        </p:tgtEl>
                                        <p:attrNameLst>
                                          <p:attrName>ppt_x</p:attrName>
                                        </p:attrNameLst>
                                      </p:cBhvr>
                                      <p:tavLst>
                                        <p:tav tm="0">
                                          <p:val>
                                            <p:strVal val="#ppt_x"/>
                                          </p:val>
                                        </p:tav>
                                        <p:tav tm="100000">
                                          <p:val>
                                            <p:strVal val="#ppt_x"/>
                                          </p:val>
                                        </p:tav>
                                      </p:tavLst>
                                    </p:anim>
                                    <p:anim calcmode="lin" valueType="num">
                                      <p:cBhvr additive="base">
                                        <p:cTn id="2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0" grpId="0" animBg="1"/>
      <p:bldP spid="41"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E0921E-CAA8-9916-13E8-82AAF61BD367}"/>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627AC1E1-5903-F9B6-0D6A-61EC494097A7}"/>
              </a:ext>
            </a:extLst>
          </p:cNvPr>
          <p:cNvSpPr txBox="1"/>
          <p:nvPr/>
        </p:nvSpPr>
        <p:spPr>
          <a:xfrm>
            <a:off x="0" y="957593"/>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6" name="Textfeld 5">
            <a:extLst>
              <a:ext uri="{FF2B5EF4-FFF2-40B4-BE49-F238E27FC236}">
                <a16:creationId xmlns:a16="http://schemas.microsoft.com/office/drawing/2014/main" id="{F7394F67-EB31-5BA3-A1A1-4C33CA410DCB}"/>
              </a:ext>
            </a:extLst>
          </p:cNvPr>
          <p:cNvSpPr txBox="1"/>
          <p:nvPr/>
        </p:nvSpPr>
        <p:spPr>
          <a:xfrm>
            <a:off x="107504" y="1370894"/>
            <a:ext cx="1944216" cy="338554"/>
          </a:xfrm>
          <a:prstGeom prst="rect">
            <a:avLst/>
          </a:prstGeom>
          <a:solidFill>
            <a:srgbClr val="FFFF00"/>
          </a:solidFill>
        </p:spPr>
        <p:txBody>
          <a:bodyPr wrap="square" rtlCol="0">
            <a:spAutoFit/>
          </a:bodyPr>
          <a:lstStyle/>
          <a:p>
            <a:r>
              <a:rPr lang="en-GB" sz="1600" dirty="0"/>
              <a:t>Future 1</a:t>
            </a:r>
          </a:p>
        </p:txBody>
      </p:sp>
      <p:sp>
        <p:nvSpPr>
          <p:cNvPr id="3" name="Textfeld 2">
            <a:extLst>
              <a:ext uri="{FF2B5EF4-FFF2-40B4-BE49-F238E27FC236}">
                <a16:creationId xmlns:a16="http://schemas.microsoft.com/office/drawing/2014/main" id="{CB53E23F-882A-850D-0E50-331A90F61FE4}"/>
              </a:ext>
            </a:extLst>
          </p:cNvPr>
          <p:cNvSpPr txBox="1"/>
          <p:nvPr/>
        </p:nvSpPr>
        <p:spPr>
          <a:xfrm>
            <a:off x="2455634" y="2226350"/>
            <a:ext cx="6688366" cy="338554"/>
          </a:xfrm>
          <a:prstGeom prst="rect">
            <a:avLst/>
          </a:prstGeom>
          <a:solidFill>
            <a:schemeClr val="bg1"/>
          </a:solidFill>
        </p:spPr>
        <p:txBody>
          <a:bodyPr wrap="square" rtlCol="0">
            <a:spAutoFit/>
          </a:bodyPr>
          <a:lstStyle/>
          <a:p>
            <a:pPr algn="ctr"/>
            <a:r>
              <a:rPr lang="en-GB" sz="1600" i="1" dirty="0"/>
              <a:t>I will be happy to help you.</a:t>
            </a:r>
          </a:p>
        </p:txBody>
      </p:sp>
      <p:sp>
        <p:nvSpPr>
          <p:cNvPr id="23" name="Textfeld 22">
            <a:extLst>
              <a:ext uri="{FF2B5EF4-FFF2-40B4-BE49-F238E27FC236}">
                <a16:creationId xmlns:a16="http://schemas.microsoft.com/office/drawing/2014/main" id="{D98060A8-3431-7CA1-A655-D42494D388D0}"/>
              </a:ext>
            </a:extLst>
          </p:cNvPr>
          <p:cNvSpPr txBox="1"/>
          <p:nvPr/>
        </p:nvSpPr>
        <p:spPr>
          <a:xfrm>
            <a:off x="2455634" y="2852936"/>
            <a:ext cx="6688366" cy="338554"/>
          </a:xfrm>
          <a:prstGeom prst="rect">
            <a:avLst/>
          </a:prstGeom>
          <a:solidFill>
            <a:schemeClr val="bg1"/>
          </a:solidFill>
        </p:spPr>
        <p:txBody>
          <a:bodyPr wrap="square" rtlCol="0">
            <a:spAutoFit/>
          </a:bodyPr>
          <a:lstStyle/>
          <a:p>
            <a:pPr algn="ctr"/>
            <a:r>
              <a:rPr lang="en-GB" sz="1600" i="1" dirty="0"/>
              <a:t>I think it will snow tomorrow.</a:t>
            </a:r>
          </a:p>
        </p:txBody>
      </p:sp>
      <p:sp>
        <p:nvSpPr>
          <p:cNvPr id="24" name="Textfeld 23">
            <a:extLst>
              <a:ext uri="{FF2B5EF4-FFF2-40B4-BE49-F238E27FC236}">
                <a16:creationId xmlns:a16="http://schemas.microsoft.com/office/drawing/2014/main" id="{F14131ED-F9D3-C329-754F-5D3F1EFA79ED}"/>
              </a:ext>
            </a:extLst>
          </p:cNvPr>
          <p:cNvSpPr txBox="1"/>
          <p:nvPr/>
        </p:nvSpPr>
        <p:spPr>
          <a:xfrm>
            <a:off x="2455634" y="3162454"/>
            <a:ext cx="6688366" cy="830997"/>
          </a:xfrm>
          <a:prstGeom prst="rect">
            <a:avLst/>
          </a:prstGeom>
          <a:solidFill>
            <a:schemeClr val="bg1"/>
          </a:solidFill>
        </p:spPr>
        <p:txBody>
          <a:bodyPr wrap="square" rtlCol="0">
            <a:spAutoFit/>
          </a:bodyPr>
          <a:lstStyle/>
          <a:p>
            <a:r>
              <a:rPr lang="en-US" sz="1600" dirty="0"/>
              <a:t>The </a:t>
            </a:r>
            <a:r>
              <a:rPr lang="en-US" sz="1600" b="1" dirty="0"/>
              <a:t>going</a:t>
            </a:r>
            <a:r>
              <a:rPr lang="en-US" sz="1600" dirty="0"/>
              <a:t> </a:t>
            </a:r>
            <a:r>
              <a:rPr lang="en-US" sz="1600" b="1" dirty="0"/>
              <a:t>to future </a:t>
            </a:r>
            <a:r>
              <a:rPr lang="en-US" sz="1600" dirty="0"/>
              <a:t>is used to talk about things you intend, decide or arrange to do</a:t>
            </a:r>
            <a:r>
              <a:rPr lang="en-US" sz="1600" i="1" dirty="0"/>
              <a:t>. </a:t>
            </a:r>
            <a:r>
              <a:rPr lang="en-US" sz="1600" dirty="0"/>
              <a:t>It is also used to describe events you know will happen for sure.</a:t>
            </a:r>
            <a:endParaRPr lang="en-GB" sz="1600" dirty="0"/>
          </a:p>
        </p:txBody>
      </p:sp>
      <p:sp>
        <p:nvSpPr>
          <p:cNvPr id="4" name="Textfeld 3">
            <a:extLst>
              <a:ext uri="{FF2B5EF4-FFF2-40B4-BE49-F238E27FC236}">
                <a16:creationId xmlns:a16="http://schemas.microsoft.com/office/drawing/2014/main" id="{D711ECF7-6539-A2BD-9B29-E8BCA45BCA9C}"/>
              </a:ext>
            </a:extLst>
          </p:cNvPr>
          <p:cNvSpPr txBox="1"/>
          <p:nvPr/>
        </p:nvSpPr>
        <p:spPr>
          <a:xfrm>
            <a:off x="2455634" y="2514382"/>
            <a:ext cx="6688366" cy="338554"/>
          </a:xfrm>
          <a:prstGeom prst="rect">
            <a:avLst/>
          </a:prstGeom>
          <a:solidFill>
            <a:schemeClr val="bg1"/>
          </a:solidFill>
        </p:spPr>
        <p:txBody>
          <a:bodyPr wrap="square" rtlCol="0">
            <a:spAutoFit/>
          </a:bodyPr>
          <a:lstStyle/>
          <a:p>
            <a:pPr algn="ctr"/>
            <a:r>
              <a:rPr lang="de-DE" sz="1600" i="1" dirty="0"/>
              <a:t>Sharon </a:t>
            </a:r>
            <a:r>
              <a:rPr lang="de-DE" sz="1600" i="1" dirty="0" err="1"/>
              <a:t>says</a:t>
            </a:r>
            <a:r>
              <a:rPr lang="de-DE" sz="1600" i="1" dirty="0"/>
              <a:t> </a:t>
            </a:r>
            <a:r>
              <a:rPr lang="de-DE" sz="1600" i="1" dirty="0" err="1"/>
              <a:t>she</a:t>
            </a:r>
            <a:r>
              <a:rPr lang="de-DE" sz="1600" i="1" dirty="0"/>
              <a:t> will </a:t>
            </a:r>
            <a:r>
              <a:rPr lang="de-DE" sz="1600" i="1" dirty="0" err="1"/>
              <a:t>think</a:t>
            </a:r>
            <a:r>
              <a:rPr lang="de-DE" sz="1600" i="1" dirty="0"/>
              <a:t> </a:t>
            </a:r>
            <a:r>
              <a:rPr lang="de-DE" sz="1600" i="1" dirty="0" err="1"/>
              <a:t>about</a:t>
            </a:r>
            <a:r>
              <a:rPr lang="de-DE" sz="1600" i="1" dirty="0"/>
              <a:t> it.</a:t>
            </a:r>
            <a:endParaRPr lang="en-GB" sz="1600" dirty="0"/>
          </a:p>
        </p:txBody>
      </p:sp>
      <p:sp>
        <p:nvSpPr>
          <p:cNvPr id="9" name="Textfeld 8">
            <a:extLst>
              <a:ext uri="{FF2B5EF4-FFF2-40B4-BE49-F238E27FC236}">
                <a16:creationId xmlns:a16="http://schemas.microsoft.com/office/drawing/2014/main" id="{E5E1188D-480B-A60F-7849-B9A0BD8C9158}"/>
              </a:ext>
            </a:extLst>
          </p:cNvPr>
          <p:cNvSpPr txBox="1"/>
          <p:nvPr/>
        </p:nvSpPr>
        <p:spPr>
          <a:xfrm>
            <a:off x="2455634" y="3966155"/>
            <a:ext cx="6688366" cy="584775"/>
          </a:xfrm>
          <a:prstGeom prst="rect">
            <a:avLst/>
          </a:prstGeom>
          <a:solidFill>
            <a:schemeClr val="bg1"/>
          </a:solidFill>
        </p:spPr>
        <p:txBody>
          <a:bodyPr wrap="square" rtlCol="0">
            <a:spAutoFit/>
          </a:bodyPr>
          <a:lstStyle/>
          <a:p>
            <a:pPr algn="ctr"/>
            <a:r>
              <a:rPr lang="en-US" sz="1600" i="1" dirty="0"/>
              <a:t>Michael is going to invite Susan to his birthday party.</a:t>
            </a:r>
          </a:p>
          <a:p>
            <a:pPr algn="ctr"/>
            <a:r>
              <a:rPr lang="en-US" sz="1600" i="1" dirty="0"/>
              <a:t>We are going to visit our parents tomorrow.</a:t>
            </a:r>
            <a:endParaRPr lang="en-GB" sz="1600" i="1" dirty="0"/>
          </a:p>
        </p:txBody>
      </p:sp>
      <p:sp>
        <p:nvSpPr>
          <p:cNvPr id="11" name="Textfeld 10">
            <a:extLst>
              <a:ext uri="{FF2B5EF4-FFF2-40B4-BE49-F238E27FC236}">
                <a16:creationId xmlns:a16="http://schemas.microsoft.com/office/drawing/2014/main" id="{ADF88846-C909-9B53-BCD0-602666F0A80A}"/>
              </a:ext>
            </a:extLst>
          </p:cNvPr>
          <p:cNvSpPr txBox="1"/>
          <p:nvPr/>
        </p:nvSpPr>
        <p:spPr>
          <a:xfrm>
            <a:off x="2455634" y="4509120"/>
            <a:ext cx="6688366" cy="584775"/>
          </a:xfrm>
          <a:prstGeom prst="rect">
            <a:avLst/>
          </a:prstGeom>
          <a:solidFill>
            <a:schemeClr val="bg1"/>
          </a:solidFill>
        </p:spPr>
        <p:txBody>
          <a:bodyPr wrap="square" rtlCol="0">
            <a:spAutoFit/>
          </a:bodyPr>
          <a:lstStyle/>
          <a:p>
            <a:r>
              <a:rPr lang="en-US" sz="1600" dirty="0"/>
              <a:t>The </a:t>
            </a:r>
            <a:r>
              <a:rPr lang="en-US" sz="1600" b="1" dirty="0"/>
              <a:t>present progressive </a:t>
            </a:r>
            <a:r>
              <a:rPr lang="en-US" sz="1600" dirty="0"/>
              <a:t>is used to describe things that are planned or definitely decided.</a:t>
            </a:r>
          </a:p>
        </p:txBody>
      </p:sp>
      <p:sp>
        <p:nvSpPr>
          <p:cNvPr id="14" name="Textfeld 13">
            <a:extLst>
              <a:ext uri="{FF2B5EF4-FFF2-40B4-BE49-F238E27FC236}">
                <a16:creationId xmlns:a16="http://schemas.microsoft.com/office/drawing/2014/main" id="{EC7B3F8B-53C6-0262-ED71-53462B71B491}"/>
              </a:ext>
            </a:extLst>
          </p:cNvPr>
          <p:cNvSpPr txBox="1"/>
          <p:nvPr/>
        </p:nvSpPr>
        <p:spPr>
          <a:xfrm>
            <a:off x="2455200" y="5373216"/>
            <a:ext cx="6688366" cy="338554"/>
          </a:xfrm>
          <a:prstGeom prst="rect">
            <a:avLst/>
          </a:prstGeom>
          <a:solidFill>
            <a:schemeClr val="bg1"/>
          </a:solidFill>
        </p:spPr>
        <p:txBody>
          <a:bodyPr wrap="square" rtlCol="0">
            <a:spAutoFit/>
          </a:bodyPr>
          <a:lstStyle/>
          <a:p>
            <a:pPr algn="ctr"/>
            <a:r>
              <a:rPr lang="en-US" sz="1600" i="1" dirty="0"/>
              <a:t>I’m seeing my boss tomorrow.</a:t>
            </a:r>
          </a:p>
        </p:txBody>
      </p:sp>
      <p:sp>
        <p:nvSpPr>
          <p:cNvPr id="5" name="Textfeld 4">
            <a:extLst>
              <a:ext uri="{FF2B5EF4-FFF2-40B4-BE49-F238E27FC236}">
                <a16:creationId xmlns:a16="http://schemas.microsoft.com/office/drawing/2014/main" id="{80824857-6A19-2136-F3BD-F83BE54103BD}"/>
              </a:ext>
            </a:extLst>
          </p:cNvPr>
          <p:cNvSpPr txBox="1"/>
          <p:nvPr/>
        </p:nvSpPr>
        <p:spPr>
          <a:xfrm>
            <a:off x="2455200" y="1404065"/>
            <a:ext cx="6688366" cy="830997"/>
          </a:xfrm>
          <a:prstGeom prst="rect">
            <a:avLst/>
          </a:prstGeom>
          <a:solidFill>
            <a:schemeClr val="bg1"/>
          </a:solidFill>
        </p:spPr>
        <p:txBody>
          <a:bodyPr wrap="square" rtlCol="0">
            <a:spAutoFit/>
          </a:bodyPr>
          <a:lstStyle/>
          <a:p>
            <a:r>
              <a:rPr lang="en-GB" sz="1600" dirty="0"/>
              <a:t>The </a:t>
            </a:r>
            <a:r>
              <a:rPr lang="en-GB" sz="1600" b="1" dirty="0"/>
              <a:t>will future </a:t>
            </a:r>
            <a:r>
              <a:rPr lang="en-GB" sz="1600" dirty="0"/>
              <a:t>is used to talk about hopes, fears, expectations, promises, and the like. It is also used to talk about future actions that we are not in control of, and with phrases beginning </a:t>
            </a:r>
            <a:r>
              <a:rPr lang="en-GB" sz="1600" i="1" dirty="0"/>
              <a:t>I think</a:t>
            </a:r>
            <a:r>
              <a:rPr lang="en-GB" sz="1600" dirty="0"/>
              <a:t>.</a:t>
            </a:r>
          </a:p>
        </p:txBody>
      </p:sp>
      <p:sp>
        <p:nvSpPr>
          <p:cNvPr id="15" name="Textfeld 14">
            <a:extLst>
              <a:ext uri="{FF2B5EF4-FFF2-40B4-BE49-F238E27FC236}">
                <a16:creationId xmlns:a16="http://schemas.microsoft.com/office/drawing/2014/main" id="{540F8D9F-D280-5890-2577-C34D8A400895}"/>
              </a:ext>
            </a:extLst>
          </p:cNvPr>
          <p:cNvSpPr txBox="1"/>
          <p:nvPr/>
        </p:nvSpPr>
        <p:spPr>
          <a:xfrm>
            <a:off x="2455200" y="5085184"/>
            <a:ext cx="6688366" cy="338554"/>
          </a:xfrm>
          <a:prstGeom prst="rect">
            <a:avLst/>
          </a:prstGeom>
          <a:solidFill>
            <a:schemeClr val="bg1"/>
          </a:solidFill>
        </p:spPr>
        <p:txBody>
          <a:bodyPr wrap="square" rtlCol="0">
            <a:spAutoFit/>
          </a:bodyPr>
          <a:lstStyle/>
          <a:p>
            <a:pPr algn="ctr"/>
            <a:r>
              <a:rPr lang="en-GB" sz="1600" i="1" dirty="0"/>
              <a:t>What are you doing next week?</a:t>
            </a:r>
            <a:r>
              <a:rPr lang="en-US" sz="1600" dirty="0"/>
              <a:t> </a:t>
            </a:r>
            <a:endParaRPr lang="en-GB" sz="1600" dirty="0"/>
          </a:p>
        </p:txBody>
      </p:sp>
      <p:sp>
        <p:nvSpPr>
          <p:cNvPr id="7" name="Textfeld 6">
            <a:extLst>
              <a:ext uri="{FF2B5EF4-FFF2-40B4-BE49-F238E27FC236}">
                <a16:creationId xmlns:a16="http://schemas.microsoft.com/office/drawing/2014/main" id="{047DB9DC-1754-EC7F-8D3A-7279CC36234D}"/>
              </a:ext>
            </a:extLst>
          </p:cNvPr>
          <p:cNvSpPr txBox="1"/>
          <p:nvPr/>
        </p:nvSpPr>
        <p:spPr>
          <a:xfrm>
            <a:off x="2455200" y="5661248"/>
            <a:ext cx="6688366" cy="584775"/>
          </a:xfrm>
          <a:prstGeom prst="rect">
            <a:avLst/>
          </a:prstGeom>
          <a:solidFill>
            <a:schemeClr val="bg1"/>
          </a:solidFill>
        </p:spPr>
        <p:txBody>
          <a:bodyPr wrap="square" rtlCol="0">
            <a:spAutoFit/>
          </a:bodyPr>
          <a:lstStyle/>
          <a:p>
            <a:r>
              <a:rPr lang="en-US" sz="1600" dirty="0"/>
              <a:t>The </a:t>
            </a:r>
            <a:r>
              <a:rPr lang="en-US" sz="1600" b="1" dirty="0"/>
              <a:t>present simple </a:t>
            </a:r>
            <a:r>
              <a:rPr lang="en-US" sz="1600" dirty="0"/>
              <a:t>is used for arrival and departure times and the times of future events.</a:t>
            </a:r>
          </a:p>
        </p:txBody>
      </p:sp>
      <p:sp>
        <p:nvSpPr>
          <p:cNvPr id="10" name="Textfeld 9">
            <a:extLst>
              <a:ext uri="{FF2B5EF4-FFF2-40B4-BE49-F238E27FC236}">
                <a16:creationId xmlns:a16="http://schemas.microsoft.com/office/drawing/2014/main" id="{D235DA2A-5519-2F6C-F13E-19D83965CA89}"/>
              </a:ext>
            </a:extLst>
          </p:cNvPr>
          <p:cNvSpPr txBox="1"/>
          <p:nvPr/>
        </p:nvSpPr>
        <p:spPr>
          <a:xfrm>
            <a:off x="2455200" y="6237312"/>
            <a:ext cx="6688366" cy="338554"/>
          </a:xfrm>
          <a:prstGeom prst="rect">
            <a:avLst/>
          </a:prstGeom>
          <a:solidFill>
            <a:schemeClr val="bg1"/>
          </a:solidFill>
        </p:spPr>
        <p:txBody>
          <a:bodyPr wrap="square" rtlCol="0">
            <a:spAutoFit/>
          </a:bodyPr>
          <a:lstStyle/>
          <a:p>
            <a:pPr algn="ctr"/>
            <a:r>
              <a:rPr lang="en-GB" sz="1600" i="1" dirty="0"/>
              <a:t>My flight leaves at 6 o’clock</a:t>
            </a:r>
            <a:r>
              <a:rPr lang="en-US" sz="1600" dirty="0"/>
              <a:t> </a:t>
            </a:r>
            <a:endParaRPr lang="en-GB" sz="1600" dirty="0"/>
          </a:p>
        </p:txBody>
      </p:sp>
      <p:sp>
        <p:nvSpPr>
          <p:cNvPr id="12" name="Textfeld 11">
            <a:extLst>
              <a:ext uri="{FF2B5EF4-FFF2-40B4-BE49-F238E27FC236}">
                <a16:creationId xmlns:a16="http://schemas.microsoft.com/office/drawing/2014/main" id="{AD8AC0FC-08DC-F5DA-F99B-CB4C20CB4464}"/>
              </a:ext>
            </a:extLst>
          </p:cNvPr>
          <p:cNvSpPr txBox="1"/>
          <p:nvPr/>
        </p:nvSpPr>
        <p:spPr>
          <a:xfrm>
            <a:off x="2455200" y="6546830"/>
            <a:ext cx="6688366" cy="338554"/>
          </a:xfrm>
          <a:prstGeom prst="rect">
            <a:avLst/>
          </a:prstGeom>
          <a:solidFill>
            <a:schemeClr val="bg1"/>
          </a:solidFill>
        </p:spPr>
        <p:txBody>
          <a:bodyPr wrap="square" rtlCol="0">
            <a:spAutoFit/>
          </a:bodyPr>
          <a:lstStyle/>
          <a:p>
            <a:pPr algn="ctr"/>
            <a:r>
              <a:rPr lang="en-GB" sz="1600" i="1" dirty="0"/>
              <a:t>The concert starts at 8.</a:t>
            </a:r>
            <a:r>
              <a:rPr lang="en-US" sz="1600" dirty="0"/>
              <a:t> </a:t>
            </a:r>
            <a:endParaRPr lang="en-GB" sz="1600" dirty="0"/>
          </a:p>
        </p:txBody>
      </p:sp>
      <p:sp>
        <p:nvSpPr>
          <p:cNvPr id="16" name="Textfeld 15">
            <a:extLst>
              <a:ext uri="{FF2B5EF4-FFF2-40B4-BE49-F238E27FC236}">
                <a16:creationId xmlns:a16="http://schemas.microsoft.com/office/drawing/2014/main" id="{8D2F5D8E-77A1-E51C-AB56-34D7023D5FF9}"/>
              </a:ext>
            </a:extLst>
          </p:cNvPr>
          <p:cNvSpPr txBox="1"/>
          <p:nvPr/>
        </p:nvSpPr>
        <p:spPr>
          <a:xfrm>
            <a:off x="107504" y="2204864"/>
            <a:ext cx="2304256" cy="1815882"/>
          </a:xfrm>
          <a:prstGeom prst="rect">
            <a:avLst/>
          </a:prstGeom>
          <a:solidFill>
            <a:srgbClr val="FFFF00"/>
          </a:solidFill>
        </p:spPr>
        <p:txBody>
          <a:bodyPr wrap="square" rtlCol="0">
            <a:spAutoFit/>
          </a:bodyPr>
          <a:lstStyle/>
          <a:p>
            <a:r>
              <a:rPr lang="de-DE" sz="1600" dirty="0"/>
              <a:t>Note: </a:t>
            </a:r>
            <a:r>
              <a:rPr lang="de-DE" sz="1600" dirty="0" err="1"/>
              <a:t>Though</a:t>
            </a:r>
            <a:r>
              <a:rPr lang="de-DE" sz="1600" dirty="0"/>
              <a:t> a </a:t>
            </a:r>
            <a:r>
              <a:rPr lang="de-DE" sz="1600" dirty="0" err="1"/>
              <a:t>bit</a:t>
            </a:r>
            <a:r>
              <a:rPr lang="de-DE" sz="1600" dirty="0"/>
              <a:t> </a:t>
            </a:r>
            <a:r>
              <a:rPr lang="de-DE" sz="1600" dirty="0" err="1"/>
              <a:t>old</a:t>
            </a:r>
            <a:r>
              <a:rPr lang="de-DE" sz="1600" dirty="0"/>
              <a:t>-fashioned </a:t>
            </a:r>
            <a:r>
              <a:rPr lang="de-DE" sz="1600" dirty="0" err="1"/>
              <a:t>the</a:t>
            </a:r>
            <a:r>
              <a:rPr lang="de-DE" sz="1600" dirty="0"/>
              <a:t> </a:t>
            </a:r>
            <a:r>
              <a:rPr lang="de-DE" sz="1600" dirty="0" err="1"/>
              <a:t>use</a:t>
            </a:r>
            <a:r>
              <a:rPr lang="de-DE" sz="1600" dirty="0"/>
              <a:t> </a:t>
            </a:r>
            <a:r>
              <a:rPr lang="de-DE" sz="1600" dirty="0" err="1"/>
              <a:t>of</a:t>
            </a:r>
            <a:r>
              <a:rPr lang="de-DE" sz="1600" dirty="0"/>
              <a:t> </a:t>
            </a:r>
            <a:r>
              <a:rPr lang="de-DE" sz="1600" b="1" dirty="0" err="1"/>
              <a:t>shall</a:t>
            </a:r>
            <a:r>
              <a:rPr lang="de-DE" sz="1600" dirty="0"/>
              <a:t> </a:t>
            </a:r>
            <a:r>
              <a:rPr lang="de-DE" sz="1600" dirty="0" err="1"/>
              <a:t>for</a:t>
            </a:r>
            <a:r>
              <a:rPr lang="de-DE" sz="1600" dirty="0"/>
              <a:t> </a:t>
            </a:r>
            <a:r>
              <a:rPr lang="de-DE" sz="1600" dirty="0" err="1"/>
              <a:t>the</a:t>
            </a:r>
            <a:r>
              <a:rPr lang="de-DE" sz="1600" dirty="0"/>
              <a:t> 1st </a:t>
            </a:r>
            <a:r>
              <a:rPr lang="de-DE" sz="1600" dirty="0" err="1"/>
              <a:t>person</a:t>
            </a:r>
            <a:r>
              <a:rPr lang="de-DE" sz="1600" dirty="0"/>
              <a:t> </a:t>
            </a:r>
            <a:r>
              <a:rPr lang="de-DE" sz="1600" dirty="0" err="1"/>
              <a:t>singular</a:t>
            </a:r>
            <a:r>
              <a:rPr lang="de-DE" sz="1600" dirty="0"/>
              <a:t> and plural </a:t>
            </a:r>
            <a:r>
              <a:rPr lang="de-DE" sz="1600" dirty="0" err="1"/>
              <a:t>is</a:t>
            </a:r>
            <a:r>
              <a:rPr lang="de-DE" sz="1600" dirty="0"/>
              <a:t> still in </a:t>
            </a:r>
            <a:r>
              <a:rPr lang="de-DE" sz="1600" dirty="0" err="1"/>
              <a:t>use</a:t>
            </a:r>
            <a:r>
              <a:rPr lang="de-DE" sz="1600" dirty="0"/>
              <a:t>:</a:t>
            </a:r>
          </a:p>
          <a:p>
            <a:r>
              <a:rPr lang="de-DE" sz="1600" i="1" dirty="0"/>
              <a:t>I </a:t>
            </a:r>
            <a:r>
              <a:rPr lang="de-DE" sz="1600" b="1" i="1" dirty="0" err="1"/>
              <a:t>shall</a:t>
            </a:r>
            <a:r>
              <a:rPr lang="de-DE" sz="1600" i="1" dirty="0"/>
              <a:t> </a:t>
            </a:r>
            <a:r>
              <a:rPr lang="de-DE" sz="1600" i="1" dirty="0" err="1"/>
              <a:t>be</a:t>
            </a:r>
            <a:r>
              <a:rPr lang="de-DE" sz="1600" i="1" dirty="0"/>
              <a:t> happy.</a:t>
            </a:r>
          </a:p>
          <a:p>
            <a:r>
              <a:rPr lang="de-DE" sz="1600" i="1" dirty="0" err="1"/>
              <a:t>We</a:t>
            </a:r>
            <a:r>
              <a:rPr lang="de-DE" sz="1600" i="1" dirty="0"/>
              <a:t> </a:t>
            </a:r>
            <a:r>
              <a:rPr lang="de-DE" sz="1600" b="1" i="1" dirty="0" err="1"/>
              <a:t>shall</a:t>
            </a:r>
            <a:r>
              <a:rPr lang="de-DE" sz="1600" i="1" dirty="0"/>
              <a:t> </a:t>
            </a:r>
            <a:r>
              <a:rPr lang="de-DE" sz="1600" i="1" dirty="0" err="1"/>
              <a:t>see</a:t>
            </a:r>
            <a:r>
              <a:rPr lang="de-DE" sz="1600" i="1" dirty="0"/>
              <a:t>.</a:t>
            </a:r>
          </a:p>
        </p:txBody>
      </p:sp>
    </p:spTree>
    <p:extLst>
      <p:ext uri="{BB962C8B-B14F-4D97-AF65-F5344CB8AC3E}">
        <p14:creationId xmlns:p14="http://schemas.microsoft.com/office/powerpoint/2010/main" val="368085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anim calcmode="lin" valueType="num">
                                      <p:cBhvr>
                                        <p:cTn id="22" dur="1000" fill="hold"/>
                                        <p:tgtEl>
                                          <p:spTgt spid="4"/>
                                        </p:tgtEl>
                                        <p:attrNameLst>
                                          <p:attrName>ppt_x</p:attrName>
                                        </p:attrNameLst>
                                      </p:cBhvr>
                                      <p:tavLst>
                                        <p:tav tm="0">
                                          <p:val>
                                            <p:strVal val="#ppt_x"/>
                                          </p:val>
                                        </p:tav>
                                        <p:tav tm="100000">
                                          <p:val>
                                            <p:strVal val="#ppt_x"/>
                                          </p:val>
                                        </p:tav>
                                      </p:tavLst>
                                    </p:anim>
                                    <p:anim calcmode="lin" valueType="num">
                                      <p:cBhvr>
                                        <p:cTn id="23"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1000"/>
                                        <p:tgtEl>
                                          <p:spTgt spid="23"/>
                                        </p:tgtEl>
                                      </p:cBhvr>
                                    </p:animEffect>
                                    <p:anim calcmode="lin" valueType="num">
                                      <p:cBhvr>
                                        <p:cTn id="29" dur="1000" fill="hold"/>
                                        <p:tgtEl>
                                          <p:spTgt spid="23"/>
                                        </p:tgtEl>
                                        <p:attrNameLst>
                                          <p:attrName>ppt_x</p:attrName>
                                        </p:attrNameLst>
                                      </p:cBhvr>
                                      <p:tavLst>
                                        <p:tav tm="0">
                                          <p:val>
                                            <p:strVal val="#ppt_x"/>
                                          </p:val>
                                        </p:tav>
                                        <p:tav tm="100000">
                                          <p:val>
                                            <p:strVal val="#ppt_x"/>
                                          </p:val>
                                        </p:tav>
                                      </p:tavLst>
                                    </p:anim>
                                    <p:anim calcmode="lin" valueType="num">
                                      <p:cBhvr>
                                        <p:cTn id="30"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6"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down)">
                                      <p:cBhvr>
                                        <p:cTn id="35" dur="580">
                                          <p:stCondLst>
                                            <p:cond delay="0"/>
                                          </p:stCondLst>
                                        </p:cTn>
                                        <p:tgtEl>
                                          <p:spTgt spid="16"/>
                                        </p:tgtEl>
                                      </p:cBhvr>
                                    </p:animEffect>
                                    <p:anim calcmode="lin" valueType="num">
                                      <p:cBhvr>
                                        <p:cTn id="3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3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3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3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4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41" dur="26">
                                          <p:stCondLst>
                                            <p:cond delay="650"/>
                                          </p:stCondLst>
                                        </p:cTn>
                                        <p:tgtEl>
                                          <p:spTgt spid="16"/>
                                        </p:tgtEl>
                                      </p:cBhvr>
                                      <p:to x="100000" y="60000"/>
                                    </p:animScale>
                                    <p:animScale>
                                      <p:cBhvr>
                                        <p:cTn id="42" dur="166" decel="50000">
                                          <p:stCondLst>
                                            <p:cond delay="676"/>
                                          </p:stCondLst>
                                        </p:cTn>
                                        <p:tgtEl>
                                          <p:spTgt spid="16"/>
                                        </p:tgtEl>
                                      </p:cBhvr>
                                      <p:to x="100000" y="100000"/>
                                    </p:animScale>
                                    <p:animScale>
                                      <p:cBhvr>
                                        <p:cTn id="43" dur="26">
                                          <p:stCondLst>
                                            <p:cond delay="1312"/>
                                          </p:stCondLst>
                                        </p:cTn>
                                        <p:tgtEl>
                                          <p:spTgt spid="16"/>
                                        </p:tgtEl>
                                      </p:cBhvr>
                                      <p:to x="100000" y="80000"/>
                                    </p:animScale>
                                    <p:animScale>
                                      <p:cBhvr>
                                        <p:cTn id="44" dur="166" decel="50000">
                                          <p:stCondLst>
                                            <p:cond delay="1338"/>
                                          </p:stCondLst>
                                        </p:cTn>
                                        <p:tgtEl>
                                          <p:spTgt spid="16"/>
                                        </p:tgtEl>
                                      </p:cBhvr>
                                      <p:to x="100000" y="100000"/>
                                    </p:animScale>
                                    <p:animScale>
                                      <p:cBhvr>
                                        <p:cTn id="45" dur="26">
                                          <p:stCondLst>
                                            <p:cond delay="1642"/>
                                          </p:stCondLst>
                                        </p:cTn>
                                        <p:tgtEl>
                                          <p:spTgt spid="16"/>
                                        </p:tgtEl>
                                      </p:cBhvr>
                                      <p:to x="100000" y="90000"/>
                                    </p:animScale>
                                    <p:animScale>
                                      <p:cBhvr>
                                        <p:cTn id="46" dur="166" decel="50000">
                                          <p:stCondLst>
                                            <p:cond delay="1668"/>
                                          </p:stCondLst>
                                        </p:cTn>
                                        <p:tgtEl>
                                          <p:spTgt spid="16"/>
                                        </p:tgtEl>
                                      </p:cBhvr>
                                      <p:to x="100000" y="100000"/>
                                    </p:animScale>
                                    <p:animScale>
                                      <p:cBhvr>
                                        <p:cTn id="47" dur="26">
                                          <p:stCondLst>
                                            <p:cond delay="1808"/>
                                          </p:stCondLst>
                                        </p:cTn>
                                        <p:tgtEl>
                                          <p:spTgt spid="16"/>
                                        </p:tgtEl>
                                      </p:cBhvr>
                                      <p:to x="100000" y="95000"/>
                                    </p:animScale>
                                    <p:animScale>
                                      <p:cBhvr>
                                        <p:cTn id="48" dur="166" decel="50000">
                                          <p:stCondLst>
                                            <p:cond delay="1834"/>
                                          </p:stCondLst>
                                        </p:cTn>
                                        <p:tgtEl>
                                          <p:spTgt spid="16"/>
                                        </p:tgtEl>
                                      </p:cBhvr>
                                      <p:to x="100000" y="100000"/>
                                    </p:animScale>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animEffect transition="in" filter="fade">
                                      <p:cBhvr>
                                        <p:cTn id="53" dur="1000"/>
                                        <p:tgtEl>
                                          <p:spTgt spid="24"/>
                                        </p:tgtEl>
                                      </p:cBhvr>
                                    </p:animEffect>
                                    <p:anim calcmode="lin" valueType="num">
                                      <p:cBhvr>
                                        <p:cTn id="54" dur="1000" fill="hold"/>
                                        <p:tgtEl>
                                          <p:spTgt spid="24"/>
                                        </p:tgtEl>
                                        <p:attrNameLst>
                                          <p:attrName>ppt_x</p:attrName>
                                        </p:attrNameLst>
                                      </p:cBhvr>
                                      <p:tavLst>
                                        <p:tav tm="0">
                                          <p:val>
                                            <p:strVal val="#ppt_x"/>
                                          </p:val>
                                        </p:tav>
                                        <p:tav tm="100000">
                                          <p:val>
                                            <p:strVal val="#ppt_x"/>
                                          </p:val>
                                        </p:tav>
                                      </p:tavLst>
                                    </p:anim>
                                    <p:anim calcmode="lin" valueType="num">
                                      <p:cBhvr>
                                        <p:cTn id="55"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grpId="0" nodeType="clickEffect">
                                  <p:stCondLst>
                                    <p:cond delay="0"/>
                                  </p:stCondLst>
                                  <p:childTnLst>
                                    <p:set>
                                      <p:cBhvr>
                                        <p:cTn id="59" dur="1" fill="hold">
                                          <p:stCondLst>
                                            <p:cond delay="0"/>
                                          </p:stCondLst>
                                        </p:cTn>
                                        <p:tgtEl>
                                          <p:spTgt spid="9"/>
                                        </p:tgtEl>
                                        <p:attrNameLst>
                                          <p:attrName>style.visibility</p:attrName>
                                        </p:attrNameLst>
                                      </p:cBhvr>
                                      <p:to>
                                        <p:strVal val="visible"/>
                                      </p:to>
                                    </p:set>
                                    <p:animEffect transition="in" filter="fade">
                                      <p:cBhvr>
                                        <p:cTn id="60" dur="1000"/>
                                        <p:tgtEl>
                                          <p:spTgt spid="9"/>
                                        </p:tgtEl>
                                      </p:cBhvr>
                                    </p:animEffect>
                                    <p:anim calcmode="lin" valueType="num">
                                      <p:cBhvr>
                                        <p:cTn id="61" dur="1000" fill="hold"/>
                                        <p:tgtEl>
                                          <p:spTgt spid="9"/>
                                        </p:tgtEl>
                                        <p:attrNameLst>
                                          <p:attrName>ppt_x</p:attrName>
                                        </p:attrNameLst>
                                      </p:cBhvr>
                                      <p:tavLst>
                                        <p:tav tm="0">
                                          <p:val>
                                            <p:strVal val="#ppt_x"/>
                                          </p:val>
                                        </p:tav>
                                        <p:tav tm="100000">
                                          <p:val>
                                            <p:strVal val="#ppt_x"/>
                                          </p:val>
                                        </p:tav>
                                      </p:tavLst>
                                    </p:anim>
                                    <p:anim calcmode="lin" valueType="num">
                                      <p:cBhvr>
                                        <p:cTn id="62"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42"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1000"/>
                                        <p:tgtEl>
                                          <p:spTgt spid="11"/>
                                        </p:tgtEl>
                                      </p:cBhvr>
                                    </p:animEffect>
                                    <p:anim calcmode="lin" valueType="num">
                                      <p:cBhvr>
                                        <p:cTn id="68" dur="1000" fill="hold"/>
                                        <p:tgtEl>
                                          <p:spTgt spid="11"/>
                                        </p:tgtEl>
                                        <p:attrNameLst>
                                          <p:attrName>ppt_x</p:attrName>
                                        </p:attrNameLst>
                                      </p:cBhvr>
                                      <p:tavLst>
                                        <p:tav tm="0">
                                          <p:val>
                                            <p:strVal val="#ppt_x"/>
                                          </p:val>
                                        </p:tav>
                                        <p:tav tm="100000">
                                          <p:val>
                                            <p:strVal val="#ppt_x"/>
                                          </p:val>
                                        </p:tav>
                                      </p:tavLst>
                                    </p:anim>
                                    <p:anim calcmode="lin" valueType="num">
                                      <p:cBhvr>
                                        <p:cTn id="6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42" presetClass="entr" presetSubtype="0" fill="hold" grpId="0" nodeType="click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fade">
                                      <p:cBhvr>
                                        <p:cTn id="74" dur="1000"/>
                                        <p:tgtEl>
                                          <p:spTgt spid="15"/>
                                        </p:tgtEl>
                                      </p:cBhvr>
                                    </p:animEffect>
                                    <p:anim calcmode="lin" valueType="num">
                                      <p:cBhvr>
                                        <p:cTn id="75" dur="1000" fill="hold"/>
                                        <p:tgtEl>
                                          <p:spTgt spid="15"/>
                                        </p:tgtEl>
                                        <p:attrNameLst>
                                          <p:attrName>ppt_x</p:attrName>
                                        </p:attrNameLst>
                                      </p:cBhvr>
                                      <p:tavLst>
                                        <p:tav tm="0">
                                          <p:val>
                                            <p:strVal val="#ppt_x"/>
                                          </p:val>
                                        </p:tav>
                                        <p:tav tm="100000">
                                          <p:val>
                                            <p:strVal val="#ppt_x"/>
                                          </p:val>
                                        </p:tav>
                                      </p:tavLst>
                                    </p:anim>
                                    <p:anim calcmode="lin" valueType="num">
                                      <p:cBhvr>
                                        <p:cTn id="7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42" presetClass="entr" presetSubtype="0" fill="hold" grpId="0" nodeType="clickEffect">
                                  <p:stCondLst>
                                    <p:cond delay="0"/>
                                  </p:stCondLst>
                                  <p:childTnLst>
                                    <p:set>
                                      <p:cBhvr>
                                        <p:cTn id="80" dur="1" fill="hold">
                                          <p:stCondLst>
                                            <p:cond delay="0"/>
                                          </p:stCondLst>
                                        </p:cTn>
                                        <p:tgtEl>
                                          <p:spTgt spid="14"/>
                                        </p:tgtEl>
                                        <p:attrNameLst>
                                          <p:attrName>style.visibility</p:attrName>
                                        </p:attrNameLst>
                                      </p:cBhvr>
                                      <p:to>
                                        <p:strVal val="visible"/>
                                      </p:to>
                                    </p:set>
                                    <p:animEffect transition="in" filter="fade">
                                      <p:cBhvr>
                                        <p:cTn id="81" dur="1000"/>
                                        <p:tgtEl>
                                          <p:spTgt spid="14"/>
                                        </p:tgtEl>
                                      </p:cBhvr>
                                    </p:animEffect>
                                    <p:anim calcmode="lin" valueType="num">
                                      <p:cBhvr>
                                        <p:cTn id="82" dur="1000" fill="hold"/>
                                        <p:tgtEl>
                                          <p:spTgt spid="14"/>
                                        </p:tgtEl>
                                        <p:attrNameLst>
                                          <p:attrName>ppt_x</p:attrName>
                                        </p:attrNameLst>
                                      </p:cBhvr>
                                      <p:tavLst>
                                        <p:tav tm="0">
                                          <p:val>
                                            <p:strVal val="#ppt_x"/>
                                          </p:val>
                                        </p:tav>
                                        <p:tav tm="100000">
                                          <p:val>
                                            <p:strVal val="#ppt_x"/>
                                          </p:val>
                                        </p:tav>
                                      </p:tavLst>
                                    </p:anim>
                                    <p:anim calcmode="lin" valueType="num">
                                      <p:cBhvr>
                                        <p:cTn id="83"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84" fill="hold">
                      <p:stCondLst>
                        <p:cond delay="indefinite"/>
                      </p:stCondLst>
                      <p:childTnLst>
                        <p:par>
                          <p:cTn id="85" fill="hold">
                            <p:stCondLst>
                              <p:cond delay="0"/>
                            </p:stCondLst>
                            <p:childTnLst>
                              <p:par>
                                <p:cTn id="86" presetID="42" presetClass="entr" presetSubtype="0" fill="hold" grpId="0" nodeType="clickEffect">
                                  <p:stCondLst>
                                    <p:cond delay="0"/>
                                  </p:stCondLst>
                                  <p:childTnLst>
                                    <p:set>
                                      <p:cBhvr>
                                        <p:cTn id="87" dur="1" fill="hold">
                                          <p:stCondLst>
                                            <p:cond delay="0"/>
                                          </p:stCondLst>
                                        </p:cTn>
                                        <p:tgtEl>
                                          <p:spTgt spid="7"/>
                                        </p:tgtEl>
                                        <p:attrNameLst>
                                          <p:attrName>style.visibility</p:attrName>
                                        </p:attrNameLst>
                                      </p:cBhvr>
                                      <p:to>
                                        <p:strVal val="visible"/>
                                      </p:to>
                                    </p:set>
                                    <p:animEffect transition="in" filter="fade">
                                      <p:cBhvr>
                                        <p:cTn id="88" dur="1000"/>
                                        <p:tgtEl>
                                          <p:spTgt spid="7"/>
                                        </p:tgtEl>
                                      </p:cBhvr>
                                    </p:animEffect>
                                    <p:anim calcmode="lin" valueType="num">
                                      <p:cBhvr>
                                        <p:cTn id="89" dur="1000" fill="hold"/>
                                        <p:tgtEl>
                                          <p:spTgt spid="7"/>
                                        </p:tgtEl>
                                        <p:attrNameLst>
                                          <p:attrName>ppt_x</p:attrName>
                                        </p:attrNameLst>
                                      </p:cBhvr>
                                      <p:tavLst>
                                        <p:tav tm="0">
                                          <p:val>
                                            <p:strVal val="#ppt_x"/>
                                          </p:val>
                                        </p:tav>
                                        <p:tav tm="100000">
                                          <p:val>
                                            <p:strVal val="#ppt_x"/>
                                          </p:val>
                                        </p:tav>
                                      </p:tavLst>
                                    </p:anim>
                                    <p:anim calcmode="lin" valueType="num">
                                      <p:cBhvr>
                                        <p:cTn id="90"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42" presetClass="entr" presetSubtype="0" fill="hold" grpId="0" nodeType="clickEffect">
                                  <p:stCondLst>
                                    <p:cond delay="0"/>
                                  </p:stCondLst>
                                  <p:childTnLst>
                                    <p:set>
                                      <p:cBhvr>
                                        <p:cTn id="94" dur="1" fill="hold">
                                          <p:stCondLst>
                                            <p:cond delay="0"/>
                                          </p:stCondLst>
                                        </p:cTn>
                                        <p:tgtEl>
                                          <p:spTgt spid="10"/>
                                        </p:tgtEl>
                                        <p:attrNameLst>
                                          <p:attrName>style.visibility</p:attrName>
                                        </p:attrNameLst>
                                      </p:cBhvr>
                                      <p:to>
                                        <p:strVal val="visible"/>
                                      </p:to>
                                    </p:set>
                                    <p:animEffect transition="in" filter="fade">
                                      <p:cBhvr>
                                        <p:cTn id="95" dur="1000"/>
                                        <p:tgtEl>
                                          <p:spTgt spid="10"/>
                                        </p:tgtEl>
                                      </p:cBhvr>
                                    </p:animEffect>
                                    <p:anim calcmode="lin" valueType="num">
                                      <p:cBhvr>
                                        <p:cTn id="96" dur="1000" fill="hold"/>
                                        <p:tgtEl>
                                          <p:spTgt spid="10"/>
                                        </p:tgtEl>
                                        <p:attrNameLst>
                                          <p:attrName>ppt_x</p:attrName>
                                        </p:attrNameLst>
                                      </p:cBhvr>
                                      <p:tavLst>
                                        <p:tav tm="0">
                                          <p:val>
                                            <p:strVal val="#ppt_x"/>
                                          </p:val>
                                        </p:tav>
                                        <p:tav tm="100000">
                                          <p:val>
                                            <p:strVal val="#ppt_x"/>
                                          </p:val>
                                        </p:tav>
                                      </p:tavLst>
                                    </p:anim>
                                    <p:anim calcmode="lin" valueType="num">
                                      <p:cBhvr>
                                        <p:cTn id="9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42" presetClass="entr" presetSubtype="0" fill="hold" grpId="0" nodeType="clickEffect">
                                  <p:stCondLst>
                                    <p:cond delay="0"/>
                                  </p:stCondLst>
                                  <p:childTnLst>
                                    <p:set>
                                      <p:cBhvr>
                                        <p:cTn id="101" dur="1" fill="hold">
                                          <p:stCondLst>
                                            <p:cond delay="0"/>
                                          </p:stCondLst>
                                        </p:cTn>
                                        <p:tgtEl>
                                          <p:spTgt spid="12"/>
                                        </p:tgtEl>
                                        <p:attrNameLst>
                                          <p:attrName>style.visibility</p:attrName>
                                        </p:attrNameLst>
                                      </p:cBhvr>
                                      <p:to>
                                        <p:strVal val="visible"/>
                                      </p:to>
                                    </p:set>
                                    <p:animEffect transition="in" filter="fade">
                                      <p:cBhvr>
                                        <p:cTn id="102" dur="1000"/>
                                        <p:tgtEl>
                                          <p:spTgt spid="12"/>
                                        </p:tgtEl>
                                      </p:cBhvr>
                                    </p:animEffect>
                                    <p:anim calcmode="lin" valueType="num">
                                      <p:cBhvr>
                                        <p:cTn id="103" dur="1000" fill="hold"/>
                                        <p:tgtEl>
                                          <p:spTgt spid="12"/>
                                        </p:tgtEl>
                                        <p:attrNameLst>
                                          <p:attrName>ppt_x</p:attrName>
                                        </p:attrNameLst>
                                      </p:cBhvr>
                                      <p:tavLst>
                                        <p:tav tm="0">
                                          <p:val>
                                            <p:strVal val="#ppt_x"/>
                                          </p:val>
                                        </p:tav>
                                        <p:tav tm="100000">
                                          <p:val>
                                            <p:strVal val="#ppt_x"/>
                                          </p:val>
                                        </p:tav>
                                      </p:tavLst>
                                    </p:anim>
                                    <p:anim calcmode="lin" valueType="num">
                                      <p:cBhvr>
                                        <p:cTn id="104"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3" grpId="0" animBg="1"/>
      <p:bldP spid="24" grpId="0" animBg="1"/>
      <p:bldP spid="4" grpId="0" animBg="1"/>
      <p:bldP spid="9" grpId="0" animBg="1"/>
      <p:bldP spid="11" grpId="0" animBg="1"/>
      <p:bldP spid="14" grpId="0" animBg="1"/>
      <p:bldP spid="5" grpId="0" animBg="1"/>
      <p:bldP spid="15" grpId="0" animBg="1"/>
      <p:bldP spid="7" grpId="0" animBg="1"/>
      <p:bldP spid="10" grpId="0" animBg="1"/>
      <p:bldP spid="12"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C01D81-B240-E8A1-1EA9-B7E6B5EFFB32}"/>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8445D596-BB04-2F18-FA53-929ABF3AB305}"/>
              </a:ext>
            </a:extLst>
          </p:cNvPr>
          <p:cNvSpPr txBox="1"/>
          <p:nvPr/>
        </p:nvSpPr>
        <p:spPr>
          <a:xfrm>
            <a:off x="0" y="957593"/>
            <a:ext cx="9144000" cy="338554"/>
          </a:xfrm>
          <a:prstGeom prst="rect">
            <a:avLst/>
          </a:prstGeom>
          <a:noFill/>
        </p:spPr>
        <p:txBody>
          <a:bodyPr wrap="square" rtlCol="0">
            <a:spAutoFit/>
          </a:bodyPr>
          <a:lstStyle/>
          <a:p>
            <a:pPr algn="ctr"/>
            <a:r>
              <a:rPr lang="de-DE" sz="1600" b="1" dirty="0" err="1">
                <a:solidFill>
                  <a:srgbClr val="C00000"/>
                </a:solidFill>
              </a:rPr>
              <a:t>Tenses</a:t>
            </a:r>
            <a:endParaRPr lang="en-GB" sz="1600" b="1" dirty="0">
              <a:solidFill>
                <a:srgbClr val="C00000"/>
              </a:solidFill>
            </a:endParaRPr>
          </a:p>
        </p:txBody>
      </p:sp>
      <p:sp>
        <p:nvSpPr>
          <p:cNvPr id="6" name="Textfeld 5">
            <a:extLst>
              <a:ext uri="{FF2B5EF4-FFF2-40B4-BE49-F238E27FC236}">
                <a16:creationId xmlns:a16="http://schemas.microsoft.com/office/drawing/2014/main" id="{B255C8B2-BCB1-3C42-A5AB-A9403595482D}"/>
              </a:ext>
            </a:extLst>
          </p:cNvPr>
          <p:cNvSpPr txBox="1"/>
          <p:nvPr/>
        </p:nvSpPr>
        <p:spPr>
          <a:xfrm>
            <a:off x="107504" y="2852936"/>
            <a:ext cx="1944216" cy="338554"/>
          </a:xfrm>
          <a:prstGeom prst="rect">
            <a:avLst/>
          </a:prstGeom>
          <a:solidFill>
            <a:srgbClr val="FFFF00"/>
          </a:solidFill>
        </p:spPr>
        <p:txBody>
          <a:bodyPr wrap="square" rtlCol="0">
            <a:spAutoFit/>
          </a:bodyPr>
          <a:lstStyle/>
          <a:p>
            <a:r>
              <a:rPr lang="en-GB" sz="1600" dirty="0"/>
              <a:t>Future 1</a:t>
            </a:r>
          </a:p>
        </p:txBody>
      </p:sp>
      <p:sp>
        <p:nvSpPr>
          <p:cNvPr id="5" name="Textfeld 4">
            <a:extLst>
              <a:ext uri="{FF2B5EF4-FFF2-40B4-BE49-F238E27FC236}">
                <a16:creationId xmlns:a16="http://schemas.microsoft.com/office/drawing/2014/main" id="{92782C82-9FC0-F14D-DAA5-7E10D14E122D}"/>
              </a:ext>
            </a:extLst>
          </p:cNvPr>
          <p:cNvSpPr txBox="1"/>
          <p:nvPr/>
        </p:nvSpPr>
        <p:spPr>
          <a:xfrm>
            <a:off x="2455200" y="2886107"/>
            <a:ext cx="6688366" cy="1077218"/>
          </a:xfrm>
          <a:prstGeom prst="rect">
            <a:avLst/>
          </a:prstGeom>
          <a:solidFill>
            <a:schemeClr val="bg1"/>
          </a:solidFill>
        </p:spPr>
        <p:txBody>
          <a:bodyPr wrap="square" rtlCol="0">
            <a:spAutoFit/>
          </a:bodyPr>
          <a:lstStyle/>
          <a:p>
            <a:r>
              <a:rPr lang="en-GB" sz="1600" b="1" dirty="0"/>
              <a:t>Note: </a:t>
            </a:r>
            <a:r>
              <a:rPr lang="en-GB" sz="1600" dirty="0"/>
              <a:t>The differences between the </a:t>
            </a:r>
            <a:r>
              <a:rPr lang="en-GB" sz="1600" b="1" dirty="0"/>
              <a:t>will/shall </a:t>
            </a:r>
            <a:r>
              <a:rPr lang="en-GB" sz="1600" dirty="0"/>
              <a:t>future, </a:t>
            </a:r>
            <a:r>
              <a:rPr lang="en-GB" sz="1600" b="1" dirty="0"/>
              <a:t>going to </a:t>
            </a:r>
            <a:r>
              <a:rPr lang="en-GB" sz="1600" dirty="0"/>
              <a:t>future and </a:t>
            </a:r>
            <a:r>
              <a:rPr lang="en-GB" sz="1600" b="1" dirty="0"/>
              <a:t>present progressive/continuous </a:t>
            </a:r>
            <a:r>
              <a:rPr lang="en-GB" sz="1600" dirty="0"/>
              <a:t>are marginal.</a:t>
            </a:r>
          </a:p>
          <a:p>
            <a:r>
              <a:rPr lang="en-GB" sz="1600" dirty="0"/>
              <a:t>The decision which of the three versions to use is mainly dependent on the speaker’s personal assessment of the future situation.</a:t>
            </a:r>
          </a:p>
        </p:txBody>
      </p:sp>
    </p:spTree>
    <p:extLst>
      <p:ext uri="{BB962C8B-B14F-4D97-AF65-F5344CB8AC3E}">
        <p14:creationId xmlns:p14="http://schemas.microsoft.com/office/powerpoint/2010/main" val="322005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91286E-E5FB-062F-5776-84424F4AD715}"/>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4959B274-863B-F454-A493-90602267534E}"/>
              </a:ext>
            </a:extLst>
          </p:cNvPr>
          <p:cNvSpPr txBox="1"/>
          <p:nvPr/>
        </p:nvSpPr>
        <p:spPr>
          <a:xfrm>
            <a:off x="0" y="957593"/>
            <a:ext cx="9144000" cy="338554"/>
          </a:xfrm>
          <a:prstGeom prst="rect">
            <a:avLst/>
          </a:prstGeom>
          <a:noFill/>
        </p:spPr>
        <p:txBody>
          <a:bodyPr wrap="square" rtlCol="0">
            <a:spAutoFit/>
          </a:bodyPr>
          <a:lstStyle/>
          <a:p>
            <a:pPr algn="ctr"/>
            <a:r>
              <a:rPr lang="de-DE" sz="1600" b="1" dirty="0">
                <a:solidFill>
                  <a:srgbClr val="C00000"/>
                </a:solidFill>
              </a:rPr>
              <a:t>The </a:t>
            </a:r>
            <a:r>
              <a:rPr lang="de-DE" sz="1600" b="1" dirty="0" err="1">
                <a:solidFill>
                  <a:srgbClr val="C00000"/>
                </a:solidFill>
              </a:rPr>
              <a:t>future</a:t>
            </a:r>
            <a:endParaRPr lang="en-GB" sz="1600" b="1" dirty="0">
              <a:solidFill>
                <a:srgbClr val="C00000"/>
              </a:solidFill>
            </a:endParaRPr>
          </a:p>
        </p:txBody>
      </p:sp>
      <p:sp>
        <p:nvSpPr>
          <p:cNvPr id="6" name="Textfeld 5">
            <a:extLst>
              <a:ext uri="{FF2B5EF4-FFF2-40B4-BE49-F238E27FC236}">
                <a16:creationId xmlns:a16="http://schemas.microsoft.com/office/drawing/2014/main" id="{ABCDA8AA-B83A-5557-C746-A7FE65B9B39D}"/>
              </a:ext>
            </a:extLst>
          </p:cNvPr>
          <p:cNvSpPr txBox="1"/>
          <p:nvPr/>
        </p:nvSpPr>
        <p:spPr>
          <a:xfrm>
            <a:off x="107504" y="1440000"/>
            <a:ext cx="2348130" cy="1077218"/>
          </a:xfrm>
          <a:prstGeom prst="rect">
            <a:avLst/>
          </a:prstGeom>
          <a:solidFill>
            <a:srgbClr val="FFFF00"/>
          </a:solidFill>
        </p:spPr>
        <p:txBody>
          <a:bodyPr wrap="square" rtlCol="0">
            <a:spAutoFit/>
          </a:bodyPr>
          <a:lstStyle/>
          <a:p>
            <a:r>
              <a:rPr lang="en-GB" sz="1600" dirty="0"/>
              <a:t>Complete with the correct form of the verbs in brackets to express the future:</a:t>
            </a:r>
          </a:p>
        </p:txBody>
      </p:sp>
      <p:sp>
        <p:nvSpPr>
          <p:cNvPr id="3" name="Textfeld 2">
            <a:extLst>
              <a:ext uri="{FF2B5EF4-FFF2-40B4-BE49-F238E27FC236}">
                <a16:creationId xmlns:a16="http://schemas.microsoft.com/office/drawing/2014/main" id="{F7EAF6F1-084A-032E-6A78-273B8C7F86DB}"/>
              </a:ext>
            </a:extLst>
          </p:cNvPr>
          <p:cNvSpPr txBox="1"/>
          <p:nvPr/>
        </p:nvSpPr>
        <p:spPr>
          <a:xfrm>
            <a:off x="2771800" y="1440000"/>
            <a:ext cx="6372200" cy="338554"/>
          </a:xfrm>
          <a:prstGeom prst="rect">
            <a:avLst/>
          </a:prstGeom>
          <a:solidFill>
            <a:schemeClr val="bg1"/>
          </a:solidFill>
        </p:spPr>
        <p:txBody>
          <a:bodyPr wrap="square" rtlCol="0">
            <a:spAutoFit/>
          </a:bodyPr>
          <a:lstStyle/>
          <a:p>
            <a:pPr algn="ctr"/>
            <a:r>
              <a:rPr lang="en-GB" sz="1600" dirty="0"/>
              <a:t>I think it (to rain) tomorrow.</a:t>
            </a:r>
          </a:p>
        </p:txBody>
      </p:sp>
      <p:sp>
        <p:nvSpPr>
          <p:cNvPr id="4" name="Textfeld 3">
            <a:extLst>
              <a:ext uri="{FF2B5EF4-FFF2-40B4-BE49-F238E27FC236}">
                <a16:creationId xmlns:a16="http://schemas.microsoft.com/office/drawing/2014/main" id="{EC3068E0-757D-C652-B577-D6119CEE7C17}"/>
              </a:ext>
            </a:extLst>
          </p:cNvPr>
          <p:cNvSpPr txBox="1"/>
          <p:nvPr/>
        </p:nvSpPr>
        <p:spPr>
          <a:xfrm>
            <a:off x="2771800" y="1800000"/>
            <a:ext cx="6372200" cy="338554"/>
          </a:xfrm>
          <a:prstGeom prst="rect">
            <a:avLst/>
          </a:prstGeom>
          <a:solidFill>
            <a:schemeClr val="accent1"/>
          </a:solidFill>
        </p:spPr>
        <p:txBody>
          <a:bodyPr wrap="square" rtlCol="0">
            <a:spAutoFit/>
          </a:bodyPr>
          <a:lstStyle/>
          <a:p>
            <a:pPr algn="ctr"/>
            <a:r>
              <a:rPr lang="en-GB" sz="1600" i="1" dirty="0"/>
              <a:t>I think it </a:t>
            </a:r>
            <a:r>
              <a:rPr lang="en-GB" sz="1600" b="1" i="1" dirty="0"/>
              <a:t>will rain</a:t>
            </a:r>
            <a:r>
              <a:rPr lang="en-GB" sz="1600" i="1" dirty="0"/>
              <a:t> tomorrow.</a:t>
            </a:r>
            <a:endParaRPr lang="en-GB" sz="1600" b="1" i="1" dirty="0"/>
          </a:p>
        </p:txBody>
      </p:sp>
      <p:sp>
        <p:nvSpPr>
          <p:cNvPr id="5" name="Textfeld 4">
            <a:extLst>
              <a:ext uri="{FF2B5EF4-FFF2-40B4-BE49-F238E27FC236}">
                <a16:creationId xmlns:a16="http://schemas.microsoft.com/office/drawing/2014/main" id="{F5981056-B4B5-345D-D2FB-F8DC29EAA0E6}"/>
              </a:ext>
            </a:extLst>
          </p:cNvPr>
          <p:cNvSpPr txBox="1"/>
          <p:nvPr/>
        </p:nvSpPr>
        <p:spPr>
          <a:xfrm>
            <a:off x="2771800" y="2772217"/>
            <a:ext cx="6372360" cy="338554"/>
          </a:xfrm>
          <a:prstGeom prst="rect">
            <a:avLst/>
          </a:prstGeom>
          <a:solidFill>
            <a:schemeClr val="bg1"/>
          </a:solidFill>
        </p:spPr>
        <p:txBody>
          <a:bodyPr wrap="square" rtlCol="0">
            <a:spAutoFit/>
          </a:bodyPr>
          <a:lstStyle/>
          <a:p>
            <a:pPr algn="ctr"/>
            <a:r>
              <a:rPr lang="en-GB" sz="1600" dirty="0"/>
              <a:t>David (to meet) customers this afternoon.</a:t>
            </a:r>
          </a:p>
        </p:txBody>
      </p:sp>
      <p:sp>
        <p:nvSpPr>
          <p:cNvPr id="14" name="Textfeld 13">
            <a:extLst>
              <a:ext uri="{FF2B5EF4-FFF2-40B4-BE49-F238E27FC236}">
                <a16:creationId xmlns:a16="http://schemas.microsoft.com/office/drawing/2014/main" id="{B96C26BB-BAB2-CFF3-55D4-695E91D40610}"/>
              </a:ext>
            </a:extLst>
          </p:cNvPr>
          <p:cNvSpPr txBox="1"/>
          <p:nvPr/>
        </p:nvSpPr>
        <p:spPr>
          <a:xfrm>
            <a:off x="2771800" y="3132257"/>
            <a:ext cx="6372200" cy="338554"/>
          </a:xfrm>
          <a:prstGeom prst="rect">
            <a:avLst/>
          </a:prstGeom>
          <a:solidFill>
            <a:schemeClr val="accent1"/>
          </a:solidFill>
        </p:spPr>
        <p:txBody>
          <a:bodyPr wrap="square" rtlCol="0">
            <a:spAutoFit/>
          </a:bodyPr>
          <a:lstStyle/>
          <a:p>
            <a:pPr algn="ctr"/>
            <a:r>
              <a:rPr lang="en-GB" sz="1600" dirty="0"/>
              <a:t>.</a:t>
            </a:r>
            <a:r>
              <a:rPr lang="en-GB" sz="1600" i="1" dirty="0"/>
              <a:t>David </a:t>
            </a:r>
            <a:r>
              <a:rPr lang="en-GB" sz="1600" b="1" i="1" dirty="0"/>
              <a:t>is meeting </a:t>
            </a:r>
            <a:r>
              <a:rPr lang="en-GB" sz="1600" i="1" dirty="0"/>
              <a:t>customers this afternoon.</a:t>
            </a:r>
          </a:p>
        </p:txBody>
      </p:sp>
      <p:sp>
        <p:nvSpPr>
          <p:cNvPr id="12" name="Textfeld 11">
            <a:extLst>
              <a:ext uri="{FF2B5EF4-FFF2-40B4-BE49-F238E27FC236}">
                <a16:creationId xmlns:a16="http://schemas.microsoft.com/office/drawing/2014/main" id="{187F788A-CE33-82E2-209A-B68E89219799}"/>
              </a:ext>
            </a:extLst>
          </p:cNvPr>
          <p:cNvSpPr txBox="1"/>
          <p:nvPr/>
        </p:nvSpPr>
        <p:spPr>
          <a:xfrm>
            <a:off x="2771800" y="3738518"/>
            <a:ext cx="6372200" cy="338554"/>
          </a:xfrm>
          <a:prstGeom prst="rect">
            <a:avLst/>
          </a:prstGeom>
          <a:solidFill>
            <a:schemeClr val="accent1"/>
          </a:solidFill>
        </p:spPr>
        <p:txBody>
          <a:bodyPr wrap="square" rtlCol="0">
            <a:spAutoFit/>
          </a:bodyPr>
          <a:lstStyle/>
          <a:p>
            <a:pPr algn="ctr"/>
            <a:r>
              <a:rPr lang="en-GB" sz="1600" dirty="0"/>
              <a:t> </a:t>
            </a:r>
            <a:r>
              <a:rPr lang="en-GB" sz="1600" i="1" dirty="0"/>
              <a:t>The train </a:t>
            </a:r>
            <a:r>
              <a:rPr lang="en-GB" sz="1600" b="1" i="1" dirty="0"/>
              <a:t>leaves</a:t>
            </a:r>
            <a:r>
              <a:rPr lang="en-GB" sz="1600" i="1" dirty="0"/>
              <a:t> at 7.30 pm.</a:t>
            </a:r>
          </a:p>
        </p:txBody>
      </p:sp>
      <p:sp>
        <p:nvSpPr>
          <p:cNvPr id="17" name="Textfeld 16">
            <a:extLst>
              <a:ext uri="{FF2B5EF4-FFF2-40B4-BE49-F238E27FC236}">
                <a16:creationId xmlns:a16="http://schemas.microsoft.com/office/drawing/2014/main" id="{A3A11F32-6999-A03F-D8F2-FCB90D562E19}"/>
              </a:ext>
            </a:extLst>
          </p:cNvPr>
          <p:cNvSpPr txBox="1"/>
          <p:nvPr/>
        </p:nvSpPr>
        <p:spPr>
          <a:xfrm>
            <a:off x="2771800" y="4386590"/>
            <a:ext cx="6372200" cy="338554"/>
          </a:xfrm>
          <a:prstGeom prst="rect">
            <a:avLst/>
          </a:prstGeom>
          <a:solidFill>
            <a:schemeClr val="accent1"/>
          </a:solidFill>
        </p:spPr>
        <p:txBody>
          <a:bodyPr wrap="square" rtlCol="0">
            <a:spAutoFit/>
          </a:bodyPr>
          <a:lstStyle/>
          <a:p>
            <a:pPr algn="ctr"/>
            <a:r>
              <a:rPr lang="en-GB" sz="1600" i="1" dirty="0"/>
              <a:t>He </a:t>
            </a:r>
            <a:r>
              <a:rPr lang="en-GB" sz="1600" b="1" i="1" dirty="0"/>
              <a:t>won’t/will not </a:t>
            </a:r>
            <a:r>
              <a:rPr lang="en-GB" sz="1600" i="1" dirty="0"/>
              <a:t>come.</a:t>
            </a:r>
          </a:p>
        </p:txBody>
      </p:sp>
      <p:sp>
        <p:nvSpPr>
          <p:cNvPr id="18" name="Textfeld 17">
            <a:extLst>
              <a:ext uri="{FF2B5EF4-FFF2-40B4-BE49-F238E27FC236}">
                <a16:creationId xmlns:a16="http://schemas.microsoft.com/office/drawing/2014/main" id="{2626BD54-7B90-9581-3534-788FC0E6D394}"/>
              </a:ext>
            </a:extLst>
          </p:cNvPr>
          <p:cNvSpPr txBox="1"/>
          <p:nvPr/>
        </p:nvSpPr>
        <p:spPr>
          <a:xfrm>
            <a:off x="2771800" y="4725144"/>
            <a:ext cx="6372200" cy="338554"/>
          </a:xfrm>
          <a:prstGeom prst="rect">
            <a:avLst/>
          </a:prstGeom>
          <a:solidFill>
            <a:schemeClr val="bg1"/>
          </a:solidFill>
        </p:spPr>
        <p:txBody>
          <a:bodyPr wrap="square" rtlCol="0">
            <a:spAutoFit/>
          </a:bodyPr>
          <a:lstStyle/>
          <a:p>
            <a:pPr algn="ctr"/>
            <a:r>
              <a:rPr lang="en-GB" sz="1600" dirty="0"/>
              <a:t>Das </a:t>
            </a:r>
            <a:r>
              <a:rPr lang="en-GB" sz="1600" dirty="0" err="1"/>
              <a:t>wird</a:t>
            </a:r>
            <a:r>
              <a:rPr lang="en-GB" sz="1600" dirty="0"/>
              <a:t> </a:t>
            </a:r>
            <a:r>
              <a:rPr lang="en-GB" sz="1600" dirty="0" err="1"/>
              <a:t>nicht</a:t>
            </a:r>
            <a:r>
              <a:rPr lang="en-GB" sz="1600" dirty="0"/>
              <a:t> </a:t>
            </a:r>
            <a:r>
              <a:rPr lang="en-GB" sz="1600" dirty="0" err="1"/>
              <a:t>funktionieren</a:t>
            </a:r>
            <a:r>
              <a:rPr lang="en-GB" sz="1600" dirty="0"/>
              <a:t>.</a:t>
            </a:r>
          </a:p>
        </p:txBody>
      </p:sp>
      <p:sp>
        <p:nvSpPr>
          <p:cNvPr id="19" name="Textfeld 18">
            <a:extLst>
              <a:ext uri="{FF2B5EF4-FFF2-40B4-BE49-F238E27FC236}">
                <a16:creationId xmlns:a16="http://schemas.microsoft.com/office/drawing/2014/main" id="{819A508D-DEF4-6F61-648D-567C23412575}"/>
              </a:ext>
            </a:extLst>
          </p:cNvPr>
          <p:cNvSpPr txBox="1"/>
          <p:nvPr/>
        </p:nvSpPr>
        <p:spPr>
          <a:xfrm>
            <a:off x="2771800" y="5034662"/>
            <a:ext cx="6372200" cy="338554"/>
          </a:xfrm>
          <a:prstGeom prst="rect">
            <a:avLst/>
          </a:prstGeom>
          <a:solidFill>
            <a:schemeClr val="accent1"/>
          </a:solidFill>
        </p:spPr>
        <p:txBody>
          <a:bodyPr wrap="square" rtlCol="0">
            <a:spAutoFit/>
          </a:bodyPr>
          <a:lstStyle/>
          <a:p>
            <a:pPr algn="ctr"/>
            <a:r>
              <a:rPr lang="en-GB" sz="1600" i="1" dirty="0"/>
              <a:t>That </a:t>
            </a:r>
            <a:r>
              <a:rPr lang="en-GB" sz="1600" b="1" i="1" dirty="0"/>
              <a:t>won’t/will </a:t>
            </a:r>
            <a:r>
              <a:rPr lang="en-GB" sz="1600" i="1" dirty="0"/>
              <a:t>not work..</a:t>
            </a:r>
          </a:p>
        </p:txBody>
      </p:sp>
      <p:sp>
        <p:nvSpPr>
          <p:cNvPr id="10" name="Textfeld 9">
            <a:extLst>
              <a:ext uri="{FF2B5EF4-FFF2-40B4-BE49-F238E27FC236}">
                <a16:creationId xmlns:a16="http://schemas.microsoft.com/office/drawing/2014/main" id="{53210282-2C6D-C0F8-9CF6-DAC5834DAEE9}"/>
              </a:ext>
            </a:extLst>
          </p:cNvPr>
          <p:cNvSpPr txBox="1"/>
          <p:nvPr/>
        </p:nvSpPr>
        <p:spPr>
          <a:xfrm>
            <a:off x="135638" y="4725144"/>
            <a:ext cx="2348130" cy="338554"/>
          </a:xfrm>
          <a:prstGeom prst="rect">
            <a:avLst/>
          </a:prstGeom>
          <a:solidFill>
            <a:srgbClr val="FFFF00"/>
          </a:solidFill>
        </p:spPr>
        <p:txBody>
          <a:bodyPr wrap="square" rtlCol="0">
            <a:spAutoFit/>
          </a:bodyPr>
          <a:lstStyle/>
          <a:p>
            <a:r>
              <a:rPr lang="en-GB" sz="1600" dirty="0"/>
              <a:t>Translate:</a:t>
            </a:r>
          </a:p>
        </p:txBody>
      </p:sp>
      <p:sp>
        <p:nvSpPr>
          <p:cNvPr id="13" name="Textfeld 12">
            <a:extLst>
              <a:ext uri="{FF2B5EF4-FFF2-40B4-BE49-F238E27FC236}">
                <a16:creationId xmlns:a16="http://schemas.microsoft.com/office/drawing/2014/main" id="{9C46EE7B-992D-37E5-87FD-257DBF6EC500}"/>
              </a:ext>
            </a:extLst>
          </p:cNvPr>
          <p:cNvSpPr txBox="1"/>
          <p:nvPr/>
        </p:nvSpPr>
        <p:spPr>
          <a:xfrm>
            <a:off x="2771800" y="3429000"/>
            <a:ext cx="6372200" cy="338554"/>
          </a:xfrm>
          <a:prstGeom prst="rect">
            <a:avLst/>
          </a:prstGeom>
          <a:solidFill>
            <a:schemeClr val="bg1"/>
          </a:solidFill>
        </p:spPr>
        <p:txBody>
          <a:bodyPr wrap="square" rtlCol="0">
            <a:spAutoFit/>
          </a:bodyPr>
          <a:lstStyle/>
          <a:p>
            <a:pPr algn="ctr"/>
            <a:r>
              <a:rPr lang="en-GB" sz="1600" dirty="0"/>
              <a:t>The train (to leave) at 7.30 pm.</a:t>
            </a:r>
          </a:p>
        </p:txBody>
      </p:sp>
      <p:sp>
        <p:nvSpPr>
          <p:cNvPr id="23" name="Textfeld 22">
            <a:extLst>
              <a:ext uri="{FF2B5EF4-FFF2-40B4-BE49-F238E27FC236}">
                <a16:creationId xmlns:a16="http://schemas.microsoft.com/office/drawing/2014/main" id="{134443B5-065C-4CF6-934B-486340B36B87}"/>
              </a:ext>
            </a:extLst>
          </p:cNvPr>
          <p:cNvSpPr txBox="1"/>
          <p:nvPr/>
        </p:nvSpPr>
        <p:spPr>
          <a:xfrm>
            <a:off x="2771800" y="4077072"/>
            <a:ext cx="6372200" cy="338554"/>
          </a:xfrm>
          <a:prstGeom prst="rect">
            <a:avLst/>
          </a:prstGeom>
          <a:solidFill>
            <a:schemeClr val="bg1"/>
          </a:solidFill>
        </p:spPr>
        <p:txBody>
          <a:bodyPr wrap="square" rtlCol="0">
            <a:spAutoFit/>
          </a:bodyPr>
          <a:lstStyle/>
          <a:p>
            <a:pPr algn="ctr"/>
            <a:r>
              <a:rPr lang="en-GB" sz="1600" dirty="0"/>
              <a:t>He (not, to come).</a:t>
            </a:r>
          </a:p>
        </p:txBody>
      </p:sp>
      <p:sp>
        <p:nvSpPr>
          <p:cNvPr id="8" name="Textfeld 7">
            <a:extLst>
              <a:ext uri="{FF2B5EF4-FFF2-40B4-BE49-F238E27FC236}">
                <a16:creationId xmlns:a16="http://schemas.microsoft.com/office/drawing/2014/main" id="{3551C7F9-C5ED-908E-E729-745C7AE5A753}"/>
              </a:ext>
            </a:extLst>
          </p:cNvPr>
          <p:cNvSpPr txBox="1"/>
          <p:nvPr/>
        </p:nvSpPr>
        <p:spPr>
          <a:xfrm>
            <a:off x="2771800" y="2132856"/>
            <a:ext cx="6372360" cy="338554"/>
          </a:xfrm>
          <a:prstGeom prst="rect">
            <a:avLst/>
          </a:prstGeom>
          <a:solidFill>
            <a:schemeClr val="bg1"/>
          </a:solidFill>
        </p:spPr>
        <p:txBody>
          <a:bodyPr wrap="square" rtlCol="0">
            <a:spAutoFit/>
          </a:bodyPr>
          <a:lstStyle/>
          <a:p>
            <a:pPr algn="ctr"/>
            <a:r>
              <a:rPr lang="en-GB" sz="1600" dirty="0"/>
              <a:t>We (to spend) our next holiday in Italy.</a:t>
            </a:r>
          </a:p>
        </p:txBody>
      </p:sp>
      <p:sp>
        <p:nvSpPr>
          <p:cNvPr id="11" name="Textfeld 10">
            <a:extLst>
              <a:ext uri="{FF2B5EF4-FFF2-40B4-BE49-F238E27FC236}">
                <a16:creationId xmlns:a16="http://schemas.microsoft.com/office/drawing/2014/main" id="{73B53977-A327-2C59-45C6-1FCED86B4157}"/>
              </a:ext>
            </a:extLst>
          </p:cNvPr>
          <p:cNvSpPr txBox="1"/>
          <p:nvPr/>
        </p:nvSpPr>
        <p:spPr>
          <a:xfrm>
            <a:off x="2924200" y="2442374"/>
            <a:ext cx="6372200" cy="338554"/>
          </a:xfrm>
          <a:prstGeom prst="rect">
            <a:avLst/>
          </a:prstGeom>
          <a:solidFill>
            <a:schemeClr val="accent1"/>
          </a:solidFill>
        </p:spPr>
        <p:txBody>
          <a:bodyPr wrap="square" rtlCol="0">
            <a:spAutoFit/>
          </a:bodyPr>
          <a:lstStyle/>
          <a:p>
            <a:pPr algn="ctr"/>
            <a:r>
              <a:rPr lang="en-GB" sz="1600" i="1" dirty="0"/>
              <a:t>We </a:t>
            </a:r>
            <a:r>
              <a:rPr lang="en-GB" sz="1600" b="1" i="1" dirty="0"/>
              <a:t>are going to </a:t>
            </a:r>
            <a:r>
              <a:rPr lang="en-GB" sz="1600" i="1" dirty="0"/>
              <a:t>spend our next holiday in Italy.</a:t>
            </a:r>
            <a:endParaRPr lang="en-GB" sz="1600" b="1" i="1" dirty="0"/>
          </a:p>
        </p:txBody>
      </p:sp>
      <p:sp>
        <p:nvSpPr>
          <p:cNvPr id="22" name="Textfeld 21">
            <a:extLst>
              <a:ext uri="{FF2B5EF4-FFF2-40B4-BE49-F238E27FC236}">
                <a16:creationId xmlns:a16="http://schemas.microsoft.com/office/drawing/2014/main" id="{290D9C6F-FA58-ABDB-6EEB-DCCFA8ACC627}"/>
              </a:ext>
            </a:extLst>
          </p:cNvPr>
          <p:cNvSpPr txBox="1"/>
          <p:nvPr/>
        </p:nvSpPr>
        <p:spPr>
          <a:xfrm>
            <a:off x="2771800" y="5394702"/>
            <a:ext cx="6372200" cy="338554"/>
          </a:xfrm>
          <a:prstGeom prst="rect">
            <a:avLst/>
          </a:prstGeom>
          <a:solidFill>
            <a:schemeClr val="bg1"/>
          </a:solidFill>
        </p:spPr>
        <p:txBody>
          <a:bodyPr wrap="square" rtlCol="0">
            <a:spAutoFit/>
          </a:bodyPr>
          <a:lstStyle/>
          <a:p>
            <a:pPr algn="ctr"/>
            <a:r>
              <a:rPr lang="en-GB" sz="1600" dirty="0"/>
              <a:t>Die </a:t>
            </a:r>
            <a:r>
              <a:rPr lang="en-GB" sz="1600" dirty="0" err="1"/>
              <a:t>Tagesschau</a:t>
            </a:r>
            <a:r>
              <a:rPr lang="en-GB" sz="1600" dirty="0"/>
              <a:t> </a:t>
            </a:r>
            <a:r>
              <a:rPr lang="en-GB" sz="1600" dirty="0" err="1"/>
              <a:t>beginnt</a:t>
            </a:r>
            <a:r>
              <a:rPr lang="en-GB" sz="1600" dirty="0"/>
              <a:t> um </a:t>
            </a:r>
            <a:r>
              <a:rPr lang="en-GB" sz="1600" dirty="0" err="1"/>
              <a:t>acht</a:t>
            </a:r>
            <a:r>
              <a:rPr lang="en-GB" sz="1600" dirty="0"/>
              <a:t> Uhr.</a:t>
            </a:r>
          </a:p>
        </p:txBody>
      </p:sp>
      <p:sp>
        <p:nvSpPr>
          <p:cNvPr id="24" name="Textfeld 23">
            <a:extLst>
              <a:ext uri="{FF2B5EF4-FFF2-40B4-BE49-F238E27FC236}">
                <a16:creationId xmlns:a16="http://schemas.microsoft.com/office/drawing/2014/main" id="{12A6D175-9BAC-E2A7-05C1-26281FFE2DE5}"/>
              </a:ext>
            </a:extLst>
          </p:cNvPr>
          <p:cNvSpPr txBox="1"/>
          <p:nvPr/>
        </p:nvSpPr>
        <p:spPr>
          <a:xfrm>
            <a:off x="2771800" y="5754742"/>
            <a:ext cx="6372200" cy="338554"/>
          </a:xfrm>
          <a:prstGeom prst="rect">
            <a:avLst/>
          </a:prstGeom>
          <a:solidFill>
            <a:schemeClr val="accent1"/>
          </a:solidFill>
        </p:spPr>
        <p:txBody>
          <a:bodyPr wrap="square" rtlCol="0">
            <a:spAutoFit/>
          </a:bodyPr>
          <a:lstStyle/>
          <a:p>
            <a:pPr algn="ctr"/>
            <a:r>
              <a:rPr lang="en-GB" sz="1600" i="1" dirty="0"/>
              <a:t>The </a:t>
            </a:r>
            <a:r>
              <a:rPr lang="en-GB" sz="1600" i="1" dirty="0" err="1"/>
              <a:t>Tagesschau</a:t>
            </a:r>
            <a:r>
              <a:rPr lang="en-GB" sz="1600" i="1" dirty="0"/>
              <a:t> </a:t>
            </a:r>
            <a:r>
              <a:rPr lang="en-GB" sz="1600" b="1" i="1" dirty="0"/>
              <a:t>starts</a:t>
            </a:r>
            <a:r>
              <a:rPr lang="en-GB" sz="1600" i="1" dirty="0"/>
              <a:t> at eight o’clock..</a:t>
            </a:r>
          </a:p>
        </p:txBody>
      </p:sp>
      <p:sp>
        <p:nvSpPr>
          <p:cNvPr id="25" name="Textfeld 24">
            <a:extLst>
              <a:ext uri="{FF2B5EF4-FFF2-40B4-BE49-F238E27FC236}">
                <a16:creationId xmlns:a16="http://schemas.microsoft.com/office/drawing/2014/main" id="{B1C0F596-2D2C-14FC-0666-CEB16333D1DC}"/>
              </a:ext>
            </a:extLst>
          </p:cNvPr>
          <p:cNvSpPr txBox="1"/>
          <p:nvPr/>
        </p:nvSpPr>
        <p:spPr>
          <a:xfrm>
            <a:off x="2771800" y="6114782"/>
            <a:ext cx="6372200" cy="338554"/>
          </a:xfrm>
          <a:prstGeom prst="rect">
            <a:avLst/>
          </a:prstGeom>
          <a:solidFill>
            <a:schemeClr val="bg1"/>
          </a:solidFill>
        </p:spPr>
        <p:txBody>
          <a:bodyPr wrap="square" rtlCol="0">
            <a:spAutoFit/>
          </a:bodyPr>
          <a:lstStyle/>
          <a:p>
            <a:pPr algn="ctr"/>
            <a:r>
              <a:rPr lang="en-GB" sz="1600" dirty="0"/>
              <a:t>Wenn es </a:t>
            </a:r>
            <a:r>
              <a:rPr lang="en-GB" sz="1600" dirty="0" err="1"/>
              <a:t>nicht</a:t>
            </a:r>
            <a:r>
              <a:rPr lang="en-GB" sz="1600" dirty="0"/>
              <a:t> </a:t>
            </a:r>
            <a:r>
              <a:rPr lang="en-GB" sz="1600" dirty="0" err="1"/>
              <a:t>regnet</a:t>
            </a:r>
            <a:r>
              <a:rPr lang="en-GB" sz="1600" dirty="0"/>
              <a:t>, </a:t>
            </a:r>
            <a:r>
              <a:rPr lang="en-GB" sz="1600" dirty="0" err="1"/>
              <a:t>fahren</a:t>
            </a:r>
            <a:r>
              <a:rPr lang="en-GB" sz="1600" dirty="0"/>
              <a:t> </a:t>
            </a:r>
            <a:r>
              <a:rPr lang="en-GB" sz="1600" dirty="0" err="1"/>
              <a:t>wir</a:t>
            </a:r>
            <a:r>
              <a:rPr lang="en-GB" sz="1600" dirty="0"/>
              <a:t> morgen </a:t>
            </a:r>
            <a:r>
              <a:rPr lang="en-GB" sz="1600" dirty="0" err="1"/>
              <a:t>nach</a:t>
            </a:r>
            <a:r>
              <a:rPr lang="en-GB" sz="1600" dirty="0"/>
              <a:t> Köln.</a:t>
            </a:r>
          </a:p>
        </p:txBody>
      </p:sp>
      <p:sp>
        <p:nvSpPr>
          <p:cNvPr id="26" name="Textfeld 25">
            <a:extLst>
              <a:ext uri="{FF2B5EF4-FFF2-40B4-BE49-F238E27FC236}">
                <a16:creationId xmlns:a16="http://schemas.microsoft.com/office/drawing/2014/main" id="{502C45B1-5FF1-6272-CB13-4216247554E6}"/>
              </a:ext>
            </a:extLst>
          </p:cNvPr>
          <p:cNvSpPr txBox="1"/>
          <p:nvPr/>
        </p:nvSpPr>
        <p:spPr>
          <a:xfrm>
            <a:off x="2771800" y="6453336"/>
            <a:ext cx="6372200" cy="338554"/>
          </a:xfrm>
          <a:prstGeom prst="rect">
            <a:avLst/>
          </a:prstGeom>
          <a:solidFill>
            <a:schemeClr val="accent1"/>
          </a:solidFill>
        </p:spPr>
        <p:txBody>
          <a:bodyPr wrap="square" rtlCol="0">
            <a:spAutoFit/>
          </a:bodyPr>
          <a:lstStyle/>
          <a:p>
            <a:pPr algn="ctr"/>
            <a:r>
              <a:rPr lang="en-GB" sz="1600" i="1" dirty="0"/>
              <a:t>If it doesn’t rain tomorrow we </a:t>
            </a:r>
            <a:r>
              <a:rPr lang="en-GB" sz="1600" b="1" i="1" dirty="0"/>
              <a:t>are going to </a:t>
            </a:r>
            <a:r>
              <a:rPr lang="en-GB" sz="1600" i="1" dirty="0"/>
              <a:t>go to Cologne..</a:t>
            </a:r>
          </a:p>
        </p:txBody>
      </p:sp>
    </p:spTree>
    <p:extLst>
      <p:ext uri="{BB962C8B-B14F-4D97-AF65-F5344CB8AC3E}">
        <p14:creationId xmlns:p14="http://schemas.microsoft.com/office/powerpoint/2010/main" val="149185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fade">
                                      <p:cBhvr>
                                        <p:cTn id="28" dur="1000"/>
                                        <p:tgtEl>
                                          <p:spTgt spid="11"/>
                                        </p:tgtEl>
                                      </p:cBhvr>
                                    </p:animEffect>
                                    <p:anim calcmode="lin" valueType="num">
                                      <p:cBhvr>
                                        <p:cTn id="29" dur="1000" fill="hold"/>
                                        <p:tgtEl>
                                          <p:spTgt spid="11"/>
                                        </p:tgtEl>
                                        <p:attrNameLst>
                                          <p:attrName>ppt_x</p:attrName>
                                        </p:attrNameLst>
                                      </p:cBhvr>
                                      <p:tavLst>
                                        <p:tav tm="0">
                                          <p:val>
                                            <p:strVal val="#ppt_x"/>
                                          </p:val>
                                        </p:tav>
                                        <p:tav tm="100000">
                                          <p:val>
                                            <p:strVal val="#ppt_x"/>
                                          </p:val>
                                        </p:tav>
                                      </p:tavLst>
                                    </p:anim>
                                    <p:anim calcmode="lin" valueType="num">
                                      <p:cBhvr>
                                        <p:cTn id="30"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1000"/>
                                        <p:tgtEl>
                                          <p:spTgt spid="5"/>
                                        </p:tgtEl>
                                      </p:cBhvr>
                                    </p:animEffect>
                                    <p:anim calcmode="lin" valueType="num">
                                      <p:cBhvr>
                                        <p:cTn id="36" dur="1000" fill="hold"/>
                                        <p:tgtEl>
                                          <p:spTgt spid="5"/>
                                        </p:tgtEl>
                                        <p:attrNameLst>
                                          <p:attrName>ppt_x</p:attrName>
                                        </p:attrNameLst>
                                      </p:cBhvr>
                                      <p:tavLst>
                                        <p:tav tm="0">
                                          <p:val>
                                            <p:strVal val="#ppt_x"/>
                                          </p:val>
                                        </p:tav>
                                        <p:tav tm="100000">
                                          <p:val>
                                            <p:strVal val="#ppt_x"/>
                                          </p:val>
                                        </p:tav>
                                      </p:tavLst>
                                    </p:anim>
                                    <p:anim calcmode="lin" valueType="num">
                                      <p:cBhvr>
                                        <p:cTn id="37"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1000"/>
                                        <p:tgtEl>
                                          <p:spTgt spid="14"/>
                                        </p:tgtEl>
                                      </p:cBhvr>
                                    </p:animEffect>
                                    <p:anim calcmode="lin" valueType="num">
                                      <p:cBhvr>
                                        <p:cTn id="43" dur="1000" fill="hold"/>
                                        <p:tgtEl>
                                          <p:spTgt spid="14"/>
                                        </p:tgtEl>
                                        <p:attrNameLst>
                                          <p:attrName>ppt_x</p:attrName>
                                        </p:attrNameLst>
                                      </p:cBhvr>
                                      <p:tavLst>
                                        <p:tav tm="0">
                                          <p:val>
                                            <p:strVal val="#ppt_x"/>
                                          </p:val>
                                        </p:tav>
                                        <p:tav tm="100000">
                                          <p:val>
                                            <p:strVal val="#ppt_x"/>
                                          </p:val>
                                        </p:tav>
                                      </p:tavLst>
                                    </p:anim>
                                    <p:anim calcmode="lin" valueType="num">
                                      <p:cBhvr>
                                        <p:cTn id="44"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Effect transition="in" filter="fade">
                                      <p:cBhvr>
                                        <p:cTn id="49" dur="1000"/>
                                        <p:tgtEl>
                                          <p:spTgt spid="13"/>
                                        </p:tgtEl>
                                      </p:cBhvr>
                                    </p:animEffect>
                                    <p:anim calcmode="lin" valueType="num">
                                      <p:cBhvr>
                                        <p:cTn id="50" dur="1000" fill="hold"/>
                                        <p:tgtEl>
                                          <p:spTgt spid="13"/>
                                        </p:tgtEl>
                                        <p:attrNameLst>
                                          <p:attrName>ppt_x</p:attrName>
                                        </p:attrNameLst>
                                      </p:cBhvr>
                                      <p:tavLst>
                                        <p:tav tm="0">
                                          <p:val>
                                            <p:strVal val="#ppt_x"/>
                                          </p:val>
                                        </p:tav>
                                        <p:tav tm="100000">
                                          <p:val>
                                            <p:strVal val="#ppt_x"/>
                                          </p:val>
                                        </p:tav>
                                      </p:tavLst>
                                    </p:anim>
                                    <p:anim calcmode="lin" valueType="num">
                                      <p:cBhvr>
                                        <p:cTn id="51"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1000"/>
                                        <p:tgtEl>
                                          <p:spTgt spid="12"/>
                                        </p:tgtEl>
                                      </p:cBhvr>
                                    </p:animEffect>
                                    <p:anim calcmode="lin" valueType="num">
                                      <p:cBhvr>
                                        <p:cTn id="57" dur="1000" fill="hold"/>
                                        <p:tgtEl>
                                          <p:spTgt spid="12"/>
                                        </p:tgtEl>
                                        <p:attrNameLst>
                                          <p:attrName>ppt_x</p:attrName>
                                        </p:attrNameLst>
                                      </p:cBhvr>
                                      <p:tavLst>
                                        <p:tav tm="0">
                                          <p:val>
                                            <p:strVal val="#ppt_x"/>
                                          </p:val>
                                        </p:tav>
                                        <p:tav tm="100000">
                                          <p:val>
                                            <p:strVal val="#ppt_x"/>
                                          </p:val>
                                        </p:tav>
                                      </p:tavLst>
                                    </p:anim>
                                    <p:anim calcmode="lin" valueType="num">
                                      <p:cBhvr>
                                        <p:cTn id="58"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1000"/>
                                        <p:tgtEl>
                                          <p:spTgt spid="23"/>
                                        </p:tgtEl>
                                      </p:cBhvr>
                                    </p:animEffect>
                                    <p:anim calcmode="lin" valueType="num">
                                      <p:cBhvr>
                                        <p:cTn id="64" dur="1000" fill="hold"/>
                                        <p:tgtEl>
                                          <p:spTgt spid="23"/>
                                        </p:tgtEl>
                                        <p:attrNameLst>
                                          <p:attrName>ppt_x</p:attrName>
                                        </p:attrNameLst>
                                      </p:cBhvr>
                                      <p:tavLst>
                                        <p:tav tm="0">
                                          <p:val>
                                            <p:strVal val="#ppt_x"/>
                                          </p:val>
                                        </p:tav>
                                        <p:tav tm="100000">
                                          <p:val>
                                            <p:strVal val="#ppt_x"/>
                                          </p:val>
                                        </p:tav>
                                      </p:tavLst>
                                    </p:anim>
                                    <p:anim calcmode="lin" valueType="num">
                                      <p:cBhvr>
                                        <p:cTn id="6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17"/>
                                        </p:tgtEl>
                                        <p:attrNameLst>
                                          <p:attrName>style.visibility</p:attrName>
                                        </p:attrNameLst>
                                      </p:cBhvr>
                                      <p:to>
                                        <p:strVal val="visible"/>
                                      </p:to>
                                    </p:set>
                                    <p:animEffect transition="in" filter="fade">
                                      <p:cBhvr>
                                        <p:cTn id="70" dur="1000"/>
                                        <p:tgtEl>
                                          <p:spTgt spid="17"/>
                                        </p:tgtEl>
                                      </p:cBhvr>
                                    </p:animEffect>
                                    <p:anim calcmode="lin" valueType="num">
                                      <p:cBhvr>
                                        <p:cTn id="71" dur="1000" fill="hold"/>
                                        <p:tgtEl>
                                          <p:spTgt spid="17"/>
                                        </p:tgtEl>
                                        <p:attrNameLst>
                                          <p:attrName>ppt_x</p:attrName>
                                        </p:attrNameLst>
                                      </p:cBhvr>
                                      <p:tavLst>
                                        <p:tav tm="0">
                                          <p:val>
                                            <p:strVal val="#ppt_x"/>
                                          </p:val>
                                        </p:tav>
                                        <p:tav tm="100000">
                                          <p:val>
                                            <p:strVal val="#ppt_x"/>
                                          </p:val>
                                        </p:tav>
                                      </p:tavLst>
                                    </p:anim>
                                    <p:anim calcmode="lin" valueType="num">
                                      <p:cBhvr>
                                        <p:cTn id="72"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grpId="0" nodeType="clickEffect">
                                  <p:stCondLst>
                                    <p:cond delay="0"/>
                                  </p:stCondLst>
                                  <p:childTnLst>
                                    <p:set>
                                      <p:cBhvr>
                                        <p:cTn id="76" dur="1" fill="hold">
                                          <p:stCondLst>
                                            <p:cond delay="0"/>
                                          </p:stCondLst>
                                        </p:cTn>
                                        <p:tgtEl>
                                          <p:spTgt spid="10"/>
                                        </p:tgtEl>
                                        <p:attrNameLst>
                                          <p:attrName>style.visibility</p:attrName>
                                        </p:attrNameLst>
                                      </p:cBhvr>
                                      <p:to>
                                        <p:strVal val="visible"/>
                                      </p:to>
                                    </p:set>
                                    <p:animEffect transition="in" filter="fade">
                                      <p:cBhvr>
                                        <p:cTn id="77" dur="1000"/>
                                        <p:tgtEl>
                                          <p:spTgt spid="10"/>
                                        </p:tgtEl>
                                      </p:cBhvr>
                                    </p:animEffect>
                                    <p:anim calcmode="lin" valueType="num">
                                      <p:cBhvr>
                                        <p:cTn id="78" dur="1000" fill="hold"/>
                                        <p:tgtEl>
                                          <p:spTgt spid="10"/>
                                        </p:tgtEl>
                                        <p:attrNameLst>
                                          <p:attrName>ppt_x</p:attrName>
                                        </p:attrNameLst>
                                      </p:cBhvr>
                                      <p:tavLst>
                                        <p:tav tm="0">
                                          <p:val>
                                            <p:strVal val="#ppt_x"/>
                                          </p:val>
                                        </p:tav>
                                        <p:tav tm="100000">
                                          <p:val>
                                            <p:strVal val="#ppt_x"/>
                                          </p:val>
                                        </p:tav>
                                      </p:tavLst>
                                    </p:anim>
                                    <p:anim calcmode="lin" valueType="num">
                                      <p:cBhvr>
                                        <p:cTn id="7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grpId="0" nodeType="clickEffect">
                                  <p:stCondLst>
                                    <p:cond delay="0"/>
                                  </p:stCondLst>
                                  <p:childTnLst>
                                    <p:set>
                                      <p:cBhvr>
                                        <p:cTn id="83" dur="1" fill="hold">
                                          <p:stCondLst>
                                            <p:cond delay="0"/>
                                          </p:stCondLst>
                                        </p:cTn>
                                        <p:tgtEl>
                                          <p:spTgt spid="18"/>
                                        </p:tgtEl>
                                        <p:attrNameLst>
                                          <p:attrName>style.visibility</p:attrName>
                                        </p:attrNameLst>
                                      </p:cBhvr>
                                      <p:to>
                                        <p:strVal val="visible"/>
                                      </p:to>
                                    </p:set>
                                    <p:animEffect transition="in" filter="fade">
                                      <p:cBhvr>
                                        <p:cTn id="84" dur="1000"/>
                                        <p:tgtEl>
                                          <p:spTgt spid="18"/>
                                        </p:tgtEl>
                                      </p:cBhvr>
                                    </p:animEffect>
                                    <p:anim calcmode="lin" valueType="num">
                                      <p:cBhvr>
                                        <p:cTn id="85" dur="1000" fill="hold"/>
                                        <p:tgtEl>
                                          <p:spTgt spid="18"/>
                                        </p:tgtEl>
                                        <p:attrNameLst>
                                          <p:attrName>ppt_x</p:attrName>
                                        </p:attrNameLst>
                                      </p:cBhvr>
                                      <p:tavLst>
                                        <p:tav tm="0">
                                          <p:val>
                                            <p:strVal val="#ppt_x"/>
                                          </p:val>
                                        </p:tav>
                                        <p:tav tm="100000">
                                          <p:val>
                                            <p:strVal val="#ppt_x"/>
                                          </p:val>
                                        </p:tav>
                                      </p:tavLst>
                                    </p:anim>
                                    <p:anim calcmode="lin" valueType="num">
                                      <p:cBhvr>
                                        <p:cTn id="8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grpId="0" nodeType="clickEffect">
                                  <p:stCondLst>
                                    <p:cond delay="0"/>
                                  </p:stCondLst>
                                  <p:childTnLst>
                                    <p:set>
                                      <p:cBhvr>
                                        <p:cTn id="90" dur="1" fill="hold">
                                          <p:stCondLst>
                                            <p:cond delay="0"/>
                                          </p:stCondLst>
                                        </p:cTn>
                                        <p:tgtEl>
                                          <p:spTgt spid="19"/>
                                        </p:tgtEl>
                                        <p:attrNameLst>
                                          <p:attrName>style.visibility</p:attrName>
                                        </p:attrNameLst>
                                      </p:cBhvr>
                                      <p:to>
                                        <p:strVal val="visible"/>
                                      </p:to>
                                    </p:set>
                                    <p:animEffect transition="in" filter="fade">
                                      <p:cBhvr>
                                        <p:cTn id="91" dur="1000"/>
                                        <p:tgtEl>
                                          <p:spTgt spid="19"/>
                                        </p:tgtEl>
                                      </p:cBhvr>
                                    </p:animEffect>
                                    <p:anim calcmode="lin" valueType="num">
                                      <p:cBhvr>
                                        <p:cTn id="92" dur="1000" fill="hold"/>
                                        <p:tgtEl>
                                          <p:spTgt spid="19"/>
                                        </p:tgtEl>
                                        <p:attrNameLst>
                                          <p:attrName>ppt_x</p:attrName>
                                        </p:attrNameLst>
                                      </p:cBhvr>
                                      <p:tavLst>
                                        <p:tav tm="0">
                                          <p:val>
                                            <p:strVal val="#ppt_x"/>
                                          </p:val>
                                        </p:tav>
                                        <p:tav tm="100000">
                                          <p:val>
                                            <p:strVal val="#ppt_x"/>
                                          </p:val>
                                        </p:tav>
                                      </p:tavLst>
                                    </p:anim>
                                    <p:anim calcmode="lin" valueType="num">
                                      <p:cBhvr>
                                        <p:cTn id="9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42" presetClass="entr" presetSubtype="0" fill="hold" grpId="0" nodeType="clickEffect">
                                  <p:stCondLst>
                                    <p:cond delay="0"/>
                                  </p:stCondLst>
                                  <p:childTnLst>
                                    <p:set>
                                      <p:cBhvr>
                                        <p:cTn id="97" dur="1" fill="hold">
                                          <p:stCondLst>
                                            <p:cond delay="0"/>
                                          </p:stCondLst>
                                        </p:cTn>
                                        <p:tgtEl>
                                          <p:spTgt spid="22"/>
                                        </p:tgtEl>
                                        <p:attrNameLst>
                                          <p:attrName>style.visibility</p:attrName>
                                        </p:attrNameLst>
                                      </p:cBhvr>
                                      <p:to>
                                        <p:strVal val="visible"/>
                                      </p:to>
                                    </p:set>
                                    <p:animEffect transition="in" filter="fade">
                                      <p:cBhvr>
                                        <p:cTn id="98" dur="1000"/>
                                        <p:tgtEl>
                                          <p:spTgt spid="22"/>
                                        </p:tgtEl>
                                      </p:cBhvr>
                                    </p:animEffect>
                                    <p:anim calcmode="lin" valueType="num">
                                      <p:cBhvr>
                                        <p:cTn id="99" dur="1000" fill="hold"/>
                                        <p:tgtEl>
                                          <p:spTgt spid="22"/>
                                        </p:tgtEl>
                                        <p:attrNameLst>
                                          <p:attrName>ppt_x</p:attrName>
                                        </p:attrNameLst>
                                      </p:cBhvr>
                                      <p:tavLst>
                                        <p:tav tm="0">
                                          <p:val>
                                            <p:strVal val="#ppt_x"/>
                                          </p:val>
                                        </p:tav>
                                        <p:tav tm="100000">
                                          <p:val>
                                            <p:strVal val="#ppt_x"/>
                                          </p:val>
                                        </p:tav>
                                      </p:tavLst>
                                    </p:anim>
                                    <p:anim calcmode="lin" valueType="num">
                                      <p:cBhvr>
                                        <p:cTn id="100"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42" presetClass="entr" presetSubtype="0" fill="hold" grpId="0" nodeType="clickEffect">
                                  <p:stCondLst>
                                    <p:cond delay="0"/>
                                  </p:stCondLst>
                                  <p:childTnLst>
                                    <p:set>
                                      <p:cBhvr>
                                        <p:cTn id="104" dur="1" fill="hold">
                                          <p:stCondLst>
                                            <p:cond delay="0"/>
                                          </p:stCondLst>
                                        </p:cTn>
                                        <p:tgtEl>
                                          <p:spTgt spid="24"/>
                                        </p:tgtEl>
                                        <p:attrNameLst>
                                          <p:attrName>style.visibility</p:attrName>
                                        </p:attrNameLst>
                                      </p:cBhvr>
                                      <p:to>
                                        <p:strVal val="visible"/>
                                      </p:to>
                                    </p:set>
                                    <p:animEffect transition="in" filter="fade">
                                      <p:cBhvr>
                                        <p:cTn id="105" dur="1000"/>
                                        <p:tgtEl>
                                          <p:spTgt spid="24"/>
                                        </p:tgtEl>
                                      </p:cBhvr>
                                    </p:animEffect>
                                    <p:anim calcmode="lin" valueType="num">
                                      <p:cBhvr>
                                        <p:cTn id="106" dur="1000" fill="hold"/>
                                        <p:tgtEl>
                                          <p:spTgt spid="24"/>
                                        </p:tgtEl>
                                        <p:attrNameLst>
                                          <p:attrName>ppt_x</p:attrName>
                                        </p:attrNameLst>
                                      </p:cBhvr>
                                      <p:tavLst>
                                        <p:tav tm="0">
                                          <p:val>
                                            <p:strVal val="#ppt_x"/>
                                          </p:val>
                                        </p:tav>
                                        <p:tav tm="100000">
                                          <p:val>
                                            <p:strVal val="#ppt_x"/>
                                          </p:val>
                                        </p:tav>
                                      </p:tavLst>
                                    </p:anim>
                                    <p:anim calcmode="lin" valueType="num">
                                      <p:cBhvr>
                                        <p:cTn id="10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42" presetClass="entr" presetSubtype="0" fill="hold" grpId="0" nodeType="clickEffect">
                                  <p:stCondLst>
                                    <p:cond delay="0"/>
                                  </p:stCondLst>
                                  <p:childTnLst>
                                    <p:set>
                                      <p:cBhvr>
                                        <p:cTn id="111" dur="1" fill="hold">
                                          <p:stCondLst>
                                            <p:cond delay="0"/>
                                          </p:stCondLst>
                                        </p:cTn>
                                        <p:tgtEl>
                                          <p:spTgt spid="25"/>
                                        </p:tgtEl>
                                        <p:attrNameLst>
                                          <p:attrName>style.visibility</p:attrName>
                                        </p:attrNameLst>
                                      </p:cBhvr>
                                      <p:to>
                                        <p:strVal val="visible"/>
                                      </p:to>
                                    </p:set>
                                    <p:animEffect transition="in" filter="fade">
                                      <p:cBhvr>
                                        <p:cTn id="112" dur="1000"/>
                                        <p:tgtEl>
                                          <p:spTgt spid="25"/>
                                        </p:tgtEl>
                                      </p:cBhvr>
                                    </p:animEffect>
                                    <p:anim calcmode="lin" valueType="num">
                                      <p:cBhvr>
                                        <p:cTn id="113" dur="1000" fill="hold"/>
                                        <p:tgtEl>
                                          <p:spTgt spid="25"/>
                                        </p:tgtEl>
                                        <p:attrNameLst>
                                          <p:attrName>ppt_x</p:attrName>
                                        </p:attrNameLst>
                                      </p:cBhvr>
                                      <p:tavLst>
                                        <p:tav tm="0">
                                          <p:val>
                                            <p:strVal val="#ppt_x"/>
                                          </p:val>
                                        </p:tav>
                                        <p:tav tm="100000">
                                          <p:val>
                                            <p:strVal val="#ppt_x"/>
                                          </p:val>
                                        </p:tav>
                                      </p:tavLst>
                                    </p:anim>
                                    <p:anim calcmode="lin" valueType="num">
                                      <p:cBhvr>
                                        <p:cTn id="114"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15" fill="hold">
                      <p:stCondLst>
                        <p:cond delay="indefinite"/>
                      </p:stCondLst>
                      <p:childTnLst>
                        <p:par>
                          <p:cTn id="116" fill="hold">
                            <p:stCondLst>
                              <p:cond delay="0"/>
                            </p:stCondLst>
                            <p:childTnLst>
                              <p:par>
                                <p:cTn id="117" presetID="42" presetClass="entr" presetSubtype="0" fill="hold" grpId="0" nodeType="clickEffect">
                                  <p:stCondLst>
                                    <p:cond delay="0"/>
                                  </p:stCondLst>
                                  <p:childTnLst>
                                    <p:set>
                                      <p:cBhvr>
                                        <p:cTn id="118" dur="1" fill="hold">
                                          <p:stCondLst>
                                            <p:cond delay="0"/>
                                          </p:stCondLst>
                                        </p:cTn>
                                        <p:tgtEl>
                                          <p:spTgt spid="26"/>
                                        </p:tgtEl>
                                        <p:attrNameLst>
                                          <p:attrName>style.visibility</p:attrName>
                                        </p:attrNameLst>
                                      </p:cBhvr>
                                      <p:to>
                                        <p:strVal val="visible"/>
                                      </p:to>
                                    </p:set>
                                    <p:animEffect transition="in" filter="fade">
                                      <p:cBhvr>
                                        <p:cTn id="119" dur="1000"/>
                                        <p:tgtEl>
                                          <p:spTgt spid="26"/>
                                        </p:tgtEl>
                                      </p:cBhvr>
                                    </p:animEffect>
                                    <p:anim calcmode="lin" valueType="num">
                                      <p:cBhvr>
                                        <p:cTn id="120" dur="1000" fill="hold"/>
                                        <p:tgtEl>
                                          <p:spTgt spid="26"/>
                                        </p:tgtEl>
                                        <p:attrNameLst>
                                          <p:attrName>ppt_x</p:attrName>
                                        </p:attrNameLst>
                                      </p:cBhvr>
                                      <p:tavLst>
                                        <p:tav tm="0">
                                          <p:val>
                                            <p:strVal val="#ppt_x"/>
                                          </p:val>
                                        </p:tav>
                                        <p:tav tm="100000">
                                          <p:val>
                                            <p:strVal val="#ppt_x"/>
                                          </p:val>
                                        </p:tav>
                                      </p:tavLst>
                                    </p:anim>
                                    <p:anim calcmode="lin" valueType="num">
                                      <p:cBhvr>
                                        <p:cTn id="121"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14" grpId="0" animBg="1"/>
      <p:bldP spid="12" grpId="0" animBg="1"/>
      <p:bldP spid="17" grpId="0" animBg="1"/>
      <p:bldP spid="18" grpId="0" animBg="1"/>
      <p:bldP spid="19" grpId="0" animBg="1"/>
      <p:bldP spid="10" grpId="0" animBg="1"/>
      <p:bldP spid="13" grpId="0" animBg="1"/>
      <p:bldP spid="23" grpId="0" animBg="1"/>
      <p:bldP spid="8" grpId="0" animBg="1"/>
      <p:bldP spid="11" grpId="0" animBg="1"/>
      <p:bldP spid="22" grpId="0" animBg="1"/>
      <p:bldP spid="24" grpId="0" animBg="1"/>
      <p:bldP spid="25" grpId="0" animBg="1"/>
      <p:bldP spid="26" grpId="0" animBg="1"/>
    </p:bldLst>
  </p:timing>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461</Words>
  <Application>Microsoft Office PowerPoint</Application>
  <PresentationFormat>Bildschirmpräsentation (4:3)</PresentationFormat>
  <Paragraphs>51</Paragraphs>
  <Slides>4</Slides>
  <Notes>4</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4</vt:i4>
      </vt:variant>
    </vt:vector>
  </HeadingPairs>
  <TitlesOfParts>
    <vt:vector size="7" baseType="lpstr">
      <vt:lpstr>Arial</vt:lpstr>
      <vt:lpstr>Calibri</vt:lpstr>
      <vt:lpstr>Standarddesign</vt:lpstr>
      <vt:lpstr>PowerPoint-Präsentation</vt:lpstr>
      <vt:lpstr>PowerPoint-Präsentation</vt:lpstr>
      <vt:lpstr>PowerPoint-Präsentation</vt:lpstr>
      <vt:lpstr>PowerPoint-Präsentation</vt:lpstr>
    </vt:vector>
  </TitlesOfParts>
  <Company>Maximilian Verlag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Jürgen Hensel</dc:creator>
  <cp:lastModifiedBy>Jürgen Hensel</cp:lastModifiedBy>
  <cp:revision>461</cp:revision>
  <dcterms:created xsi:type="dcterms:W3CDTF">2011-03-24T10:15:25Z</dcterms:created>
  <dcterms:modified xsi:type="dcterms:W3CDTF">2025-07-28T09:55:08Z</dcterms:modified>
</cp:coreProperties>
</file>