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65" r:id="rId3"/>
    <p:sldId id="257" r:id="rId4"/>
    <p:sldId id="260" r:id="rId5"/>
    <p:sldId id="266" r:id="rId6"/>
    <p:sldId id="261" r:id="rId7"/>
    <p:sldId id="262" r:id="rId8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530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B0C46192-7FF4-4670-A111-ED727D42048A}" type="datetimeFigureOut">
              <a:rPr lang="de-DE"/>
              <a:pPr>
                <a:defRPr/>
              </a:pPr>
              <a:t>27.07.2025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BA3FC7BF-4427-497C-AD8A-BAB9D7CE07C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3261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9118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0848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6464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04514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8338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5549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7967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9259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4290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5421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3579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4980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84016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0573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6639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3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95769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0161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2. Halbjahr 2025</a:t>
            </a:r>
            <a:endParaRPr lang="de-DE" altLang="de-DE" b="1" i="1" dirty="0"/>
          </a:p>
          <a:p>
            <a:pPr algn="ctr" eaLnBrk="1" hangingPunct="1">
              <a:defRPr/>
            </a:pPr>
            <a:r>
              <a:rPr lang="de-DE" altLang="de-DE" b="1" i="1" dirty="0"/>
              <a:t>English Intensive Week A2 Refresher</a:t>
            </a:r>
            <a:endParaRPr lang="de-DE" altLang="de-DE" b="1" dirty="0"/>
          </a:p>
          <a:p>
            <a:pPr algn="ctr" eaLnBrk="1" hangingPunct="1">
              <a:defRPr/>
            </a:pPr>
            <a:r>
              <a:rPr lang="en-GB" altLang="de-DE" b="1" dirty="0"/>
              <a:t>252-40691</a:t>
            </a:r>
            <a:r>
              <a:rPr lang="de-DE" altLang="de-DE" b="1" dirty="0"/>
              <a:t>, Mo-Fr, 08.45 – 14.00 Uhr</a:t>
            </a:r>
          </a:p>
        </p:txBody>
      </p:sp>
      <p:sp>
        <p:nvSpPr>
          <p:cNvPr id="1029" name="Line 10"/>
          <p:cNvSpPr>
            <a:spLocks noChangeShapeType="1"/>
          </p:cNvSpPr>
          <p:nvPr userDrawn="1"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17DAE69-DAB6-E295-0164-5CC43C78AD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24739"/>
            <a:ext cx="2131339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21823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Which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237610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tense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099D894E-5D63-0EE2-1214-D996C0F09224}"/>
              </a:ext>
            </a:extLst>
          </p:cNvPr>
          <p:cNvSpPr txBox="1"/>
          <p:nvPr/>
        </p:nvSpPr>
        <p:spPr>
          <a:xfrm>
            <a:off x="3275856" y="2370366"/>
            <a:ext cx="302433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The weather </a:t>
            </a:r>
            <a:r>
              <a:rPr lang="en-GB" sz="1600" b="1" dirty="0"/>
              <a:t>is</a:t>
            </a:r>
            <a:r>
              <a:rPr lang="en-GB" sz="1600" dirty="0"/>
              <a:t> nice.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327270D2-698B-730B-FB6B-80296EB3A4BA}"/>
              </a:ext>
            </a:extLst>
          </p:cNvPr>
          <p:cNvSpPr txBox="1"/>
          <p:nvPr/>
        </p:nvSpPr>
        <p:spPr>
          <a:xfrm>
            <a:off x="107504" y="280241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perfect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5B696765-7A29-8B81-2AE1-25900B1AE3A6}"/>
              </a:ext>
            </a:extLst>
          </p:cNvPr>
          <p:cNvSpPr txBox="1"/>
          <p:nvPr/>
        </p:nvSpPr>
        <p:spPr>
          <a:xfrm>
            <a:off x="3275856" y="2802414"/>
            <a:ext cx="302433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 </a:t>
            </a:r>
            <a:r>
              <a:rPr lang="en-GB" sz="1600" b="1" dirty="0"/>
              <a:t>have finished </a:t>
            </a:r>
            <a:r>
              <a:rPr lang="en-GB" sz="1600" dirty="0"/>
              <a:t>my homework.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5FAA3767-A5BD-97B7-6E2E-D2CC39C881BF}"/>
              </a:ext>
            </a:extLst>
          </p:cNvPr>
          <p:cNvSpPr txBox="1"/>
          <p:nvPr/>
        </p:nvSpPr>
        <p:spPr>
          <a:xfrm>
            <a:off x="107504" y="3234462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Past tense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BBFDF8FB-DD46-402F-7EF7-96F259D50343}"/>
              </a:ext>
            </a:extLst>
          </p:cNvPr>
          <p:cNvSpPr txBox="1"/>
          <p:nvPr/>
        </p:nvSpPr>
        <p:spPr>
          <a:xfrm>
            <a:off x="3275856" y="3234462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Barack Obama </a:t>
            </a:r>
            <a:r>
              <a:rPr lang="en-GB" sz="1600" b="1" dirty="0"/>
              <a:t>was</a:t>
            </a:r>
            <a:r>
              <a:rPr lang="en-GB" sz="1600" dirty="0"/>
              <a:t> the 44</a:t>
            </a:r>
            <a:r>
              <a:rPr lang="en-GB" sz="1600" baseline="30000" dirty="0"/>
              <a:t>th</a:t>
            </a:r>
            <a:r>
              <a:rPr lang="en-GB" sz="1600" dirty="0"/>
              <a:t> president of the United States.</a:t>
            </a: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4EA4C502-2478-620E-3272-7BB2D2716B15}"/>
              </a:ext>
            </a:extLst>
          </p:cNvPr>
          <p:cNvSpPr txBox="1"/>
          <p:nvPr/>
        </p:nvSpPr>
        <p:spPr>
          <a:xfrm>
            <a:off x="107504" y="3666510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Past perfect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5B9F3C37-0EA4-A9E2-CE40-EE0C177121F0}"/>
              </a:ext>
            </a:extLst>
          </p:cNvPr>
          <p:cNvSpPr txBox="1"/>
          <p:nvPr/>
        </p:nvSpPr>
        <p:spPr>
          <a:xfrm>
            <a:off x="3275856" y="3666510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 </a:t>
            </a:r>
            <a:r>
              <a:rPr lang="en-GB" sz="1600" b="1" dirty="0"/>
              <a:t>had watched </a:t>
            </a:r>
            <a:r>
              <a:rPr lang="en-GB" sz="1600" dirty="0"/>
              <a:t>the news before I went to bed.</a:t>
            </a: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36A0CE71-7FDF-D724-EBD5-CE33801AC47A}"/>
              </a:ext>
            </a:extLst>
          </p:cNvPr>
          <p:cNvSpPr txBox="1"/>
          <p:nvPr/>
        </p:nvSpPr>
        <p:spPr>
          <a:xfrm>
            <a:off x="107504" y="4098558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Future tense I</a:t>
            </a: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3BDF2351-202F-A85F-F3B9-1F056CF0F07B}"/>
              </a:ext>
            </a:extLst>
          </p:cNvPr>
          <p:cNvSpPr txBox="1"/>
          <p:nvPr/>
        </p:nvSpPr>
        <p:spPr>
          <a:xfrm>
            <a:off x="3275856" y="4098558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 </a:t>
            </a:r>
            <a:r>
              <a:rPr lang="en-GB" sz="1600" b="1" dirty="0"/>
              <a:t>will </a:t>
            </a:r>
            <a:r>
              <a:rPr lang="en-GB" sz="1600" dirty="0"/>
              <a:t>stay home tomorrow.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946CE538-B4B0-2D17-CA0D-B376108FC03C}"/>
              </a:ext>
            </a:extLst>
          </p:cNvPr>
          <p:cNvSpPr txBox="1"/>
          <p:nvPr/>
        </p:nvSpPr>
        <p:spPr>
          <a:xfrm>
            <a:off x="107504" y="4530606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Future tense II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D5D2D1E1-06F8-B06B-E473-7EB4E3282BC4}"/>
              </a:ext>
            </a:extLst>
          </p:cNvPr>
          <p:cNvSpPr txBox="1"/>
          <p:nvPr/>
        </p:nvSpPr>
        <p:spPr>
          <a:xfrm>
            <a:off x="3275856" y="4530606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We </a:t>
            </a:r>
            <a:r>
              <a:rPr lang="en-GB" sz="1600" b="1" dirty="0"/>
              <a:t>will have eaten </a:t>
            </a:r>
            <a:r>
              <a:rPr lang="en-GB" sz="1600" dirty="0"/>
              <a:t>dinner by the time you arrive.</a:t>
            </a:r>
          </a:p>
        </p:txBody>
      </p:sp>
    </p:spTree>
    <p:extLst>
      <p:ext uri="{BB962C8B-B14F-4D97-AF65-F5344CB8AC3E}">
        <p14:creationId xmlns:p14="http://schemas.microsoft.com/office/powerpoint/2010/main" val="1548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21823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327270D2-698B-730B-FB6B-80296EB3A4BA}"/>
              </a:ext>
            </a:extLst>
          </p:cNvPr>
          <p:cNvSpPr txBox="1"/>
          <p:nvPr/>
        </p:nvSpPr>
        <p:spPr>
          <a:xfrm>
            <a:off x="107504" y="2802414"/>
            <a:ext cx="255593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perfect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5B696765-7A29-8B81-2AE1-25900B1AE3A6}"/>
              </a:ext>
            </a:extLst>
          </p:cNvPr>
          <p:cNvSpPr txBox="1"/>
          <p:nvPr/>
        </p:nvSpPr>
        <p:spPr>
          <a:xfrm>
            <a:off x="3275856" y="2802414"/>
            <a:ext cx="302433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 </a:t>
            </a:r>
            <a:r>
              <a:rPr lang="en-GB" sz="1600" b="1" dirty="0"/>
              <a:t>have finished </a:t>
            </a:r>
            <a:r>
              <a:rPr lang="en-GB" sz="1600" dirty="0"/>
              <a:t>my homework.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57A4F0D-1E1C-3DDC-0A1D-C523904523DB}"/>
              </a:ext>
            </a:extLst>
          </p:cNvPr>
          <p:cNvSpPr txBox="1"/>
          <p:nvPr/>
        </p:nvSpPr>
        <p:spPr>
          <a:xfrm>
            <a:off x="107504" y="3284984"/>
            <a:ext cx="2555936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What elements are used to build the present perfect?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159580E-4A99-B862-2AA9-9D44C658727F}"/>
              </a:ext>
            </a:extLst>
          </p:cNvPr>
          <p:cNvSpPr txBox="1"/>
          <p:nvPr/>
        </p:nvSpPr>
        <p:spPr>
          <a:xfrm>
            <a:off x="0" y="4140369"/>
            <a:ext cx="9180512" cy="132343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The form of the auxiliary (</a:t>
            </a:r>
            <a:r>
              <a:rPr lang="en-GB" sz="1600" dirty="0" err="1">
                <a:solidFill>
                  <a:srgbClr val="FF0000"/>
                </a:solidFill>
              </a:rPr>
              <a:t>Hilfsverb</a:t>
            </a:r>
            <a:r>
              <a:rPr lang="en-GB" sz="1600" dirty="0">
                <a:solidFill>
                  <a:srgbClr val="FF0000"/>
                </a:solidFill>
              </a:rPr>
              <a:t>) </a:t>
            </a:r>
            <a:r>
              <a:rPr lang="en-GB" sz="1600" b="1" dirty="0">
                <a:solidFill>
                  <a:srgbClr val="FF0000"/>
                </a:solidFill>
              </a:rPr>
              <a:t>to have </a:t>
            </a:r>
            <a:r>
              <a:rPr lang="en-GB" sz="1600" dirty="0">
                <a:solidFill>
                  <a:srgbClr val="FF0000"/>
                </a:solidFill>
              </a:rPr>
              <a:t>corresponding to the </a:t>
            </a:r>
            <a:r>
              <a:rPr lang="en-GB" sz="1600" b="1" dirty="0">
                <a:solidFill>
                  <a:srgbClr val="FF0000"/>
                </a:solidFill>
              </a:rPr>
              <a:t>subject</a:t>
            </a:r>
            <a:r>
              <a:rPr lang="en-GB" sz="1600" dirty="0">
                <a:solidFill>
                  <a:srgbClr val="FF0000"/>
                </a:solidFill>
              </a:rPr>
              <a:t> of the sentence </a:t>
            </a:r>
          </a:p>
          <a:p>
            <a:r>
              <a:rPr lang="en-GB" sz="1600" dirty="0">
                <a:solidFill>
                  <a:srgbClr val="FF0000"/>
                </a:solidFill>
              </a:rPr>
              <a:t>+ the </a:t>
            </a:r>
            <a:r>
              <a:rPr lang="en-GB" sz="1600" b="1" dirty="0">
                <a:solidFill>
                  <a:srgbClr val="FF0000"/>
                </a:solidFill>
              </a:rPr>
              <a:t>past participle </a:t>
            </a:r>
            <a:r>
              <a:rPr lang="en-GB" sz="1600" dirty="0">
                <a:solidFill>
                  <a:srgbClr val="FF0000"/>
                </a:solidFill>
              </a:rPr>
              <a:t>of the sentence’s the main verb (= the sentence’s </a:t>
            </a:r>
            <a:r>
              <a:rPr lang="en-GB" sz="1600" b="1" dirty="0">
                <a:solidFill>
                  <a:srgbClr val="FF0000"/>
                </a:solidFill>
              </a:rPr>
              <a:t>predicate</a:t>
            </a:r>
            <a:r>
              <a:rPr lang="en-GB" sz="1600" dirty="0">
                <a:solidFill>
                  <a:srgbClr val="FF0000"/>
                </a:solidFill>
              </a:rPr>
              <a:t>)</a:t>
            </a:r>
          </a:p>
          <a:p>
            <a:endParaRPr lang="en-GB" sz="1600" dirty="0">
              <a:solidFill>
                <a:srgbClr val="FF0000"/>
              </a:solidFill>
            </a:endParaRPr>
          </a:p>
          <a:p>
            <a:r>
              <a:rPr lang="en-GB" sz="1600" dirty="0">
                <a:solidFill>
                  <a:srgbClr val="FF0000"/>
                </a:solidFill>
              </a:rPr>
              <a:t>In a listing of irregular verbs, the </a:t>
            </a:r>
            <a:r>
              <a:rPr lang="en-GB" sz="1600" b="1" dirty="0">
                <a:solidFill>
                  <a:srgbClr val="FF0000"/>
                </a:solidFill>
              </a:rPr>
              <a:t>past participle </a:t>
            </a:r>
            <a:r>
              <a:rPr lang="en-GB" sz="1600" dirty="0">
                <a:solidFill>
                  <a:srgbClr val="FF0000"/>
                </a:solidFill>
              </a:rPr>
              <a:t>is always the </a:t>
            </a:r>
            <a:r>
              <a:rPr lang="en-GB" sz="1600" b="1" dirty="0">
                <a:solidFill>
                  <a:srgbClr val="FF0000"/>
                </a:solidFill>
              </a:rPr>
              <a:t>third form </a:t>
            </a:r>
            <a:r>
              <a:rPr lang="en-GB" sz="1600" dirty="0">
                <a:solidFill>
                  <a:srgbClr val="FF0000"/>
                </a:solidFill>
              </a:rPr>
              <a:t>displayed:</a:t>
            </a:r>
          </a:p>
          <a:p>
            <a:pPr algn="ctr"/>
            <a:r>
              <a:rPr lang="en-GB" sz="1600" dirty="0">
                <a:solidFill>
                  <a:srgbClr val="FF0000"/>
                </a:solidFill>
              </a:rPr>
              <a:t>to go - went - </a:t>
            </a:r>
            <a:r>
              <a:rPr lang="en-GB" sz="1600" b="1" dirty="0">
                <a:solidFill>
                  <a:srgbClr val="FF0000"/>
                </a:solidFill>
              </a:rPr>
              <a:t>gone (</a:t>
            </a:r>
            <a:r>
              <a:rPr lang="en-GB" sz="1600" b="1" dirty="0" err="1">
                <a:solidFill>
                  <a:srgbClr val="FF0000"/>
                </a:solidFill>
              </a:rPr>
              <a:t>gegangen</a:t>
            </a:r>
            <a:r>
              <a:rPr lang="en-GB" sz="1600" b="1" dirty="0">
                <a:solidFill>
                  <a:srgbClr val="FF0000"/>
                </a:solidFill>
              </a:rPr>
              <a:t>), </a:t>
            </a:r>
            <a:r>
              <a:rPr lang="en-GB" sz="1600" dirty="0">
                <a:solidFill>
                  <a:srgbClr val="FF0000"/>
                </a:solidFill>
              </a:rPr>
              <a:t>to be - was - </a:t>
            </a:r>
            <a:r>
              <a:rPr lang="en-GB" sz="1600" b="1" dirty="0">
                <a:solidFill>
                  <a:srgbClr val="FF0000"/>
                </a:solidFill>
              </a:rPr>
              <a:t>been (</a:t>
            </a:r>
            <a:r>
              <a:rPr lang="en-GB" sz="1600" b="1" dirty="0" err="1">
                <a:solidFill>
                  <a:srgbClr val="FF0000"/>
                </a:solidFill>
              </a:rPr>
              <a:t>gewesen</a:t>
            </a:r>
            <a:r>
              <a:rPr lang="en-GB" sz="16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E87A6C4-6545-350A-CBF3-8B62EC5B8E08}"/>
              </a:ext>
            </a:extLst>
          </p:cNvPr>
          <p:cNvSpPr txBox="1"/>
          <p:nvPr/>
        </p:nvSpPr>
        <p:spPr>
          <a:xfrm>
            <a:off x="0" y="5808166"/>
            <a:ext cx="9180512" cy="107721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</a:rPr>
              <a:t>Note: </a:t>
            </a:r>
            <a:r>
              <a:rPr lang="en-GB" sz="1600" dirty="0">
                <a:solidFill>
                  <a:srgbClr val="FF0000"/>
                </a:solidFill>
              </a:rPr>
              <a:t>In English, like in German, </a:t>
            </a:r>
            <a:r>
              <a:rPr lang="en-GB" sz="1600" b="1" dirty="0">
                <a:solidFill>
                  <a:srgbClr val="FF0000"/>
                </a:solidFill>
              </a:rPr>
              <a:t>to have </a:t>
            </a:r>
            <a:r>
              <a:rPr lang="en-GB" sz="1600" dirty="0">
                <a:solidFill>
                  <a:srgbClr val="FF0000"/>
                </a:solidFill>
              </a:rPr>
              <a:t>can appear as both an auxiliary and a full verb:</a:t>
            </a:r>
          </a:p>
          <a:p>
            <a:r>
              <a:rPr lang="en-GB" sz="1600" dirty="0">
                <a:solidFill>
                  <a:srgbClr val="FF0000"/>
                </a:solidFill>
              </a:rPr>
              <a:t>He </a:t>
            </a:r>
            <a:r>
              <a:rPr lang="en-GB" sz="1600" b="1" dirty="0">
                <a:solidFill>
                  <a:srgbClr val="FF0000"/>
                </a:solidFill>
              </a:rPr>
              <a:t>has</a:t>
            </a:r>
            <a:r>
              <a:rPr lang="en-GB" sz="1600" dirty="0">
                <a:solidFill>
                  <a:srgbClr val="FF0000"/>
                </a:solidFill>
              </a:rPr>
              <a:t> a car. (to have = full verb: he owns a car)</a:t>
            </a:r>
          </a:p>
          <a:p>
            <a:r>
              <a:rPr lang="en-GB" sz="1600" dirty="0">
                <a:solidFill>
                  <a:srgbClr val="FF0000"/>
                </a:solidFill>
              </a:rPr>
              <a:t>He </a:t>
            </a:r>
            <a:r>
              <a:rPr lang="en-GB" sz="1600" b="1" dirty="0">
                <a:solidFill>
                  <a:srgbClr val="FF0000"/>
                </a:solidFill>
              </a:rPr>
              <a:t>has </a:t>
            </a:r>
            <a:r>
              <a:rPr lang="en-GB" sz="1600" dirty="0">
                <a:solidFill>
                  <a:srgbClr val="FF0000"/>
                </a:solidFill>
              </a:rPr>
              <a:t>(auxiliary) </a:t>
            </a:r>
            <a:r>
              <a:rPr lang="en-GB" sz="1600" b="1" dirty="0">
                <a:solidFill>
                  <a:srgbClr val="FF0000"/>
                </a:solidFill>
              </a:rPr>
              <a:t>had </a:t>
            </a:r>
            <a:r>
              <a:rPr lang="en-GB" sz="1600" dirty="0">
                <a:solidFill>
                  <a:srgbClr val="FF0000"/>
                </a:solidFill>
              </a:rPr>
              <a:t>(full verb in the past participle)</a:t>
            </a:r>
            <a:r>
              <a:rPr lang="en-GB" sz="1600" b="1" dirty="0">
                <a:solidFill>
                  <a:srgbClr val="FF0000"/>
                </a:solidFill>
              </a:rPr>
              <a:t> </a:t>
            </a:r>
            <a:r>
              <a:rPr lang="en-GB" sz="1600" dirty="0">
                <a:solidFill>
                  <a:srgbClr val="FF0000"/>
                </a:solidFill>
              </a:rPr>
              <a:t>a car since he was 20 years old.</a:t>
            </a:r>
          </a:p>
          <a:p>
            <a:r>
              <a:rPr lang="en-GB" sz="1600" dirty="0">
                <a:solidFill>
                  <a:srgbClr val="FF0000"/>
                </a:solidFill>
              </a:rPr>
              <a:t>In the latter case, both variants are used to build the present perfect.</a:t>
            </a:r>
          </a:p>
        </p:txBody>
      </p:sp>
    </p:spTree>
    <p:extLst>
      <p:ext uri="{BB962C8B-B14F-4D97-AF65-F5344CB8AC3E}">
        <p14:creationId xmlns:p14="http://schemas.microsoft.com/office/powerpoint/2010/main" val="278847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6" grpId="0" animBg="1"/>
      <p:bldP spid="37" grpId="0" animBg="1"/>
      <p:bldP spid="3" grpId="0" animBg="1"/>
      <p:bldP spid="4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37089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perfect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771800" y="1343670"/>
            <a:ext cx="6372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a) </a:t>
            </a:r>
            <a:r>
              <a:rPr lang="en-US" sz="1600" dirty="0"/>
              <a:t>is used to express actions or states that began in the past but have not been completed yet/are still ongoing:</a:t>
            </a:r>
            <a:endParaRPr lang="en-GB" sz="1600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87C583-4249-434C-C0E3-7529DF277E4D}"/>
              </a:ext>
            </a:extLst>
          </p:cNvPr>
          <p:cNvSpPr txBox="1"/>
          <p:nvPr/>
        </p:nvSpPr>
        <p:spPr>
          <a:xfrm>
            <a:off x="0" y="4005064"/>
            <a:ext cx="9144160" cy="1077218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GB" sz="1600" b="1" dirty="0"/>
              <a:t>Note: </a:t>
            </a:r>
            <a:r>
              <a:rPr lang="en-GB" sz="1600" dirty="0"/>
              <a:t>Other than in the German language, the present perfect and the past tense are </a:t>
            </a:r>
            <a:r>
              <a:rPr lang="en-GB" sz="1600" b="1" dirty="0"/>
              <a:t>not</a:t>
            </a:r>
            <a:r>
              <a:rPr lang="en-GB" sz="1600" dirty="0"/>
              <a:t> interchangeable in English.</a:t>
            </a:r>
          </a:p>
          <a:p>
            <a:r>
              <a:rPr lang="en-GB" sz="1600" b="1" dirty="0"/>
              <a:t>German: </a:t>
            </a:r>
            <a:r>
              <a:rPr lang="en-GB" sz="1600" dirty="0"/>
              <a:t>Ich </a:t>
            </a:r>
            <a:r>
              <a:rPr lang="en-GB" sz="1600" b="1" dirty="0"/>
              <a:t>war</a:t>
            </a:r>
            <a:r>
              <a:rPr lang="en-GB" sz="1600" dirty="0"/>
              <a:t> </a:t>
            </a:r>
            <a:r>
              <a:rPr lang="en-GB" sz="1600" dirty="0" err="1"/>
              <a:t>gestern</a:t>
            </a:r>
            <a:r>
              <a:rPr lang="en-GB" sz="1600" dirty="0"/>
              <a:t> in Bonn. - Ich </a:t>
            </a:r>
            <a:r>
              <a:rPr lang="en-GB" sz="1600" b="1" dirty="0"/>
              <a:t>bin</a:t>
            </a:r>
            <a:r>
              <a:rPr lang="en-GB" sz="1600" dirty="0"/>
              <a:t> </a:t>
            </a:r>
            <a:r>
              <a:rPr lang="en-GB" sz="1600" dirty="0" err="1"/>
              <a:t>gestern</a:t>
            </a:r>
            <a:r>
              <a:rPr lang="en-GB" sz="1600" dirty="0"/>
              <a:t> in Bonn </a:t>
            </a:r>
            <a:r>
              <a:rPr lang="en-GB" sz="1600" b="1" dirty="0" err="1"/>
              <a:t>gewesen</a:t>
            </a:r>
            <a:r>
              <a:rPr lang="en-GB" sz="1600" dirty="0"/>
              <a:t>.</a:t>
            </a:r>
          </a:p>
          <a:p>
            <a:r>
              <a:rPr lang="en-GB" sz="1600" b="1" dirty="0"/>
              <a:t>English: </a:t>
            </a:r>
            <a:r>
              <a:rPr lang="en-GB" sz="1600" dirty="0"/>
              <a:t>I </a:t>
            </a:r>
            <a:r>
              <a:rPr lang="en-GB" sz="1600" b="1" dirty="0"/>
              <a:t>was</a:t>
            </a:r>
            <a:r>
              <a:rPr lang="en-GB" sz="1600" dirty="0"/>
              <a:t> in Bonn yesterday.</a:t>
            </a:r>
            <a:endParaRPr lang="en-GB" sz="1600" b="1" dirty="0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4690EE6-A174-BA53-9875-DFC785A207DF}"/>
              </a:ext>
            </a:extLst>
          </p:cNvPr>
          <p:cNvSpPr txBox="1"/>
          <p:nvPr/>
        </p:nvSpPr>
        <p:spPr>
          <a:xfrm>
            <a:off x="0" y="5157192"/>
            <a:ext cx="9180512" cy="5847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Adverbs of frequency that indicate the use of either the present tense or the present perfect include:</a:t>
            </a:r>
          </a:p>
          <a:p>
            <a:r>
              <a:rPr lang="en-GB" sz="1600" b="1" dirty="0">
                <a:solidFill>
                  <a:srgbClr val="FF0000"/>
                </a:solidFill>
              </a:rPr>
              <a:t>always</a:t>
            </a:r>
            <a:r>
              <a:rPr lang="en-GB" sz="1600" dirty="0">
                <a:solidFill>
                  <a:srgbClr val="FF0000"/>
                </a:solidFill>
              </a:rPr>
              <a:t>, </a:t>
            </a:r>
            <a:r>
              <a:rPr lang="en-GB" sz="1600" b="1" dirty="0">
                <a:solidFill>
                  <a:srgbClr val="FF0000"/>
                </a:solidFill>
              </a:rPr>
              <a:t>never</a:t>
            </a:r>
            <a:r>
              <a:rPr lang="en-GB" sz="1600" dirty="0">
                <a:solidFill>
                  <a:srgbClr val="FF0000"/>
                </a:solidFill>
              </a:rPr>
              <a:t>, </a:t>
            </a:r>
            <a:r>
              <a:rPr lang="en-GB" sz="1600" b="1" dirty="0">
                <a:solidFill>
                  <a:srgbClr val="FF0000"/>
                </a:solidFill>
              </a:rPr>
              <a:t>often</a:t>
            </a:r>
            <a:r>
              <a:rPr lang="en-GB" sz="1600" dirty="0">
                <a:solidFill>
                  <a:srgbClr val="FF0000"/>
                </a:solidFill>
              </a:rPr>
              <a:t>, </a:t>
            </a:r>
            <a:r>
              <a:rPr lang="en-GB" sz="1600" b="1" dirty="0">
                <a:solidFill>
                  <a:srgbClr val="FF0000"/>
                </a:solidFill>
              </a:rPr>
              <a:t>usually</a:t>
            </a:r>
            <a:r>
              <a:rPr lang="en-GB" sz="1600" dirty="0">
                <a:solidFill>
                  <a:srgbClr val="FF0000"/>
                </a:solidFill>
              </a:rPr>
              <a:t> (present tense), </a:t>
            </a:r>
            <a:r>
              <a:rPr lang="en-GB" sz="1600" b="1" dirty="0">
                <a:solidFill>
                  <a:srgbClr val="FF0000"/>
                </a:solidFill>
              </a:rPr>
              <a:t>ever</a:t>
            </a:r>
            <a:r>
              <a:rPr lang="en-GB" sz="1600" dirty="0">
                <a:solidFill>
                  <a:srgbClr val="FF0000"/>
                </a:solidFill>
              </a:rPr>
              <a:t> (present perfect).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FC9CCB6-AC84-43DC-DD40-A491DC6251BA}"/>
              </a:ext>
            </a:extLst>
          </p:cNvPr>
          <p:cNvSpPr txBox="1"/>
          <p:nvPr/>
        </p:nvSpPr>
        <p:spPr>
          <a:xfrm>
            <a:off x="2771800" y="193831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I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always</a:t>
            </a:r>
            <a:r>
              <a:rPr lang="de-DE" sz="1600" i="1" dirty="0"/>
              <a:t> </a:t>
            </a:r>
            <a:r>
              <a:rPr lang="de-DE" sz="1600" i="1" dirty="0" err="1"/>
              <a:t>lived</a:t>
            </a:r>
            <a:r>
              <a:rPr lang="de-DE" sz="1600" i="1" dirty="0"/>
              <a:t> in Germany. </a:t>
            </a:r>
            <a:r>
              <a:rPr lang="de-DE" sz="1600" dirty="0"/>
              <a:t>(I still live in Germany.)</a:t>
            </a:r>
            <a:endParaRPr lang="en-GB" sz="1600" i="1" dirty="0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BB3D3777-E997-098B-1A2C-D0CC3BDF0679}"/>
              </a:ext>
            </a:extLst>
          </p:cNvPr>
          <p:cNvSpPr txBox="1"/>
          <p:nvPr/>
        </p:nvSpPr>
        <p:spPr>
          <a:xfrm>
            <a:off x="2771800" y="2708920"/>
            <a:ext cx="6372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b) </a:t>
            </a:r>
            <a:r>
              <a:rPr lang="en-US" sz="1600" dirty="0"/>
              <a:t>is used to express actions or states that happened in the past but have a connection or relevance to the present:</a:t>
            </a:r>
            <a:endParaRPr lang="en-GB" sz="1600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84F982AF-3B0C-0889-CDDE-85E611C4F8E1}"/>
              </a:ext>
            </a:extLst>
          </p:cNvPr>
          <p:cNvSpPr txBox="1"/>
          <p:nvPr/>
        </p:nvSpPr>
        <p:spPr>
          <a:xfrm>
            <a:off x="2771800" y="3293695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I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finished</a:t>
            </a:r>
            <a:r>
              <a:rPr lang="de-DE" sz="1600" i="1" dirty="0"/>
              <a:t> </a:t>
            </a:r>
            <a:r>
              <a:rPr lang="de-DE" sz="1600" i="1" dirty="0" err="1"/>
              <a:t>my</a:t>
            </a:r>
            <a:r>
              <a:rPr lang="de-DE" sz="1600" i="1" dirty="0"/>
              <a:t> </a:t>
            </a:r>
            <a:r>
              <a:rPr lang="de-DE" sz="1600" i="1" dirty="0" err="1"/>
              <a:t>homework</a:t>
            </a:r>
            <a:r>
              <a:rPr lang="de-DE" sz="1600" i="1" dirty="0"/>
              <a:t>. </a:t>
            </a:r>
            <a:r>
              <a:rPr lang="de-DE" sz="1600" dirty="0"/>
              <a:t>(</a:t>
            </a:r>
            <a:r>
              <a:rPr lang="de-DE" sz="1600" dirty="0" err="1"/>
              <a:t>It</a:t>
            </a:r>
            <a:r>
              <a:rPr lang="de-DE" sz="1600" dirty="0"/>
              <a:t> </a:t>
            </a:r>
            <a:r>
              <a:rPr lang="de-DE" sz="1600" dirty="0" err="1"/>
              <a:t>is</a:t>
            </a:r>
            <a:r>
              <a:rPr lang="de-DE" sz="1600" dirty="0"/>
              <a:t> still </a:t>
            </a:r>
            <a:r>
              <a:rPr lang="de-DE" sz="1600" dirty="0" err="1"/>
              <a:t>finished</a:t>
            </a:r>
            <a:r>
              <a:rPr lang="de-DE" sz="1600" dirty="0"/>
              <a:t>)</a:t>
            </a:r>
            <a:endParaRPr lang="en-GB" sz="1600" i="1" dirty="0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CA009FF9-4DD8-EE48-D85D-490C123C4C2C}"/>
              </a:ext>
            </a:extLst>
          </p:cNvPr>
          <p:cNvSpPr txBox="1"/>
          <p:nvPr/>
        </p:nvSpPr>
        <p:spPr>
          <a:xfrm>
            <a:off x="2771800" y="3603213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She</a:t>
            </a:r>
            <a:r>
              <a:rPr lang="de-DE" sz="1600" i="1" dirty="0"/>
              <a:t> </a:t>
            </a:r>
            <a:r>
              <a:rPr lang="de-DE" sz="1600" i="1" dirty="0" err="1"/>
              <a:t>has</a:t>
            </a:r>
            <a:r>
              <a:rPr lang="de-DE" sz="1600" i="1" dirty="0"/>
              <a:t> lost her </a:t>
            </a:r>
            <a:r>
              <a:rPr lang="de-DE" sz="1600" i="1" dirty="0" err="1"/>
              <a:t>keys</a:t>
            </a:r>
            <a:r>
              <a:rPr lang="de-DE" sz="1600" i="1" dirty="0"/>
              <a:t>. </a:t>
            </a:r>
            <a:r>
              <a:rPr lang="de-DE" sz="1600" dirty="0"/>
              <a:t>(…and still </a:t>
            </a:r>
            <a:r>
              <a:rPr lang="de-DE" sz="1600" dirty="0" err="1"/>
              <a:t>has</a:t>
            </a:r>
            <a:r>
              <a:rPr lang="de-DE" sz="1600" dirty="0"/>
              <a:t> not </a:t>
            </a:r>
            <a:r>
              <a:rPr lang="de-DE" sz="1600" dirty="0" err="1"/>
              <a:t>found</a:t>
            </a:r>
            <a:r>
              <a:rPr lang="de-DE" sz="1600" dirty="0"/>
              <a:t> </a:t>
            </a:r>
            <a:r>
              <a:rPr lang="de-DE" sz="1600" dirty="0" err="1"/>
              <a:t>them</a:t>
            </a:r>
            <a:r>
              <a:rPr lang="de-DE" sz="1600" dirty="0"/>
              <a:t>)</a:t>
            </a:r>
            <a:endParaRPr lang="en-GB" sz="1600" i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72527CD-3188-D2CD-2E7D-55435C5CB990}"/>
              </a:ext>
            </a:extLst>
          </p:cNvPr>
          <p:cNvSpPr txBox="1"/>
          <p:nvPr/>
        </p:nvSpPr>
        <p:spPr>
          <a:xfrm>
            <a:off x="2771800" y="229835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I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never</a:t>
            </a:r>
            <a:r>
              <a:rPr lang="de-DE" sz="1600" i="1" dirty="0"/>
              <a:t> </a:t>
            </a:r>
            <a:r>
              <a:rPr lang="de-DE" sz="1600" i="1" dirty="0" err="1"/>
              <a:t>been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</a:t>
            </a:r>
            <a:r>
              <a:rPr lang="de-DE" sz="1600" i="1" dirty="0" err="1"/>
              <a:t>Africa</a:t>
            </a:r>
            <a:r>
              <a:rPr lang="de-DE" sz="1600" i="1" dirty="0"/>
              <a:t>. </a:t>
            </a:r>
            <a:r>
              <a:rPr lang="de-DE" sz="1600" dirty="0"/>
              <a:t>(</a:t>
            </a:r>
            <a:r>
              <a:rPr lang="de-DE" sz="1600" dirty="0" err="1"/>
              <a:t>from</a:t>
            </a:r>
            <a:r>
              <a:rPr lang="de-DE" sz="1600" dirty="0"/>
              <a:t>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past</a:t>
            </a:r>
            <a:r>
              <a:rPr lang="de-DE" sz="1600" dirty="0"/>
              <a:t> </a:t>
            </a:r>
            <a:r>
              <a:rPr lang="de-DE" sz="1600" dirty="0" err="1"/>
              <a:t>until</a:t>
            </a:r>
            <a:r>
              <a:rPr lang="de-DE" sz="1600" dirty="0"/>
              <a:t>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present</a:t>
            </a:r>
            <a:r>
              <a:rPr lang="de-DE" sz="1600" dirty="0"/>
              <a:t> time)</a:t>
            </a:r>
            <a:endParaRPr lang="en-GB" sz="1600" i="1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1EA60CF-1A4B-F45A-5238-4BBDEECB9EF4}"/>
              </a:ext>
            </a:extLst>
          </p:cNvPr>
          <p:cNvSpPr txBox="1"/>
          <p:nvPr/>
        </p:nvSpPr>
        <p:spPr>
          <a:xfrm>
            <a:off x="2771800" y="5808166"/>
            <a:ext cx="63722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I </a:t>
            </a:r>
            <a:r>
              <a:rPr lang="de-DE" sz="1600" b="1" i="1" dirty="0" err="1"/>
              <a:t>always</a:t>
            </a:r>
            <a:r>
              <a:rPr lang="de-DE" sz="1600" b="1" i="1" dirty="0"/>
              <a:t>/</a:t>
            </a:r>
            <a:r>
              <a:rPr lang="de-DE" sz="1600" b="1" i="1" dirty="0" err="1"/>
              <a:t>usually</a:t>
            </a:r>
            <a:r>
              <a:rPr lang="de-DE" sz="1600" b="1" i="1" dirty="0"/>
              <a:t> </a:t>
            </a:r>
            <a:r>
              <a:rPr lang="de-DE" sz="1600" i="1" dirty="0" err="1"/>
              <a:t>eat</a:t>
            </a:r>
            <a:r>
              <a:rPr lang="de-DE" sz="1600" i="1" dirty="0"/>
              <a:t> lunch at </a:t>
            </a:r>
            <a:r>
              <a:rPr lang="de-DE" sz="1600" i="1" dirty="0" err="1"/>
              <a:t>noon</a:t>
            </a:r>
            <a:r>
              <a:rPr lang="de-DE" sz="1600" i="1" dirty="0"/>
              <a:t>. I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b="1" i="1" dirty="0" err="1"/>
              <a:t>always</a:t>
            </a:r>
            <a:r>
              <a:rPr lang="de-DE" sz="1600" i="1" dirty="0"/>
              <a:t> </a:t>
            </a:r>
            <a:r>
              <a:rPr lang="de-DE" sz="1600" i="1" dirty="0" err="1"/>
              <a:t>liked</a:t>
            </a:r>
            <a:r>
              <a:rPr lang="de-DE" sz="1600" i="1" dirty="0"/>
              <a:t> </a:t>
            </a:r>
            <a:r>
              <a:rPr lang="de-DE" sz="1600" i="1" dirty="0" err="1"/>
              <a:t>icecream</a:t>
            </a:r>
            <a:r>
              <a:rPr lang="de-DE" sz="1600" i="1" dirty="0"/>
              <a:t>.</a:t>
            </a:r>
          </a:p>
          <a:p>
            <a:pPr algn="ctr"/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b="1" i="1" dirty="0" err="1"/>
              <a:t>never</a:t>
            </a:r>
            <a:r>
              <a:rPr lang="de-DE" sz="1600" i="1" dirty="0"/>
              <a:t>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coffee</a:t>
            </a:r>
            <a:r>
              <a:rPr lang="de-DE" sz="1600" i="1" dirty="0"/>
              <a:t> </a:t>
            </a:r>
            <a:r>
              <a:rPr lang="de-DE" sz="1600" i="1" dirty="0" err="1"/>
              <a:t>for</a:t>
            </a:r>
            <a:r>
              <a:rPr lang="de-DE" sz="1600" i="1" dirty="0"/>
              <a:t> breakfast. He </a:t>
            </a:r>
            <a:r>
              <a:rPr lang="de-DE" sz="1600" i="1" dirty="0" err="1"/>
              <a:t>has</a:t>
            </a:r>
            <a:r>
              <a:rPr lang="de-DE" sz="1600" i="1" dirty="0"/>
              <a:t> </a:t>
            </a:r>
            <a:r>
              <a:rPr lang="de-DE" sz="1600" b="1" i="1" dirty="0" err="1"/>
              <a:t>never</a:t>
            </a:r>
            <a:r>
              <a:rPr lang="de-DE" sz="1600" i="1" dirty="0"/>
              <a:t> </a:t>
            </a:r>
            <a:r>
              <a:rPr lang="de-DE" sz="1600" i="1" dirty="0" err="1"/>
              <a:t>been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Paris.</a:t>
            </a:r>
          </a:p>
          <a:p>
            <a:pPr algn="ctr"/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b="1" i="1" dirty="0" err="1"/>
              <a:t>often</a:t>
            </a:r>
            <a:r>
              <a:rPr lang="de-DE" sz="1600" i="1" dirty="0"/>
              <a:t> </a:t>
            </a:r>
            <a:r>
              <a:rPr lang="de-DE" sz="1600" i="1" dirty="0" err="1"/>
              <a:t>have</a:t>
            </a:r>
            <a:r>
              <a:rPr lang="de-DE" sz="1600" i="1" dirty="0"/>
              <a:t> lunch </a:t>
            </a:r>
            <a:r>
              <a:rPr lang="de-DE" sz="1600" i="1" dirty="0" err="1"/>
              <a:t>together</a:t>
            </a:r>
            <a:r>
              <a:rPr lang="de-DE" sz="1600" i="1" dirty="0"/>
              <a:t>. He </a:t>
            </a:r>
            <a:r>
              <a:rPr lang="de-DE" sz="1600" i="1" dirty="0" err="1"/>
              <a:t>has</a:t>
            </a:r>
            <a:r>
              <a:rPr lang="de-DE" sz="1600" i="1" dirty="0"/>
              <a:t> </a:t>
            </a:r>
            <a:r>
              <a:rPr lang="de-DE" sz="1600" b="1" i="1" dirty="0" err="1"/>
              <a:t>often</a:t>
            </a:r>
            <a:r>
              <a:rPr lang="de-DE" sz="1600" i="1" dirty="0"/>
              <a:t> </a:t>
            </a:r>
            <a:r>
              <a:rPr lang="de-DE" sz="1600" i="1" dirty="0" err="1"/>
              <a:t>travelled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Paris.</a:t>
            </a:r>
          </a:p>
          <a:p>
            <a:pPr algn="ctr"/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you</a:t>
            </a:r>
            <a:r>
              <a:rPr lang="de-DE" sz="1600" i="1" dirty="0"/>
              <a:t> </a:t>
            </a:r>
            <a:r>
              <a:rPr lang="de-DE" sz="1600" b="1" i="1" dirty="0" err="1"/>
              <a:t>ever</a:t>
            </a:r>
            <a:r>
              <a:rPr lang="de-DE" sz="1600" i="1" dirty="0"/>
              <a:t> </a:t>
            </a:r>
            <a:r>
              <a:rPr lang="de-DE" sz="1600" i="1" dirty="0" err="1"/>
              <a:t>been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Australia?</a:t>
            </a:r>
            <a:endParaRPr lang="en-GB" sz="1600" i="1" dirty="0"/>
          </a:p>
        </p:txBody>
      </p:sp>
    </p:spTree>
    <p:extLst>
      <p:ext uri="{BB962C8B-B14F-4D97-AF65-F5344CB8AC3E}">
        <p14:creationId xmlns:p14="http://schemas.microsoft.com/office/powerpoint/2010/main" val="4216856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15" grpId="0" animBg="1"/>
      <p:bldP spid="22" grpId="0" animBg="1"/>
      <p:bldP spid="10" grpId="0" animBg="1"/>
      <p:bldP spid="23" grpId="0" animBg="1"/>
      <p:bldP spid="24" grpId="0" animBg="1"/>
      <p:bldP spid="25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C00000"/>
                </a:solidFill>
              </a:rPr>
              <a:t>The </a:t>
            </a:r>
            <a:r>
              <a:rPr lang="de-DE" sz="1600" b="1" dirty="0" err="1">
                <a:solidFill>
                  <a:srgbClr val="C00000"/>
                </a:solidFill>
              </a:rPr>
              <a:t>present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perfect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440000"/>
            <a:ext cx="234813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Translate:</a:t>
            </a:r>
          </a:p>
          <a:p>
            <a:r>
              <a:rPr lang="en-GB" sz="1600" dirty="0"/>
              <a:t>(using the present perfect)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771800" y="1440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Sie war </a:t>
            </a:r>
            <a:r>
              <a:rPr lang="en-GB" sz="1600" dirty="0" err="1"/>
              <a:t>schon</a:t>
            </a:r>
            <a:r>
              <a:rPr lang="en-GB" sz="1600" dirty="0"/>
              <a:t> </a:t>
            </a:r>
            <a:r>
              <a:rPr lang="en-GB" sz="1600" dirty="0" err="1"/>
              <a:t>immer</a:t>
            </a:r>
            <a:r>
              <a:rPr lang="en-GB" sz="1600" dirty="0"/>
              <a:t> </a:t>
            </a:r>
            <a:r>
              <a:rPr lang="en-GB" sz="1600" dirty="0" err="1"/>
              <a:t>sehr</a:t>
            </a:r>
            <a:r>
              <a:rPr lang="en-GB" sz="1600" dirty="0"/>
              <a:t> </a:t>
            </a:r>
            <a:r>
              <a:rPr lang="en-GB" sz="1600" dirty="0" err="1"/>
              <a:t>schüchtern</a:t>
            </a:r>
            <a:r>
              <a:rPr lang="en-GB" sz="1600" dirty="0"/>
              <a:t>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0FAD00A-7B15-561D-D6B7-6D735CB92EEC}"/>
              </a:ext>
            </a:extLst>
          </p:cNvPr>
          <p:cNvSpPr txBox="1"/>
          <p:nvPr/>
        </p:nvSpPr>
        <p:spPr>
          <a:xfrm>
            <a:off x="2771800" y="180000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has always been very shy.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3A13365-F756-5969-1402-DBE0244AEB4E}"/>
              </a:ext>
            </a:extLst>
          </p:cNvPr>
          <p:cNvSpPr txBox="1"/>
          <p:nvPr/>
        </p:nvSpPr>
        <p:spPr>
          <a:xfrm>
            <a:off x="2771800" y="2772217"/>
            <a:ext cx="637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 err="1"/>
              <a:t>Warst</a:t>
            </a:r>
            <a:r>
              <a:rPr lang="en-GB" sz="1600" dirty="0"/>
              <a:t> du </a:t>
            </a:r>
            <a:r>
              <a:rPr lang="en-GB" sz="1600" dirty="0" err="1"/>
              <a:t>schon</a:t>
            </a:r>
            <a:r>
              <a:rPr lang="en-GB" sz="1600" dirty="0"/>
              <a:t> mal in </a:t>
            </a:r>
            <a:r>
              <a:rPr lang="en-GB" sz="1600" dirty="0" err="1"/>
              <a:t>Australien</a:t>
            </a:r>
            <a:r>
              <a:rPr lang="en-GB" sz="1600" dirty="0"/>
              <a:t>?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3E27171-3C19-D49E-8AC0-625AB3197042}"/>
              </a:ext>
            </a:extLst>
          </p:cNvPr>
          <p:cNvSpPr txBox="1"/>
          <p:nvPr/>
        </p:nvSpPr>
        <p:spPr>
          <a:xfrm>
            <a:off x="2771800" y="3132257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Have you (ever) been to Australia?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87C583-4249-434C-C0E3-7529DF277E4D}"/>
              </a:ext>
            </a:extLst>
          </p:cNvPr>
          <p:cNvSpPr txBox="1"/>
          <p:nvPr/>
        </p:nvSpPr>
        <p:spPr>
          <a:xfrm>
            <a:off x="2771800" y="5034662"/>
            <a:ext cx="637236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still have not found the glasses that I misplaced last week.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9F5E501-1FA5-6E4C-7954-F4E331BB614B}"/>
              </a:ext>
            </a:extLst>
          </p:cNvPr>
          <p:cNvSpPr txBox="1"/>
          <p:nvPr/>
        </p:nvSpPr>
        <p:spPr>
          <a:xfrm>
            <a:off x="2771800" y="213285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war </a:t>
            </a:r>
            <a:r>
              <a:rPr lang="en-GB" sz="1600" dirty="0" err="1"/>
              <a:t>noch</a:t>
            </a:r>
            <a:r>
              <a:rPr lang="en-GB" sz="1600" dirty="0"/>
              <a:t> </a:t>
            </a:r>
            <a:r>
              <a:rPr lang="en-GB" sz="1600" dirty="0" err="1"/>
              <a:t>niemals</a:t>
            </a:r>
            <a:r>
              <a:rPr lang="en-GB" sz="1600" dirty="0"/>
              <a:t> in New York.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FA2C030-0466-4BE9-274B-017873F4FD0D}"/>
              </a:ext>
            </a:extLst>
          </p:cNvPr>
          <p:cNvSpPr txBox="1"/>
          <p:nvPr/>
        </p:nvSpPr>
        <p:spPr>
          <a:xfrm>
            <a:off x="2771800" y="242088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have never been to New York.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A3D6842-3F78-7E71-F389-7AE63E91CC6F}"/>
              </a:ext>
            </a:extLst>
          </p:cNvPr>
          <p:cNvSpPr txBox="1"/>
          <p:nvPr/>
        </p:nvSpPr>
        <p:spPr>
          <a:xfrm>
            <a:off x="2771800" y="350100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</a:t>
            </a:r>
            <a:r>
              <a:rPr lang="en-GB" sz="1600" dirty="0" err="1"/>
              <a:t>wohne</a:t>
            </a:r>
            <a:r>
              <a:rPr lang="en-GB" sz="1600" dirty="0"/>
              <a:t> </a:t>
            </a:r>
            <a:r>
              <a:rPr lang="en-GB" sz="1600" dirty="0" err="1"/>
              <a:t>seit</a:t>
            </a:r>
            <a:r>
              <a:rPr lang="en-GB" sz="1600" dirty="0"/>
              <a:t> </a:t>
            </a:r>
            <a:r>
              <a:rPr lang="en-GB" sz="1600" dirty="0" err="1"/>
              <a:t>dem</a:t>
            </a:r>
            <a:r>
              <a:rPr lang="en-GB" sz="1600" dirty="0"/>
              <a:t> </a:t>
            </a:r>
            <a:r>
              <a:rPr lang="en-GB" sz="1600" dirty="0" err="1"/>
              <a:t>letzten</a:t>
            </a:r>
            <a:r>
              <a:rPr lang="en-GB" sz="1600" dirty="0"/>
              <a:t> </a:t>
            </a:r>
            <a:r>
              <a:rPr lang="en-GB" sz="1600" dirty="0" err="1"/>
              <a:t>Jahr</a:t>
            </a:r>
            <a:r>
              <a:rPr lang="en-GB" sz="1600" dirty="0"/>
              <a:t> in </a:t>
            </a:r>
            <a:r>
              <a:rPr lang="en-GB" sz="1600" dirty="0" err="1"/>
              <a:t>Siegburg</a:t>
            </a:r>
            <a:endParaRPr lang="en-GB" sz="1600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A30ABF2-E348-6C56-ADD6-3CBB1D040F17}"/>
              </a:ext>
            </a:extLst>
          </p:cNvPr>
          <p:cNvSpPr txBox="1"/>
          <p:nvPr/>
        </p:nvSpPr>
        <p:spPr>
          <a:xfrm>
            <a:off x="2771800" y="3810526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have lived in </a:t>
            </a:r>
            <a:r>
              <a:rPr lang="en-GB" sz="1600" i="1" dirty="0" err="1"/>
              <a:t>Siegburg</a:t>
            </a:r>
            <a:r>
              <a:rPr lang="en-GB" sz="1600" i="1" dirty="0"/>
              <a:t> since last year.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9EF3E20-1D04-5CB0-6069-A945B042CC4A}"/>
              </a:ext>
            </a:extLst>
          </p:cNvPr>
          <p:cNvSpPr txBox="1"/>
          <p:nvPr/>
        </p:nvSpPr>
        <p:spPr>
          <a:xfrm>
            <a:off x="2771800" y="414908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</a:t>
            </a:r>
            <a:r>
              <a:rPr lang="en-GB" sz="1600" dirty="0" err="1"/>
              <a:t>habe</a:t>
            </a:r>
            <a:r>
              <a:rPr lang="en-GB" sz="1600" dirty="0"/>
              <a:t> John in der </a:t>
            </a:r>
            <a:r>
              <a:rPr lang="en-GB" sz="1600" dirty="0" err="1"/>
              <a:t>letzten</a:t>
            </a:r>
            <a:r>
              <a:rPr lang="en-GB" sz="1600" dirty="0"/>
              <a:t> Zeit </a:t>
            </a:r>
            <a:r>
              <a:rPr lang="en-GB" sz="1600" dirty="0" err="1"/>
              <a:t>häufiger</a:t>
            </a:r>
            <a:r>
              <a:rPr lang="en-GB" sz="1600" dirty="0"/>
              <a:t> </a:t>
            </a:r>
            <a:r>
              <a:rPr lang="en-GB" sz="1600" dirty="0" err="1"/>
              <a:t>getroffen</a:t>
            </a:r>
            <a:r>
              <a:rPr lang="en-GB" sz="1600" dirty="0"/>
              <a:t>.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B6D563C-C267-E328-7C6C-823BFD06A211}"/>
              </a:ext>
            </a:extLst>
          </p:cNvPr>
          <p:cNvSpPr txBox="1"/>
          <p:nvPr/>
        </p:nvSpPr>
        <p:spPr>
          <a:xfrm>
            <a:off x="2771800" y="4437112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have met John quite often recently.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7103E77-2816-0619-1779-DDACE8D832EA}"/>
              </a:ext>
            </a:extLst>
          </p:cNvPr>
          <p:cNvSpPr txBox="1"/>
          <p:nvPr/>
        </p:nvSpPr>
        <p:spPr>
          <a:xfrm>
            <a:off x="2771800" y="4746630"/>
            <a:ext cx="63722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Die Brille, die ich </a:t>
            </a:r>
            <a:r>
              <a:rPr lang="en-GB" sz="1400" dirty="0" err="1"/>
              <a:t>letzte</a:t>
            </a:r>
            <a:r>
              <a:rPr lang="en-GB" sz="1400" dirty="0"/>
              <a:t> </a:t>
            </a:r>
            <a:r>
              <a:rPr lang="en-GB" sz="1400" dirty="0" err="1"/>
              <a:t>Woche</a:t>
            </a:r>
            <a:r>
              <a:rPr lang="en-GB" sz="1400" dirty="0"/>
              <a:t> </a:t>
            </a:r>
            <a:r>
              <a:rPr lang="en-GB" sz="1400" dirty="0" err="1"/>
              <a:t>verlegt</a:t>
            </a:r>
            <a:r>
              <a:rPr lang="en-GB" sz="1400" dirty="0"/>
              <a:t> </a:t>
            </a:r>
            <a:r>
              <a:rPr lang="en-GB" sz="1400" dirty="0" err="1"/>
              <a:t>habe</a:t>
            </a:r>
            <a:r>
              <a:rPr lang="en-GB" sz="1400" dirty="0"/>
              <a:t>, </a:t>
            </a:r>
            <a:r>
              <a:rPr lang="en-GB" sz="1400" dirty="0" err="1"/>
              <a:t>habe</a:t>
            </a:r>
            <a:r>
              <a:rPr lang="en-GB" sz="1400" dirty="0"/>
              <a:t> ich </a:t>
            </a:r>
            <a:r>
              <a:rPr lang="en-GB" sz="1400" dirty="0" err="1"/>
              <a:t>noch</a:t>
            </a:r>
            <a:r>
              <a:rPr lang="en-GB" sz="1400" dirty="0"/>
              <a:t> </a:t>
            </a:r>
            <a:r>
              <a:rPr lang="en-GB" sz="1400" dirty="0" err="1"/>
              <a:t>nicht</a:t>
            </a:r>
            <a:r>
              <a:rPr lang="en-GB" sz="1400" dirty="0"/>
              <a:t> </a:t>
            </a:r>
            <a:r>
              <a:rPr lang="en-GB" sz="1400" dirty="0" err="1"/>
              <a:t>gefunden</a:t>
            </a:r>
            <a:r>
              <a:rPr lang="en-GB" sz="1400" dirty="0"/>
              <a:t>.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CF0627F3-FC3B-79D9-64A6-96F43D73890E}"/>
              </a:ext>
            </a:extLst>
          </p:cNvPr>
          <p:cNvSpPr txBox="1"/>
          <p:nvPr/>
        </p:nvSpPr>
        <p:spPr>
          <a:xfrm>
            <a:off x="2771640" y="5733256"/>
            <a:ext cx="637236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Note: </a:t>
            </a:r>
            <a:r>
              <a:rPr lang="en-GB" sz="1600" dirty="0"/>
              <a:t>Even if the present or past tense are used in colloquial German, the present perfect may be the only option acceptable in English!</a:t>
            </a:r>
          </a:p>
        </p:txBody>
      </p:sp>
    </p:spTree>
    <p:extLst>
      <p:ext uri="{BB962C8B-B14F-4D97-AF65-F5344CB8AC3E}">
        <p14:creationId xmlns:p14="http://schemas.microsoft.com/office/powerpoint/2010/main" val="86942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" grpId="0" animBg="1"/>
      <p:bldP spid="4" grpId="0" animBg="1"/>
      <p:bldP spid="5" grpId="0" animBg="1"/>
      <p:bldP spid="14" grpId="0" animBg="1"/>
      <p:bldP spid="15" grpId="0" animBg="1"/>
      <p:bldP spid="7" grpId="0" animBg="1"/>
      <p:bldP spid="9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1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21823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5FAA3767-A5BD-97B7-6E2E-D2CC39C881BF}"/>
              </a:ext>
            </a:extLst>
          </p:cNvPr>
          <p:cNvSpPr txBox="1"/>
          <p:nvPr/>
        </p:nvSpPr>
        <p:spPr>
          <a:xfrm>
            <a:off x="107504" y="3234462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Past tense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BBFDF8FB-DD46-402F-7EF7-96F259D50343}"/>
              </a:ext>
            </a:extLst>
          </p:cNvPr>
          <p:cNvSpPr txBox="1"/>
          <p:nvPr/>
        </p:nvSpPr>
        <p:spPr>
          <a:xfrm>
            <a:off x="3275856" y="3234462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Barack Obama </a:t>
            </a:r>
            <a:r>
              <a:rPr lang="en-GB" sz="1600" b="1" dirty="0"/>
              <a:t>was</a:t>
            </a:r>
            <a:r>
              <a:rPr lang="en-GB" sz="1600" dirty="0"/>
              <a:t> the 44</a:t>
            </a:r>
            <a:r>
              <a:rPr lang="en-GB" sz="1600" baseline="30000" dirty="0"/>
              <a:t>th</a:t>
            </a:r>
            <a:r>
              <a:rPr lang="en-GB" sz="1600" dirty="0"/>
              <a:t> president of the United States.</a:t>
            </a:r>
          </a:p>
        </p:txBody>
      </p:sp>
    </p:spTree>
    <p:extLst>
      <p:ext uri="{BB962C8B-B14F-4D97-AF65-F5344CB8AC3E}">
        <p14:creationId xmlns:p14="http://schemas.microsoft.com/office/powerpoint/2010/main" val="1759285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8" grpId="0" animBg="1"/>
      <p:bldP spid="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37089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Past tense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455634" y="1343670"/>
            <a:ext cx="668836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a) </a:t>
            </a:r>
            <a:r>
              <a:rPr lang="en-US" sz="1600" dirty="0"/>
              <a:t>is used to describe actions or states that happened and were finished in the past:</a:t>
            </a:r>
            <a:endParaRPr lang="en-GB" sz="16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FC9CCB6-AC84-43DC-DD40-A491DC6251BA}"/>
              </a:ext>
            </a:extLst>
          </p:cNvPr>
          <p:cNvSpPr txBox="1"/>
          <p:nvPr/>
        </p:nvSpPr>
        <p:spPr>
          <a:xfrm>
            <a:off x="2455634" y="1938318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i="1" dirty="0" err="1"/>
              <a:t>had</a:t>
            </a:r>
            <a:r>
              <a:rPr lang="de-DE" sz="1600" i="1" dirty="0"/>
              <a:t> a </a:t>
            </a:r>
            <a:r>
              <a:rPr lang="de-DE" sz="1600" i="1" dirty="0" err="1"/>
              <a:t>barbecue</a:t>
            </a:r>
            <a:r>
              <a:rPr lang="de-DE" sz="1600" i="1" dirty="0"/>
              <a:t> </a:t>
            </a:r>
            <a:r>
              <a:rPr lang="de-DE" sz="1600" i="1" dirty="0" err="1"/>
              <a:t>yesterday</a:t>
            </a:r>
            <a:r>
              <a:rPr lang="de-DE" sz="1600" i="1" dirty="0"/>
              <a:t>. </a:t>
            </a:r>
            <a:r>
              <a:rPr lang="de-DE" sz="1600" dirty="0"/>
              <a:t>(The </a:t>
            </a:r>
            <a:r>
              <a:rPr lang="de-DE" sz="1600" dirty="0" err="1"/>
              <a:t>barbecue</a:t>
            </a:r>
            <a:r>
              <a:rPr lang="de-DE" sz="1600" dirty="0"/>
              <a:t> </a:t>
            </a:r>
            <a:r>
              <a:rPr lang="de-DE" sz="1600" dirty="0" err="1"/>
              <a:t>is</a:t>
            </a:r>
            <a:r>
              <a:rPr lang="de-DE" sz="1600" dirty="0"/>
              <a:t> </a:t>
            </a:r>
            <a:r>
              <a:rPr lang="de-DE" sz="1600" dirty="0" err="1"/>
              <a:t>over</a:t>
            </a:r>
            <a:r>
              <a:rPr lang="de-DE" sz="1600" dirty="0"/>
              <a:t>.)</a:t>
            </a:r>
            <a:endParaRPr lang="en-GB" sz="1600" i="1" dirty="0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BB3D3777-E997-098B-1A2C-D0CC3BDF0679}"/>
              </a:ext>
            </a:extLst>
          </p:cNvPr>
          <p:cNvSpPr txBox="1"/>
          <p:nvPr/>
        </p:nvSpPr>
        <p:spPr>
          <a:xfrm>
            <a:off x="2455634" y="2628201"/>
            <a:ext cx="668836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b) </a:t>
            </a:r>
            <a:r>
              <a:rPr lang="en-US" sz="1600" dirty="0"/>
              <a:t>is used to describe past habits, repeated actions or states or conditions that existed in the past:</a:t>
            </a:r>
            <a:endParaRPr lang="en-GB" sz="1600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84F982AF-3B0C-0889-CDDE-85E611C4F8E1}"/>
              </a:ext>
            </a:extLst>
          </p:cNvPr>
          <p:cNvSpPr txBox="1"/>
          <p:nvPr/>
        </p:nvSpPr>
        <p:spPr>
          <a:xfrm>
            <a:off x="2455634" y="3204265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When</a:t>
            </a:r>
            <a:r>
              <a:rPr lang="de-DE" sz="1600" i="1" dirty="0"/>
              <a:t> </a:t>
            </a:r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i="1" dirty="0" err="1"/>
              <a:t>were</a:t>
            </a:r>
            <a:r>
              <a:rPr lang="de-DE" sz="1600" i="1" dirty="0"/>
              <a:t> in </a:t>
            </a:r>
            <a:r>
              <a:rPr lang="de-DE" sz="1600" i="1" dirty="0" err="1"/>
              <a:t>Italy</a:t>
            </a:r>
            <a:r>
              <a:rPr lang="de-DE" sz="1600" i="1" dirty="0"/>
              <a:t>, </a:t>
            </a:r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i="1" dirty="0" err="1"/>
              <a:t>always</a:t>
            </a:r>
            <a:r>
              <a:rPr lang="de-DE" sz="1600" i="1" dirty="0"/>
              <a:t> </a:t>
            </a:r>
            <a:r>
              <a:rPr lang="de-DE" sz="1600" i="1" dirty="0" err="1"/>
              <a:t>had</a:t>
            </a:r>
            <a:r>
              <a:rPr lang="de-DE" sz="1600" i="1" dirty="0"/>
              <a:t> </a:t>
            </a:r>
            <a:r>
              <a:rPr lang="de-DE" sz="1600" i="1" dirty="0" err="1"/>
              <a:t>tea</a:t>
            </a:r>
            <a:r>
              <a:rPr lang="de-DE" sz="1600" i="1" dirty="0"/>
              <a:t> </a:t>
            </a:r>
            <a:r>
              <a:rPr lang="de-DE" sz="1600" i="1" dirty="0" err="1"/>
              <a:t>for</a:t>
            </a:r>
            <a:r>
              <a:rPr lang="de-DE" sz="1600" i="1" dirty="0"/>
              <a:t> breakfast.</a:t>
            </a:r>
            <a:endParaRPr lang="en-GB" sz="1600" i="1" dirty="0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CA009FF9-4DD8-EE48-D85D-490C123C4C2C}"/>
              </a:ext>
            </a:extLst>
          </p:cNvPr>
          <p:cNvSpPr txBox="1"/>
          <p:nvPr/>
        </p:nvSpPr>
        <p:spPr>
          <a:xfrm>
            <a:off x="2455634" y="3513783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He </a:t>
            </a:r>
            <a:r>
              <a:rPr lang="de-DE" sz="1600" i="1" dirty="0" err="1"/>
              <a:t>used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</a:t>
            </a:r>
            <a:r>
              <a:rPr lang="de-DE" sz="1600" i="1" dirty="0" err="1"/>
              <a:t>play</a:t>
            </a:r>
            <a:r>
              <a:rPr lang="de-DE" sz="1600" i="1" dirty="0"/>
              <a:t> </a:t>
            </a:r>
            <a:r>
              <a:rPr lang="de-DE" sz="1600" i="1" dirty="0" err="1"/>
              <a:t>the</a:t>
            </a:r>
            <a:r>
              <a:rPr lang="de-DE" sz="1600" i="1" dirty="0"/>
              <a:t> piano </a:t>
            </a:r>
            <a:r>
              <a:rPr lang="de-DE" sz="1600" i="1" dirty="0" err="1"/>
              <a:t>every</a:t>
            </a:r>
            <a:r>
              <a:rPr lang="de-DE" sz="1600" i="1" dirty="0"/>
              <a:t> </a:t>
            </a:r>
            <a:r>
              <a:rPr lang="de-DE" sz="1600" i="1" dirty="0" err="1"/>
              <a:t>day</a:t>
            </a:r>
            <a:r>
              <a:rPr lang="de-DE" sz="1600" i="1" dirty="0"/>
              <a:t> after </a:t>
            </a:r>
            <a:r>
              <a:rPr lang="de-DE" sz="1600" i="1" dirty="0" err="1"/>
              <a:t>school</a:t>
            </a:r>
            <a:r>
              <a:rPr lang="de-DE" sz="1600" i="1" dirty="0"/>
              <a:t>.</a:t>
            </a:r>
            <a:endParaRPr lang="en-GB" sz="1600" i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72527CD-3188-D2CD-2E7D-55435C5CB990}"/>
              </a:ext>
            </a:extLst>
          </p:cNvPr>
          <p:cNvSpPr txBox="1"/>
          <p:nvPr/>
        </p:nvSpPr>
        <p:spPr>
          <a:xfrm>
            <a:off x="2455634" y="2276872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They</a:t>
            </a:r>
            <a:r>
              <a:rPr lang="de-DE" sz="1600" i="1" dirty="0"/>
              <a:t> </a:t>
            </a:r>
            <a:r>
              <a:rPr lang="de-DE" sz="1600" i="1" dirty="0" err="1"/>
              <a:t>went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</a:t>
            </a:r>
            <a:r>
              <a:rPr lang="de-DE" sz="1600" i="1" dirty="0" err="1"/>
              <a:t>the</a:t>
            </a:r>
            <a:r>
              <a:rPr lang="de-DE" sz="1600" i="1" dirty="0"/>
              <a:t> </a:t>
            </a:r>
            <a:r>
              <a:rPr lang="de-DE" sz="1600" i="1" dirty="0" err="1"/>
              <a:t>beach</a:t>
            </a:r>
            <a:r>
              <a:rPr lang="de-DE" sz="1600" i="1" dirty="0"/>
              <a:t> last </a:t>
            </a:r>
            <a:r>
              <a:rPr lang="de-DE" sz="1600" i="1" dirty="0" err="1"/>
              <a:t>week</a:t>
            </a:r>
            <a:r>
              <a:rPr lang="de-DE" sz="1600" i="1" dirty="0"/>
              <a:t>. </a:t>
            </a:r>
            <a:r>
              <a:rPr lang="de-DE" sz="1600" dirty="0"/>
              <a:t>(</a:t>
            </a:r>
            <a:r>
              <a:rPr lang="de-DE" sz="1600" dirty="0" err="1"/>
              <a:t>They</a:t>
            </a:r>
            <a:r>
              <a:rPr lang="de-DE" sz="1600" dirty="0"/>
              <a:t> </a:t>
            </a:r>
            <a:r>
              <a:rPr lang="de-DE" sz="1600" dirty="0" err="1"/>
              <a:t>are</a:t>
            </a:r>
            <a:r>
              <a:rPr lang="de-DE" sz="1600" dirty="0"/>
              <a:t> </a:t>
            </a:r>
            <a:r>
              <a:rPr lang="de-DE" sz="1600" dirty="0" err="1"/>
              <a:t>no</a:t>
            </a:r>
            <a:r>
              <a:rPr lang="de-DE" sz="1600" dirty="0"/>
              <a:t> </a:t>
            </a:r>
            <a:r>
              <a:rPr lang="de-DE" sz="1600" dirty="0" err="1"/>
              <a:t>longer</a:t>
            </a:r>
            <a:r>
              <a:rPr lang="de-DE" sz="1600" dirty="0"/>
              <a:t> at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beach</a:t>
            </a:r>
            <a:r>
              <a:rPr lang="de-DE" sz="1600" dirty="0"/>
              <a:t>.)</a:t>
            </a:r>
            <a:endParaRPr lang="en-GB" sz="16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29C3EB9-E924-02B0-9A9F-5125EAA678C6}"/>
              </a:ext>
            </a:extLst>
          </p:cNvPr>
          <p:cNvSpPr txBox="1"/>
          <p:nvPr/>
        </p:nvSpPr>
        <p:spPr>
          <a:xfrm>
            <a:off x="2455634" y="3852337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Our</a:t>
            </a:r>
            <a:r>
              <a:rPr lang="de-DE" sz="1600" i="1" dirty="0"/>
              <a:t> </a:t>
            </a:r>
            <a:r>
              <a:rPr lang="de-DE" sz="1600" i="1" dirty="0" err="1"/>
              <a:t>first</a:t>
            </a:r>
            <a:r>
              <a:rPr lang="de-DE" sz="1600" i="1" dirty="0"/>
              <a:t> </a:t>
            </a:r>
            <a:r>
              <a:rPr lang="de-DE" sz="1600" i="1" dirty="0" err="1"/>
              <a:t>car</a:t>
            </a:r>
            <a:r>
              <a:rPr lang="de-DE" sz="1600" i="1" dirty="0"/>
              <a:t> was a VW.</a:t>
            </a:r>
            <a:endParaRPr lang="en-GB" sz="1600" i="1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00ACC08-93D0-FA6D-557A-60E3082B94CC}"/>
              </a:ext>
            </a:extLst>
          </p:cNvPr>
          <p:cNvSpPr txBox="1"/>
          <p:nvPr/>
        </p:nvSpPr>
        <p:spPr>
          <a:xfrm>
            <a:off x="2455634" y="4203666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c) </a:t>
            </a:r>
            <a:r>
              <a:rPr lang="en-US" sz="1600" dirty="0"/>
              <a:t>is used in reported speech:</a:t>
            </a:r>
            <a:endParaRPr lang="en-GB" sz="160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C3E9273-03AC-0C33-A478-D828E89CFC95}"/>
              </a:ext>
            </a:extLst>
          </p:cNvPr>
          <p:cNvSpPr txBox="1"/>
          <p:nvPr/>
        </p:nvSpPr>
        <p:spPr>
          <a:xfrm>
            <a:off x="2455634" y="4521895"/>
            <a:ext cx="668836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said: “I like </a:t>
            </a:r>
            <a:r>
              <a:rPr lang="en-GB" sz="1600" i="1" dirty="0" err="1"/>
              <a:t>icecream</a:t>
            </a:r>
            <a:r>
              <a:rPr lang="en-GB" sz="1600" i="1" dirty="0"/>
              <a:t>”</a:t>
            </a:r>
            <a:r>
              <a:rPr lang="de-DE" sz="1600" i="1" dirty="0"/>
              <a:t>.</a:t>
            </a:r>
          </a:p>
          <a:p>
            <a:pPr algn="ctr"/>
            <a:r>
              <a:rPr lang="de-DE" sz="1600" i="1" dirty="0" err="1"/>
              <a:t>She</a:t>
            </a:r>
            <a:r>
              <a:rPr lang="de-DE" sz="1600" i="1" dirty="0"/>
              <a:t> </a:t>
            </a:r>
            <a:r>
              <a:rPr lang="de-DE" sz="1600" i="1" dirty="0" err="1"/>
              <a:t>said</a:t>
            </a:r>
            <a:r>
              <a:rPr lang="de-DE" sz="1600" i="1" dirty="0"/>
              <a:t> </a:t>
            </a:r>
            <a:r>
              <a:rPr lang="de-DE" sz="1600" i="1" dirty="0" err="1"/>
              <a:t>that</a:t>
            </a:r>
            <a:r>
              <a:rPr lang="de-DE" sz="1600" i="1" dirty="0"/>
              <a:t> </a:t>
            </a:r>
            <a:r>
              <a:rPr lang="de-DE" sz="1600" i="1" dirty="0" err="1"/>
              <a:t>she</a:t>
            </a:r>
            <a:r>
              <a:rPr lang="de-DE" sz="1600" i="1" dirty="0"/>
              <a:t> </a:t>
            </a:r>
            <a:r>
              <a:rPr lang="de-DE" sz="1600" b="1" i="1" dirty="0" err="1"/>
              <a:t>liked</a:t>
            </a:r>
            <a:r>
              <a:rPr lang="de-DE" sz="1600" i="1" dirty="0"/>
              <a:t> </a:t>
            </a:r>
            <a:r>
              <a:rPr lang="de-DE" sz="1600" i="1" dirty="0" err="1"/>
              <a:t>icecream</a:t>
            </a:r>
            <a:r>
              <a:rPr lang="de-DE" sz="1600" i="1" dirty="0"/>
              <a:t>.</a:t>
            </a:r>
            <a:endParaRPr lang="en-GB" sz="1600" i="1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CEDFC04-C7B2-E9BB-3874-1114D278533B}"/>
              </a:ext>
            </a:extLst>
          </p:cNvPr>
          <p:cNvSpPr txBox="1"/>
          <p:nvPr/>
        </p:nvSpPr>
        <p:spPr>
          <a:xfrm>
            <a:off x="2455634" y="5076473"/>
            <a:ext cx="668836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said: “I drive a BMW”</a:t>
            </a:r>
            <a:r>
              <a:rPr lang="de-DE" sz="1600" i="1" dirty="0"/>
              <a:t>.</a:t>
            </a:r>
          </a:p>
          <a:p>
            <a:pPr algn="ctr"/>
            <a:r>
              <a:rPr lang="de-DE" sz="1600" i="1" dirty="0"/>
              <a:t>He </a:t>
            </a:r>
            <a:r>
              <a:rPr lang="de-DE" sz="1600" i="1" dirty="0" err="1"/>
              <a:t>said</a:t>
            </a:r>
            <a:r>
              <a:rPr lang="de-DE" sz="1600" i="1" dirty="0"/>
              <a:t> </a:t>
            </a:r>
            <a:r>
              <a:rPr lang="de-DE" sz="1600" i="1" dirty="0" err="1"/>
              <a:t>that</a:t>
            </a:r>
            <a:r>
              <a:rPr lang="de-DE" sz="1600" i="1" dirty="0"/>
              <a:t> he </a:t>
            </a:r>
            <a:r>
              <a:rPr lang="de-DE" sz="1600" b="1" i="1" dirty="0" err="1"/>
              <a:t>drove</a:t>
            </a:r>
            <a:r>
              <a:rPr lang="de-DE" sz="1600" i="1" dirty="0"/>
              <a:t> a BMW.</a:t>
            </a:r>
            <a:endParaRPr lang="en-GB" sz="1600" i="1" dirty="0"/>
          </a:p>
        </p:txBody>
      </p:sp>
    </p:spTree>
    <p:extLst>
      <p:ext uri="{BB962C8B-B14F-4D97-AF65-F5344CB8AC3E}">
        <p14:creationId xmlns:p14="http://schemas.microsoft.com/office/powerpoint/2010/main" val="154678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10" grpId="0" animBg="1"/>
      <p:bldP spid="23" grpId="0" animBg="1"/>
      <p:bldP spid="24" grpId="0" animBg="1"/>
      <p:bldP spid="25" grpId="0" animBg="1"/>
      <p:bldP spid="4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C00000"/>
                </a:solidFill>
              </a:rPr>
              <a:t>The </a:t>
            </a:r>
            <a:r>
              <a:rPr lang="de-DE" sz="1600" b="1" dirty="0" err="1">
                <a:solidFill>
                  <a:srgbClr val="C00000"/>
                </a:solidFill>
              </a:rPr>
              <a:t>past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440000"/>
            <a:ext cx="234813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Complete with the correct form of the verb in the past tense: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771800" y="1440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Yesterday, I (to eat) pizza for dinner.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0FAD00A-7B15-561D-D6B7-6D735CB92EEC}"/>
              </a:ext>
            </a:extLst>
          </p:cNvPr>
          <p:cNvSpPr txBox="1"/>
          <p:nvPr/>
        </p:nvSpPr>
        <p:spPr>
          <a:xfrm>
            <a:off x="2771800" y="180000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Yesterday, I ate pizza for dinner.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3A13365-F756-5969-1402-DBE0244AEB4E}"/>
              </a:ext>
            </a:extLst>
          </p:cNvPr>
          <p:cNvSpPr txBox="1"/>
          <p:nvPr/>
        </p:nvSpPr>
        <p:spPr>
          <a:xfrm>
            <a:off x="2771800" y="2772217"/>
            <a:ext cx="637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She said: “I am interested in music.”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3E27171-3C19-D49E-8AC0-625AB3197042}"/>
              </a:ext>
            </a:extLst>
          </p:cNvPr>
          <p:cNvSpPr txBox="1"/>
          <p:nvPr/>
        </p:nvSpPr>
        <p:spPr>
          <a:xfrm>
            <a:off x="2771800" y="3132257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said that she was interested in music.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87C583-4249-434C-C0E3-7529DF277E4D}"/>
              </a:ext>
            </a:extLst>
          </p:cNvPr>
          <p:cNvSpPr txBox="1"/>
          <p:nvPr/>
        </p:nvSpPr>
        <p:spPr>
          <a:xfrm>
            <a:off x="2771800" y="5877272"/>
            <a:ext cx="637236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Yesterday, he first went to the movies, then he lost his car key.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9F5E501-1FA5-6E4C-7954-F4E331BB614B}"/>
              </a:ext>
            </a:extLst>
          </p:cNvPr>
          <p:cNvSpPr txBox="1"/>
          <p:nvPr/>
        </p:nvSpPr>
        <p:spPr>
          <a:xfrm>
            <a:off x="2771800" y="213285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spc="-30" dirty="0"/>
              <a:t>When we (to live) in Cologne, we (can) hear the Cathedral’s bells ring.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FA2C030-0466-4BE9-274B-017873F4FD0D}"/>
              </a:ext>
            </a:extLst>
          </p:cNvPr>
          <p:cNvSpPr txBox="1"/>
          <p:nvPr/>
        </p:nvSpPr>
        <p:spPr>
          <a:xfrm>
            <a:off x="2771800" y="242088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When we lived in Cologne, we could hear the Cathedral’s bells ring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64B37D4-D8DC-8A4E-4355-A1EB113628F2}"/>
              </a:ext>
            </a:extLst>
          </p:cNvPr>
          <p:cNvSpPr txBox="1"/>
          <p:nvPr/>
        </p:nvSpPr>
        <p:spPr>
          <a:xfrm>
            <a:off x="2771800" y="3429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John said: “I don’t have a car.”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F55FB84-F2FA-E87F-1DC6-025E0A9A5BD0}"/>
              </a:ext>
            </a:extLst>
          </p:cNvPr>
          <p:cNvSpPr txBox="1"/>
          <p:nvPr/>
        </p:nvSpPr>
        <p:spPr>
          <a:xfrm>
            <a:off x="2771800" y="373851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John said that he didn’t have a car.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A3D6842-3F78-7E71-F389-7AE63E91CC6F}"/>
              </a:ext>
            </a:extLst>
          </p:cNvPr>
          <p:cNvSpPr txBox="1"/>
          <p:nvPr/>
        </p:nvSpPr>
        <p:spPr>
          <a:xfrm>
            <a:off x="2771800" y="407707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The tour guide asked: “Are you ready?”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A30ABF2-E348-6C56-ADD6-3CBB1D040F17}"/>
              </a:ext>
            </a:extLst>
          </p:cNvPr>
          <p:cNvSpPr txBox="1"/>
          <p:nvPr/>
        </p:nvSpPr>
        <p:spPr>
          <a:xfrm>
            <a:off x="2771800" y="438659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The tour guide asked if we/they were ready.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9EF3E20-1D04-5CB0-6069-A945B042CC4A}"/>
              </a:ext>
            </a:extLst>
          </p:cNvPr>
          <p:cNvSpPr txBox="1"/>
          <p:nvPr/>
        </p:nvSpPr>
        <p:spPr>
          <a:xfrm>
            <a:off x="2771800" y="472514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Er </a:t>
            </a:r>
            <a:r>
              <a:rPr lang="en-GB" sz="1600" dirty="0" err="1"/>
              <a:t>hatte</a:t>
            </a:r>
            <a:r>
              <a:rPr lang="en-GB" sz="1600" dirty="0"/>
              <a:t> </a:t>
            </a:r>
            <a:r>
              <a:rPr lang="en-GB" sz="1600" dirty="0" err="1"/>
              <a:t>einen</a:t>
            </a:r>
            <a:r>
              <a:rPr lang="en-GB" sz="1600" dirty="0"/>
              <a:t> </a:t>
            </a:r>
            <a:r>
              <a:rPr lang="en-GB" sz="1600" dirty="0" err="1"/>
              <a:t>Unfall</a:t>
            </a:r>
            <a:r>
              <a:rPr lang="en-GB" sz="1600" dirty="0"/>
              <a:t> auf </a:t>
            </a:r>
            <a:r>
              <a:rPr lang="en-GB" sz="1600" dirty="0" err="1"/>
              <a:t>dem</a:t>
            </a:r>
            <a:r>
              <a:rPr lang="en-GB" sz="1600" dirty="0"/>
              <a:t> </a:t>
            </a:r>
            <a:r>
              <a:rPr lang="en-GB" sz="1600" dirty="0" err="1"/>
              <a:t>Nachhauseweg</a:t>
            </a:r>
            <a:r>
              <a:rPr lang="en-GB" sz="1600" dirty="0"/>
              <a:t>.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B6D563C-C267-E328-7C6C-823BFD06A211}"/>
              </a:ext>
            </a:extLst>
          </p:cNvPr>
          <p:cNvSpPr txBox="1"/>
          <p:nvPr/>
        </p:nvSpPr>
        <p:spPr>
          <a:xfrm>
            <a:off x="2771800" y="5013176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had an accident on his way home.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7103E77-2816-0619-1779-DDACE8D832EA}"/>
              </a:ext>
            </a:extLst>
          </p:cNvPr>
          <p:cNvSpPr txBox="1"/>
          <p:nvPr/>
        </p:nvSpPr>
        <p:spPr>
          <a:xfrm>
            <a:off x="2771800" y="5322694"/>
            <a:ext cx="6372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Erst </a:t>
            </a:r>
            <a:r>
              <a:rPr lang="en-GB" sz="1600" dirty="0" err="1"/>
              <a:t>ist</a:t>
            </a:r>
            <a:r>
              <a:rPr lang="en-GB" sz="1600" dirty="0"/>
              <a:t> er </a:t>
            </a:r>
            <a:r>
              <a:rPr lang="en-GB" sz="1600" dirty="0" err="1"/>
              <a:t>gestern</a:t>
            </a:r>
            <a:r>
              <a:rPr lang="en-GB" sz="1600" dirty="0"/>
              <a:t> in’s Kino </a:t>
            </a:r>
            <a:r>
              <a:rPr lang="en-GB" sz="1600" dirty="0" err="1"/>
              <a:t>gegangen</a:t>
            </a:r>
            <a:r>
              <a:rPr lang="en-GB" sz="1600" dirty="0"/>
              <a:t>, </a:t>
            </a:r>
          </a:p>
          <a:p>
            <a:pPr algn="ctr"/>
            <a:r>
              <a:rPr lang="en-GB" sz="1600" dirty="0" err="1"/>
              <a:t>dann</a:t>
            </a:r>
            <a:r>
              <a:rPr lang="en-GB" sz="1600" dirty="0"/>
              <a:t> hat er </a:t>
            </a:r>
            <a:r>
              <a:rPr lang="en-GB" sz="1600" dirty="0" err="1"/>
              <a:t>seinen</a:t>
            </a:r>
            <a:r>
              <a:rPr lang="en-GB" sz="1600" dirty="0"/>
              <a:t> </a:t>
            </a:r>
            <a:r>
              <a:rPr lang="en-GB" sz="1600" dirty="0" err="1"/>
              <a:t>Autoschlüssel</a:t>
            </a:r>
            <a:r>
              <a:rPr lang="en-GB" sz="1600" dirty="0"/>
              <a:t> </a:t>
            </a:r>
            <a:r>
              <a:rPr lang="en-GB" sz="1600" dirty="0" err="1"/>
              <a:t>verloren</a:t>
            </a:r>
            <a:endParaRPr lang="en-GB" sz="16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A51C8E3-617B-2917-4B3D-A0C457CBD61E}"/>
              </a:ext>
            </a:extLst>
          </p:cNvPr>
          <p:cNvSpPr txBox="1"/>
          <p:nvPr/>
        </p:nvSpPr>
        <p:spPr>
          <a:xfrm>
            <a:off x="135638" y="2742019"/>
            <a:ext cx="234813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Put into reported speech: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C644B23-616B-953A-0630-865032FFA1FE}"/>
              </a:ext>
            </a:extLst>
          </p:cNvPr>
          <p:cNvSpPr txBox="1"/>
          <p:nvPr/>
        </p:nvSpPr>
        <p:spPr>
          <a:xfrm>
            <a:off x="135638" y="472514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Translate: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AC0CC361-7BCF-E145-EF85-FA12CEC8C77B}"/>
              </a:ext>
            </a:extLst>
          </p:cNvPr>
          <p:cNvSpPr txBox="1"/>
          <p:nvPr/>
        </p:nvSpPr>
        <p:spPr>
          <a:xfrm>
            <a:off x="2771800" y="618679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Er </a:t>
            </a:r>
            <a:r>
              <a:rPr lang="en-GB" sz="1600" dirty="0" err="1"/>
              <a:t>fragte</a:t>
            </a:r>
            <a:r>
              <a:rPr lang="en-GB" sz="1600" dirty="0"/>
              <a:t> den Kellner, wo die Toilette sei.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88C82944-7EF0-AA66-BD54-20C4F72B96D9}"/>
              </a:ext>
            </a:extLst>
          </p:cNvPr>
          <p:cNvSpPr txBox="1"/>
          <p:nvPr/>
        </p:nvSpPr>
        <p:spPr>
          <a:xfrm>
            <a:off x="2771800" y="6525344"/>
            <a:ext cx="637236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asked the waiter where the toilet</a:t>
            </a:r>
            <a:r>
              <a:rPr lang="en-GB" sz="1600" i="1"/>
              <a:t>/restroom </a:t>
            </a:r>
            <a:r>
              <a:rPr lang="en-GB" sz="1600" i="1" dirty="0"/>
              <a:t>was..</a:t>
            </a:r>
          </a:p>
        </p:txBody>
      </p:sp>
    </p:spTree>
    <p:extLst>
      <p:ext uri="{BB962C8B-B14F-4D97-AF65-F5344CB8AC3E}">
        <p14:creationId xmlns:p14="http://schemas.microsoft.com/office/powerpoint/2010/main" val="14062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" grpId="0" animBg="1"/>
      <p:bldP spid="4" grpId="0" animBg="1"/>
      <p:bldP spid="5" grpId="0" animBg="1"/>
      <p:bldP spid="14" grpId="0" animBg="1"/>
      <p:bldP spid="15" grpId="0" animBg="1"/>
      <p:bldP spid="7" grpId="0" animBg="1"/>
      <p:bldP spid="9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8" grpId="0" animBg="1"/>
      <p:bldP spid="10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1004</Words>
  <Application>Microsoft Office PowerPoint</Application>
  <PresentationFormat>Bildschirmpräsentation (4:3)</PresentationFormat>
  <Paragraphs>104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Maximilian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Jürgen Hensel</dc:creator>
  <cp:lastModifiedBy>Jürgen Hensel</cp:lastModifiedBy>
  <cp:revision>460</cp:revision>
  <dcterms:created xsi:type="dcterms:W3CDTF">2011-03-24T10:15:25Z</dcterms:created>
  <dcterms:modified xsi:type="dcterms:W3CDTF">2025-07-27T11:17:18Z</dcterms:modified>
</cp:coreProperties>
</file>