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8" r:id="rId3"/>
    <p:sldId id="410" r:id="rId4"/>
    <p:sldId id="425" r:id="rId5"/>
    <p:sldId id="411" r:id="rId6"/>
    <p:sldId id="426" r:id="rId7"/>
    <p:sldId id="412" r:id="rId8"/>
    <p:sldId id="422" r:id="rId9"/>
    <p:sldId id="414" r:id="rId10"/>
    <p:sldId id="415" r:id="rId11"/>
    <p:sldId id="416" r:id="rId12"/>
    <p:sldId id="417" r:id="rId13"/>
    <p:sldId id="418" r:id="rId14"/>
    <p:sldId id="424" r:id="rId15"/>
    <p:sldId id="419" r:id="rId16"/>
    <p:sldId id="420" r:id="rId17"/>
    <p:sldId id="423" r:id="rId18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1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72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>
              <a:defRPr/>
            </a:pPr>
            <a:fld id="{B0C46192-7FF4-4670-A111-ED727D42048A}" type="datetimeFigureOut">
              <a:rPr lang="de-DE"/>
              <a:pPr>
                <a:defRPr/>
              </a:pPr>
              <a:t>24.09.2025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>
              <a:defRPr/>
            </a:pPr>
            <a:fld id="{BA3FC7BF-4427-497C-AD8A-BAB9D7CE07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26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3FC7BF-4427-497C-AD8A-BAB9D7CE07C5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61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9259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429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5421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57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4980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401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0573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6639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83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9576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61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de-DE" b="1" dirty="0"/>
              <a:t>2. Halbjahr 2025</a:t>
            </a:r>
            <a:endParaRPr lang="de-DE" altLang="de-DE" b="1" i="1" dirty="0"/>
          </a:p>
          <a:p>
            <a:pPr algn="ctr" eaLnBrk="1" hangingPunct="1">
              <a:defRPr/>
            </a:pPr>
            <a:r>
              <a:rPr lang="de-DE" altLang="de-DE" b="1" i="1" dirty="0"/>
              <a:t>English Club am Vormittag</a:t>
            </a:r>
            <a:r>
              <a:rPr lang="de-DE" altLang="de-DE" b="1" i="1" baseline="0" dirty="0"/>
              <a:t> B1</a:t>
            </a:r>
            <a:endParaRPr lang="de-DE" altLang="de-DE" b="1" dirty="0"/>
          </a:p>
          <a:p>
            <a:pPr algn="ctr" eaLnBrk="1" hangingPunct="1">
              <a:defRPr/>
            </a:pPr>
            <a:r>
              <a:rPr lang="en-GB" altLang="de-DE" b="1" dirty="0"/>
              <a:t>252-40646A</a:t>
            </a:r>
            <a:r>
              <a:rPr lang="de-DE" altLang="de-DE" b="1"/>
              <a:t>, Do, 09.00 – 10.30 </a:t>
            </a:r>
            <a:r>
              <a:rPr lang="de-DE" altLang="de-DE" b="1" dirty="0"/>
              <a:t>Uhr</a:t>
            </a:r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17DAE69-DAB6-E295-0164-5CC43C78AD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24739"/>
            <a:ext cx="2131339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2235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6600">
                <a:latin typeface="Verdana" pitchFamily="34" charset="0"/>
              </a:rPr>
              <a:t>Quiz – </a:t>
            </a:r>
            <a:br>
              <a:rPr lang="en-GB" altLang="de-DE" sz="6600">
                <a:latin typeface="Verdana" pitchFamily="34" charset="0"/>
              </a:rPr>
            </a:br>
            <a:r>
              <a:rPr lang="en-GB" altLang="de-DE" sz="6600">
                <a:latin typeface="Verdana" pitchFamily="34" charset="0"/>
              </a:rPr>
              <a:t>“The Hot Chair”</a:t>
            </a:r>
            <a:r>
              <a:rPr lang="de-DE" altLang="de-DE" sz="400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1512168" y="479715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Vikings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1512168" y="59306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Romans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5904656" y="5901079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Normans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5859288" y="4830251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FCC41C7-D6B3-D71F-6ECA-7711B8793D9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2"/>
            <a:ext cx="9144000" cy="165618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Which people were pushed by the Anglo-Saxons into Wales, Scotland and Ireland, where their culture still lives on today?</a:t>
            </a:r>
          </a:p>
        </p:txBody>
      </p:sp>
    </p:spTree>
    <p:extLst>
      <p:ext uri="{BB962C8B-B14F-4D97-AF65-F5344CB8AC3E}">
        <p14:creationId xmlns:p14="http://schemas.microsoft.com/office/powerpoint/2010/main" val="180151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79451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Don’t hold your breath.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2EFFAB-FD0F-4855-B472-8E40CB68B97C}"/>
              </a:ext>
            </a:extLst>
          </p:cNvPr>
          <p:cNvSpPr txBox="1"/>
          <p:nvPr/>
        </p:nvSpPr>
        <p:spPr>
          <a:xfrm>
            <a:off x="251520" y="414908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Speak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freely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91A2651-C34C-4F56-A9F7-35C864CAC88A}"/>
              </a:ext>
            </a:extLst>
          </p:cNvPr>
          <p:cNvSpPr txBox="1"/>
          <p:nvPr/>
        </p:nvSpPr>
        <p:spPr>
          <a:xfrm>
            <a:off x="251520" y="5343599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Calm down.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0A49DB9-AAAB-42C8-A507-D1C4873DB4E7}"/>
              </a:ext>
            </a:extLst>
          </p:cNvPr>
          <p:cNvSpPr txBox="1"/>
          <p:nvPr/>
        </p:nvSpPr>
        <p:spPr>
          <a:xfrm>
            <a:off x="4644008" y="5313982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Take a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deep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breath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relax.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E2139A-3FD7-4896-A324-DA3F6DB0E9C5}"/>
              </a:ext>
            </a:extLst>
          </p:cNvPr>
          <p:cNvSpPr txBox="1"/>
          <p:nvPr/>
        </p:nvSpPr>
        <p:spPr>
          <a:xfrm>
            <a:off x="4598640" y="4149080"/>
            <a:ext cx="4545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Don‘t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expect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much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466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7" grpId="0"/>
      <p:bldP spid="7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6505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I’ll give you that.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F804A0F-E93E-4987-A8E4-84F9B1475A22}"/>
              </a:ext>
            </a:extLst>
          </p:cNvPr>
          <p:cNvSpPr txBox="1"/>
          <p:nvPr/>
        </p:nvSpPr>
        <p:spPr>
          <a:xfrm>
            <a:off x="251519" y="4140000"/>
            <a:ext cx="4193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I will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trouble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5EC9DF3-5D33-4786-98E9-731CA1C3752F}"/>
              </a:ext>
            </a:extLst>
          </p:cNvPr>
          <p:cNvSpPr txBox="1"/>
          <p:nvPr/>
        </p:nvSpPr>
        <p:spPr>
          <a:xfrm>
            <a:off x="251520" y="532800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Accepted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said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right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719080C-605D-4242-AF20-68B6C51464CB}"/>
              </a:ext>
            </a:extLst>
          </p:cNvPr>
          <p:cNvSpPr txBox="1"/>
          <p:nvPr/>
        </p:nvSpPr>
        <p:spPr>
          <a:xfrm>
            <a:off x="4680000" y="5328000"/>
            <a:ext cx="4444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I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don‘t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care.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F89A008-8C8A-4DC7-93AB-474126C6CF91}"/>
              </a:ext>
            </a:extLst>
          </p:cNvPr>
          <p:cNvSpPr txBox="1"/>
          <p:nvPr/>
        </p:nvSpPr>
        <p:spPr>
          <a:xfrm>
            <a:off x="4680000" y="414000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Forget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about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it.</a:t>
            </a:r>
          </a:p>
        </p:txBody>
      </p:sp>
    </p:spTree>
    <p:extLst>
      <p:ext uri="{BB962C8B-B14F-4D97-AF65-F5344CB8AC3E}">
        <p14:creationId xmlns:p14="http://schemas.microsoft.com/office/powerpoint/2010/main" val="193057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6" grpId="1"/>
      <p:bldP spid="7" grpId="0"/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43711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Country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Roads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(John Denver)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61885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Me and Bobby McGee (Janis Joplin)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589240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Born in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USA (Bruce Springsteen)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437112"/>
            <a:ext cx="4149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City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New Orleans (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Arlo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Guthrie)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35A93-4431-D837-CF89-D98FEFF04A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“Busted flat in Baton Rouge…”.</a:t>
            </a:r>
            <a:b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Which song is it?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Janis Joplin - Me And Bobbie McGee">
            <a:hlinkClick r:id="" action="ppaction://media"/>
            <a:extLst>
              <a:ext uri="{FF2B5EF4-FFF2-40B4-BE49-F238E27FC236}">
                <a16:creationId xmlns:a16="http://schemas.microsoft.com/office/drawing/2014/main" id="{86F9E981-5DDA-2041-1CE9-D76CE3BD88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6834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68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50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43711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Country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Roads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(John Denver)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61885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Me and Bobby McGee (Janis Joplin)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589240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Born in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USA (Bruce Springsteen)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437112"/>
            <a:ext cx="4149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City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New Orleans (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Arlo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Guthrie)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35A93-4431-D837-CF89-D98FEFF04A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“Busted flat in Baton Rouge…”.</a:t>
            </a:r>
            <a:b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Which song is it?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Janis Joplin - Me And Bobbie McGee">
            <a:hlinkClick r:id="" action="ppaction://media"/>
            <a:extLst>
              <a:ext uri="{FF2B5EF4-FFF2-40B4-BE49-F238E27FC236}">
                <a16:creationId xmlns:a16="http://schemas.microsoft.com/office/drawing/2014/main" id="{86F9E981-5DDA-2041-1CE9-D76CE3BD88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683496"/>
            <a:ext cx="609600" cy="609600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62D4A034-720F-5BBD-C3A2-052ED5050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76872"/>
            <a:ext cx="9144000" cy="129614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de-DE" sz="3600" kern="0" dirty="0">
                <a:latin typeface="Verdana" panose="020B0604030504040204" pitchFamily="34" charset="0"/>
                <a:ea typeface="Verdana" panose="020B0604030504040204" pitchFamily="34" charset="0"/>
              </a:rPr>
              <a:t>busted flat = total </a:t>
            </a:r>
            <a:r>
              <a:rPr lang="en-US" altLang="de-DE" sz="3600" kern="0" dirty="0" err="1">
                <a:latin typeface="Verdana" panose="020B0604030504040204" pitchFamily="34" charset="0"/>
                <a:ea typeface="Verdana" panose="020B0604030504040204" pitchFamily="34" charset="0"/>
              </a:rPr>
              <a:t>abgebrannt</a:t>
            </a:r>
            <a:endParaRPr lang="en-GB" altLang="de-DE" sz="36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19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50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3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19" y="4614227"/>
            <a:ext cx="4248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Smoke on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(Deep Purple)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910371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Hells Bells (AC/DC)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910371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Back (Beatles)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614227"/>
            <a:ext cx="4581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France (Mike Oldfield &amp; Maggie Reilly)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683B050-DCC6-70E5-9042-0D87E7DAE9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“We all came out to Montreux…”.</a:t>
            </a:r>
            <a:b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Which song is it?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Deep Purple - Smoke On The Water">
            <a:hlinkClick r:id="" action="ppaction://media"/>
            <a:extLst>
              <a:ext uri="{FF2B5EF4-FFF2-40B4-BE49-F238E27FC236}">
                <a16:creationId xmlns:a16="http://schemas.microsoft.com/office/drawing/2014/main" id="{37EF2141-5BD1-666D-73BB-5D8CA0393C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93840" y="36450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44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988840"/>
            <a:ext cx="9144000" cy="108012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really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want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watch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film. All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newspapers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written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good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…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it.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368152" y="425070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articles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368152" y="5177517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reviews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760640" y="5147900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reports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715272" y="4221088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critics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7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348880"/>
            <a:ext cx="9144000" cy="1008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BBC 1 and BBC 2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TV … in Britain.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152128" y="4466729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companies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152128" y="5393541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channels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544616" y="5363924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broadcasts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499248" y="4437112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stations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81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125538"/>
            <a:ext cx="9144000" cy="5876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Aft>
                <a:spcPct val="100000"/>
              </a:spcAft>
            </a:pPr>
            <a:r>
              <a:rPr lang="en-GB" altLang="de-DE" sz="2400" b="1" dirty="0">
                <a:solidFill>
                  <a:srgbClr val="FF0000"/>
                </a:solidFill>
              </a:rPr>
              <a:t>Quiz - “The Hot Chair” (Instructions)</a:t>
            </a:r>
            <a:br>
              <a:rPr lang="en-GB" altLang="de-DE" sz="24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>
                <a:solidFill>
                  <a:schemeClr val="tx1"/>
                </a:solidFill>
              </a:rPr>
              <a:t>wo</a:t>
            </a:r>
            <a:r>
              <a:rPr lang="en-GB" altLang="de-DE" sz="2000" b="1" dirty="0"/>
              <a:t> teams compete (Team 1, Team 2)</a:t>
            </a:r>
            <a:br>
              <a:rPr lang="en-GB" altLang="de-DE" sz="2000" dirty="0"/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here are 6 questions for each team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team that can answer most of the questions correctly is the winner</a:t>
            </a:r>
            <a:br>
              <a:rPr lang="en-GB" altLang="de-DE" sz="2000" dirty="0"/>
            </a:br>
            <a:r>
              <a:rPr lang="en-GB" altLang="de-DE" sz="22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question has to be answered </a:t>
            </a:r>
            <a:r>
              <a:rPr lang="en-GB" altLang="de-DE" sz="2000" b="1" u="sng" dirty="0"/>
              <a:t>by one team member/candidate</a:t>
            </a:r>
            <a:r>
              <a:rPr lang="en-GB" altLang="de-DE" sz="2000" b="1" dirty="0"/>
              <a:t> alone 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candidate </a:t>
            </a:r>
            <a:r>
              <a:rPr lang="en-GB" altLang="de-DE" sz="2000" b="1" u="sng" dirty="0"/>
              <a:t>must not </a:t>
            </a:r>
            <a:r>
              <a:rPr lang="en-GB" altLang="de-DE" sz="2000" b="1" u="sng"/>
              <a:t>consult</a:t>
            </a:r>
            <a:r>
              <a:rPr lang="en-GB" altLang="de-DE" sz="2000" b="1"/>
              <a:t> the </a:t>
            </a:r>
            <a:r>
              <a:rPr lang="en-GB" altLang="de-DE" sz="2000" b="1" dirty="0"/>
              <a:t>other members of his team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two 50/50 jokers</a:t>
            </a:r>
            <a:r>
              <a:rPr lang="en-GB" altLang="de-DE" sz="2000" b="1" dirty="0"/>
              <a:t> that can be used by the candidates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M</a:t>
            </a:r>
            <a:r>
              <a:rPr lang="en-GB" altLang="de-DE" sz="2000" b="1" dirty="0">
                <a:solidFill>
                  <a:schemeClr val="tx1"/>
                </a:solidFill>
              </a:rPr>
              <a:t>oreover,</a:t>
            </a:r>
            <a:r>
              <a:rPr lang="en-GB" altLang="de-DE" sz="2000" b="1" dirty="0">
                <a:solidFill>
                  <a:srgbClr val="FF0000"/>
                </a:solidFill>
              </a:rPr>
              <a:t> </a:t>
            </a:r>
            <a:r>
              <a:rPr lang="en-GB" altLang="de-DE" sz="2000" b="1" dirty="0">
                <a:solidFill>
                  <a:schemeClr val="tx1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one “Veto”*</a:t>
            </a:r>
            <a:r>
              <a:rPr lang="en-GB" altLang="de-DE" sz="2000" b="1" dirty="0"/>
              <a:t> that can be used </a:t>
            </a:r>
            <a:br>
              <a:rPr lang="en-GB" altLang="de-DE" sz="2000" b="1" dirty="0"/>
            </a:br>
            <a:r>
              <a:rPr lang="en-GB" altLang="de-DE" sz="2000" b="1" dirty="0"/>
              <a:t>if team members believe that the answer of their candidate is wrong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I</a:t>
            </a:r>
            <a:r>
              <a:rPr lang="en-GB" altLang="de-DE" sz="2000" b="1" dirty="0"/>
              <a:t>n case of a “Veto” the </a:t>
            </a:r>
            <a:r>
              <a:rPr lang="en-GB" altLang="de-DE" sz="2000" b="1" dirty="0">
                <a:solidFill>
                  <a:schemeClr val="tx1"/>
                </a:solidFill>
              </a:rPr>
              <a:t>team can correct the answer of their candidate </a:t>
            </a:r>
            <a:br>
              <a:rPr lang="en-GB" altLang="de-DE" sz="2000" b="1" dirty="0">
                <a:solidFill>
                  <a:schemeClr val="tx1"/>
                </a:solidFill>
              </a:rPr>
            </a:br>
            <a:r>
              <a:rPr lang="en-GB" altLang="de-DE" sz="2000" b="1" dirty="0">
                <a:solidFill>
                  <a:schemeClr val="tx1"/>
                </a:solidFill>
              </a:rPr>
              <a:t>and replace it by a second - then valid - answer</a:t>
            </a:r>
            <a:br>
              <a:rPr lang="de-DE" altLang="de-DE" sz="2000" b="1" dirty="0"/>
            </a:br>
            <a:br>
              <a:rPr lang="de-DE" altLang="de-DE" sz="2000" b="1" dirty="0"/>
            </a:br>
            <a:br>
              <a:rPr lang="de-DE" altLang="de-DE" sz="2000" b="1" dirty="0"/>
            </a:br>
            <a:r>
              <a:rPr lang="de-DE" altLang="de-DE" sz="2000" b="1" dirty="0">
                <a:solidFill>
                  <a:schemeClr val="bg1"/>
                </a:solidFill>
              </a:rPr>
              <a:t>*Veto –</a:t>
            </a:r>
            <a:r>
              <a:rPr lang="de-DE" altLang="de-DE" sz="2000" b="1" dirty="0"/>
              <a:t> </a:t>
            </a:r>
            <a:r>
              <a:rPr lang="de-DE" altLang="de-DE" sz="2000" b="1" dirty="0">
                <a:solidFill>
                  <a:schemeClr val="bg1"/>
                </a:solidFill>
              </a:rPr>
              <a:t>(lat.) „ich verbiete / I </a:t>
            </a:r>
            <a:r>
              <a:rPr lang="de-DE" altLang="de-DE" sz="2000" b="1" dirty="0" err="1">
                <a:solidFill>
                  <a:schemeClr val="bg1"/>
                </a:solidFill>
              </a:rPr>
              <a:t>forbid</a:t>
            </a:r>
            <a:r>
              <a:rPr lang="de-DE" altLang="de-DE" sz="2000" b="1" dirty="0">
                <a:solidFill>
                  <a:schemeClr val="bg1"/>
                </a:solidFill>
              </a:rPr>
              <a:t>“ (Einspruch)</a:t>
            </a:r>
            <a:r>
              <a:rPr lang="en-GB" altLang="de-DE" sz="2000" dirty="0">
                <a:solidFill>
                  <a:schemeClr val="bg1"/>
                </a:solidFill>
              </a:rPr>
              <a:t> </a:t>
            </a:r>
            <a:br>
              <a:rPr lang="de-DE" altLang="de-DE" sz="2000" dirty="0"/>
            </a:br>
            <a:endParaRPr lang="de-DE" altLang="de-DE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492896"/>
            <a:ext cx="9144000" cy="57606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haberdashery</a:t>
            </a:r>
            <a:endParaRPr lang="de-DE" altLang="de-DE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(1)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EB8B4B2E-9129-E2A6-0726-66A147DDA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nonsense phrases</a:t>
            </a:r>
            <a:endParaRPr lang="de-DE" altLang="de-DE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C1146AF0-8B09-E5B9-08DE-48F5DDC2C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5445125"/>
            <a:ext cx="41406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sewing accessories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B084D7C4-0724-F722-FDE8-4E917D72D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016" y="4365625"/>
            <a:ext cx="44279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underwear</a:t>
            </a:r>
            <a:endParaRPr lang="de-DE" altLang="de-DE" sz="2400" dirty="0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6BBDA033-4210-3089-6FDA-60D40F01C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3" y="5445125"/>
            <a:ext cx="43206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and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women’s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>
                <a:solidFill>
                  <a:schemeClr val="bg1"/>
                </a:solidFill>
                <a:latin typeface="Verdana" pitchFamily="34" charset="0"/>
              </a:rPr>
              <a:t>hats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49057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2" grpId="0"/>
      <p:bldP spid="4" grpId="0"/>
      <p:bldP spid="4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D3F1B-21D3-227A-C46F-91DBF4B19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D307BC2E-AF98-2B2C-2836-A70AD1222B7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492896"/>
            <a:ext cx="9144000" cy="57606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haberdashery</a:t>
            </a:r>
            <a:endParaRPr lang="de-DE" altLang="de-DE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>
            <a:extLst>
              <a:ext uri="{FF2B5EF4-FFF2-40B4-BE49-F238E27FC236}">
                <a16:creationId xmlns:a16="http://schemas.microsoft.com/office/drawing/2014/main" id="{2FB481D4-B261-6C40-EB36-E583D9357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(1)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12803E85-32F2-1691-8480-32273A012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nonsense phrases</a:t>
            </a:r>
            <a:endParaRPr lang="de-DE" altLang="de-DE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D865B943-BB0A-4C27-96BE-894F4AE14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5445125"/>
            <a:ext cx="41406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sewing accessories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53976882-B171-1E4A-E9E4-92BE191C5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016" y="4365625"/>
            <a:ext cx="44279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underwear</a:t>
            </a:r>
            <a:endParaRPr lang="de-DE" altLang="de-DE" sz="2400" dirty="0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EF736985-FFFC-F93D-6BAA-FA4B9E752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3" y="5445125"/>
            <a:ext cx="43206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and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women’s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>
                <a:solidFill>
                  <a:schemeClr val="bg1"/>
                </a:solidFill>
                <a:latin typeface="Verdana" pitchFamily="34" charset="0"/>
              </a:rPr>
              <a:t>hats</a:t>
            </a:r>
            <a:endParaRPr lang="de-DE" altLang="de-DE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9A3935A-5383-E627-6DBC-1396B1239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92896"/>
            <a:ext cx="9144000" cy="57606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3200" kern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haberdashery</a:t>
            </a:r>
            <a:r>
              <a:rPr lang="de-DE" altLang="de-DE" sz="32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= Kurzwaren</a:t>
            </a:r>
          </a:p>
        </p:txBody>
      </p:sp>
    </p:spTree>
    <p:extLst>
      <p:ext uri="{BB962C8B-B14F-4D97-AF65-F5344CB8AC3E}">
        <p14:creationId xmlns:p14="http://schemas.microsoft.com/office/powerpoint/2010/main" val="116408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2" grpId="0"/>
      <p:bldP spid="4" grpId="0"/>
      <p:bldP spid="4" grpId="1"/>
      <p:bldP spid="8" grpId="0"/>
      <p:bldP spid="8" grpId="1"/>
      <p:bldP spid="9" grpId="0"/>
      <p:bldP spid="9" grpId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3"/>
            <a:ext cx="9144000" cy="792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redoubt</a:t>
            </a:r>
            <a:endParaRPr lang="de-DE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a second opinion</a:t>
            </a:r>
            <a:endParaRPr lang="de-DE" altLang="de-DE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7338" y="5445125"/>
            <a:ext cx="40687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a protective shelter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516116" y="4365625"/>
            <a:ext cx="39959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a constant worry</a:t>
            </a:r>
            <a:endParaRPr lang="de-DE" altLang="de-D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9992" y="5445125"/>
            <a:ext cx="46085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remove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of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a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doubt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endParaRPr lang="de-DE" altLang="de-DE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(1)</a:t>
            </a:r>
          </a:p>
        </p:txBody>
      </p:sp>
    </p:spTree>
    <p:extLst>
      <p:ext uri="{BB962C8B-B14F-4D97-AF65-F5344CB8AC3E}">
        <p14:creationId xmlns:p14="http://schemas.microsoft.com/office/powerpoint/2010/main" val="186045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/>
      <p:bldP spid="12292" grpId="0"/>
      <p:bldP spid="12292" grpId="1"/>
      <p:bldP spid="12293" grpId="0"/>
      <p:bldP spid="12293" grpId="1"/>
      <p:bldP spid="12294" grpId="0"/>
      <p:bldP spid="1229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D4089-68DE-430D-3744-1F676F7C5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9C59757D-1413-670C-9928-E2EA6925A6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3"/>
            <a:ext cx="9144000" cy="792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redoubt</a:t>
            </a:r>
            <a:endParaRPr lang="de-DE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A357358E-84CF-BAB8-FD50-0BE21278D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a second opinion</a:t>
            </a:r>
            <a:endParaRPr lang="de-DE" altLang="de-DE" dirty="0"/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81892E30-C7D6-D613-62DE-1F95E2460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5445125"/>
            <a:ext cx="40687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a protective shelter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7565D5AA-06C6-F473-E7B7-0DD840EA8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6116" y="4365625"/>
            <a:ext cx="39959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a constant worry</a:t>
            </a:r>
            <a:endParaRPr lang="de-DE" altLang="de-DE" sz="2400" dirty="0"/>
          </a:p>
        </p:txBody>
      </p:sp>
      <p:sp>
        <p:nvSpPr>
          <p:cNvPr id="12294" name="Text Box 6">
            <a:extLst>
              <a:ext uri="{FF2B5EF4-FFF2-40B4-BE49-F238E27FC236}">
                <a16:creationId xmlns:a16="http://schemas.microsoft.com/office/drawing/2014/main" id="{524145E6-3336-B550-B5DD-1E79B4E5E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9992" y="5445125"/>
            <a:ext cx="46085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remove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of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a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doubt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endParaRPr lang="de-DE" altLang="de-DE" dirty="0"/>
          </a:p>
        </p:txBody>
      </p:sp>
      <p:sp>
        <p:nvSpPr>
          <p:cNvPr id="17415" name="Text Box 7">
            <a:extLst>
              <a:ext uri="{FF2B5EF4-FFF2-40B4-BE49-F238E27FC236}">
                <a16:creationId xmlns:a16="http://schemas.microsoft.com/office/drawing/2014/main" id="{5307FCBF-988A-114C-6FBB-9E84296FF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(1)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043A3B33-4683-AAFC-2B62-B55952568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76872"/>
            <a:ext cx="9144000" cy="7920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3600" kern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redoubt</a:t>
            </a:r>
            <a:r>
              <a:rPr lang="de-DE" alt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= Redoute, Festung</a:t>
            </a:r>
          </a:p>
        </p:txBody>
      </p:sp>
    </p:spTree>
    <p:extLst>
      <p:ext uri="{BB962C8B-B14F-4D97-AF65-F5344CB8AC3E}">
        <p14:creationId xmlns:p14="http://schemas.microsoft.com/office/powerpoint/2010/main" val="5617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/>
      <p:bldP spid="12292" grpId="0"/>
      <p:bldP spid="12292" grpId="1"/>
      <p:bldP spid="12293" grpId="0"/>
      <p:bldP spid="12293" grpId="1"/>
      <p:bldP spid="12294" grpId="0"/>
      <p:bldP spid="12294" grpId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7338" y="4365625"/>
            <a:ext cx="370859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New Orleans and Denver</a:t>
            </a:r>
            <a:endParaRPr lang="de-DE" altLang="de-DE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7338" y="5445125"/>
            <a:ext cx="40687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New Orleans and San Francisco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211960" y="4365625"/>
            <a:ext cx="48245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New Orleans and Saint Louis</a:t>
            </a:r>
            <a:endParaRPr lang="de-DE" altLang="de-D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211960" y="5445125"/>
            <a:ext cx="40687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New Orleans and Chicago</a:t>
            </a:r>
            <a:endParaRPr lang="de-DE" altLang="de-DE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(2)</a:t>
            </a:r>
          </a:p>
        </p:txBody>
      </p:sp>
      <p:pic>
        <p:nvPicPr>
          <p:cNvPr id="5" name="Arlo Guthrie - City of New Orleans">
            <a:hlinkClick r:id="" action="ppaction://media"/>
            <a:extLst>
              <a:ext uri="{FF2B5EF4-FFF2-40B4-BE49-F238E27FC236}">
                <a16:creationId xmlns:a16="http://schemas.microsoft.com/office/drawing/2014/main" id="{119BFFBE-8B93-AC59-E869-95A2BD2B76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186586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Released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in 1971, 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City </a:t>
            </a:r>
            <a:r>
              <a:rPr lang="de-DE" altLang="de-DE" sz="28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New Orleans 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was a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protest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song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against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President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Nixon‘s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decision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retire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thirds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>
                <a:latin typeface="Verdana" pitchFamily="34" charset="0"/>
                <a:ea typeface="Verdana" pitchFamily="34" charset="0"/>
                <a:cs typeface="Verdana" pitchFamily="34" charset="0"/>
              </a:rPr>
              <a:t> US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long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distance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trains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b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City </a:t>
            </a:r>
            <a:r>
              <a:rPr lang="de-DE" altLang="de-DE" sz="28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New Orleans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operated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between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endParaRPr lang="de-DE" altLang="de-DE" sz="28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3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122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2291" grpId="0"/>
      <p:bldP spid="12291" grpId="1"/>
      <p:bldP spid="12292" grpId="0"/>
      <p:bldP spid="12293" grpId="0"/>
      <p:bldP spid="12293" grpId="1"/>
      <p:bldP spid="12294" grpId="0"/>
      <p:bldP spid="12294" grpId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(2)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07707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Game Boy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343599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Windows 95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313982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GPS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navigation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077072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DVD </a:t>
            </a:r>
          </a:p>
        </p:txBody>
      </p:sp>
      <p:pic>
        <p:nvPicPr>
          <p:cNvPr id="8" name="Rolling Stones - Start Me Up">
            <a:hlinkClick r:id="" action="ppaction://media"/>
            <a:extLst>
              <a:ext uri="{FF2B5EF4-FFF2-40B4-BE49-F238E27FC236}">
                <a16:creationId xmlns:a16="http://schemas.microsoft.com/office/drawing/2014/main" id="{9703E484-ECD1-EF16-39DB-BFE5E29448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2856"/>
            <a:ext cx="9144000" cy="165618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In 1995,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Rolling Stones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song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Start </a:t>
            </a:r>
            <a:r>
              <a:rPr lang="de-DE" altLang="de-DE" sz="32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</a:t>
            </a:r>
            <a:r>
              <a:rPr lang="de-DE" altLang="de-DE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up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was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used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a US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company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support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market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introduction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397015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  <p:bldP spid="7" grpId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1475656" y="504627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1801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1475656" y="5982379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1861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6120680" y="5952762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1793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6120680" y="5046275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1777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ADBB1CE-EB56-F3D5-5852-EF25151558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2"/>
            <a:ext cx="9144000" cy="22949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United Kingdom was founded as an alliance of the monarchies of England, Scotland and Wales. That happened in…</a:t>
            </a:r>
          </a:p>
        </p:txBody>
      </p:sp>
    </p:spTree>
    <p:extLst>
      <p:ext uri="{BB962C8B-B14F-4D97-AF65-F5344CB8AC3E}">
        <p14:creationId xmlns:p14="http://schemas.microsoft.com/office/powerpoint/2010/main" val="239008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788</Words>
  <Application>Microsoft Office PowerPoint</Application>
  <PresentationFormat>Bildschirmpräsentation (4:3)</PresentationFormat>
  <Paragraphs>96</Paragraphs>
  <Slides>17</Slides>
  <Notes>1</Notes>
  <HiddenSlides>0</HiddenSlides>
  <MMClips>5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Verdana</vt:lpstr>
      <vt:lpstr>Standarddesign</vt:lpstr>
      <vt:lpstr>Quiz –  “The Hot Chair” </vt:lpstr>
      <vt:lpstr>Quiz - “The Hot Chair” (Instructions)   Two teams compete (Team 1, Team 2) There are 6 questions for each team The team that can answer most of the questions correctly is the winner Each question has to be answered by one team member/candidate alone  The candidate must not consult the other members of his team Each team has two 50/50 jokers that can be used by the candidates Moreover, each team has one “Veto”* that can be used  if team members believe that the answer of their candidate is wrong In case of a “Veto” the team can correct the answer of their candidate  and replace it by a second - then valid - answer   *Veto – (lat.) „ich verbiete / I forbid“ (Einspruch)  </vt:lpstr>
      <vt:lpstr>haberdashery</vt:lpstr>
      <vt:lpstr>haberdashery</vt:lpstr>
      <vt:lpstr>redoubt</vt:lpstr>
      <vt:lpstr>redoubt</vt:lpstr>
      <vt:lpstr>Released in 1971, City of New Orleans was a protest song against President Nixon‘s decision to retire two thirds of the US long distance trains. The City of New Orleans operated between…</vt:lpstr>
      <vt:lpstr>In 1995, the Rolling Stones song Start me up was used by a US company to support the market introduction of…?</vt:lpstr>
      <vt:lpstr>The United Kingdom was founded as an alliance of the monarchies of England, Scotland and Wales. That happened in…</vt:lpstr>
      <vt:lpstr>Which people were pushed by the Anglo-Saxons into Wales, Scotland and Ireland, where their culture still lives on today?</vt:lpstr>
      <vt:lpstr>Don’t hold your breath.</vt:lpstr>
      <vt:lpstr>I’ll give you that.</vt:lpstr>
      <vt:lpstr>“Busted flat in Baton Rouge…”. Which song is it?</vt:lpstr>
      <vt:lpstr>“Busted flat in Baton Rouge…”. Which song is it?</vt:lpstr>
      <vt:lpstr>“We all came out to Montreux…”. Which song is it?</vt:lpstr>
      <vt:lpstr>We really want to watch the film. All newspapers have written good … of it.</vt:lpstr>
      <vt:lpstr>BBC 1 and BBC 2 are two of the best  TV … in Britain.</vt:lpstr>
    </vt:vector>
  </TitlesOfParts>
  <Company>Maximilian Verlag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Jürgen Hensel</dc:creator>
  <cp:lastModifiedBy>Jürgen Hensel</cp:lastModifiedBy>
  <cp:revision>497</cp:revision>
  <dcterms:created xsi:type="dcterms:W3CDTF">2011-03-24T10:15:25Z</dcterms:created>
  <dcterms:modified xsi:type="dcterms:W3CDTF">2025-09-24T11:05:20Z</dcterms:modified>
</cp:coreProperties>
</file>