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88" r:id="rId3"/>
    <p:sldId id="271" r:id="rId4"/>
    <p:sldId id="258" r:id="rId5"/>
    <p:sldId id="259" r:id="rId6"/>
    <p:sldId id="261" r:id="rId7"/>
    <p:sldId id="262" r:id="rId8"/>
    <p:sldId id="263" r:id="rId9"/>
    <p:sldId id="265" r:id="rId10"/>
    <p:sldId id="272" r:id="rId11"/>
    <p:sldId id="266" r:id="rId12"/>
    <p:sldId id="273" r:id="rId13"/>
    <p:sldId id="267" r:id="rId14"/>
    <p:sldId id="268" r:id="rId15"/>
    <p:sldId id="269" r:id="rId16"/>
    <p:sldId id="270" r:id="rId17"/>
    <p:sldId id="289" r:id="rId18"/>
    <p:sldId id="290" r:id="rId19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4" d="100"/>
          <a:sy n="134" d="100"/>
        </p:scale>
        <p:origin x="2490" y="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9666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985135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914475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44483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068596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160153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902633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603315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17811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3394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636721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841139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>
            <a:extLst>
              <a:ext uri="{FF2B5EF4-FFF2-40B4-BE49-F238E27FC236}">
                <a16:creationId xmlns:a16="http://schemas.microsoft.com/office/drawing/2014/main" id="{187E765E-A251-FAAA-FED6-A5235CCA82C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1028" name="Text Box 8">
            <a:extLst>
              <a:ext uri="{FF2B5EF4-FFF2-40B4-BE49-F238E27FC236}">
                <a16:creationId xmlns:a16="http://schemas.microsoft.com/office/drawing/2014/main" id="{419E905B-602D-DC36-F408-80D96580D8D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0"/>
            <a:ext cx="91440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b="1" dirty="0"/>
              <a:t>2. Halbjahr 2025</a:t>
            </a:r>
            <a:endParaRPr lang="de-DE" altLang="de-DE" b="1" i="1" dirty="0"/>
          </a:p>
          <a:p>
            <a:pPr algn="ctr" eaLnBrk="1" hangingPunct="1"/>
            <a:r>
              <a:rPr lang="de-DE" altLang="de-DE" b="1" i="1" dirty="0"/>
              <a:t>Englisch am Abend A1-2</a:t>
            </a:r>
            <a:endParaRPr lang="de-DE" altLang="de-DE" b="1" dirty="0"/>
          </a:p>
          <a:p>
            <a:pPr algn="ctr" eaLnBrk="1" hangingPunct="1"/>
            <a:r>
              <a:rPr lang="de-DE" altLang="de-DE" b="1" dirty="0"/>
              <a:t>252-40602B, Do, 18.30 – 20.00 Uhr</a:t>
            </a:r>
          </a:p>
        </p:txBody>
      </p:sp>
      <p:sp>
        <p:nvSpPr>
          <p:cNvPr id="1029" name="Line 10">
            <a:extLst>
              <a:ext uri="{FF2B5EF4-FFF2-40B4-BE49-F238E27FC236}">
                <a16:creationId xmlns:a16="http://schemas.microsoft.com/office/drawing/2014/main" id="{C7B999E4-C586-2356-7BA6-E005F5538198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9080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3" name="Grafik 2" descr="Ein Bild, das Text, Schrift, Logo, Grafiken enthält.&#10;&#10;KI-generierte Inhalte können fehlerhaft sein.">
            <a:extLst>
              <a:ext uri="{FF2B5EF4-FFF2-40B4-BE49-F238E27FC236}">
                <a16:creationId xmlns:a16="http://schemas.microsoft.com/office/drawing/2014/main" id="{88F2CB98-022E-E365-DE33-4287BA03AA3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188640"/>
            <a:ext cx="2120728" cy="43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656FD3-D11D-BFC8-1EFC-B2EA5E904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27C2FEA-5197-8829-BC8A-EAD53A7BE3E9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562473"/>
            <a:ext cx="9144000" cy="108255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GB" altLang="de-DE" sz="6000" dirty="0">
                <a:latin typeface="Verdana" panose="020B0604030504040204" pitchFamily="34" charset="0"/>
              </a:rPr>
              <a:t>Quiz - The Hot Chair</a:t>
            </a:r>
            <a:r>
              <a:rPr lang="de-DE" altLang="de-DE" dirty="0"/>
              <a:t> </a:t>
            </a:r>
          </a:p>
        </p:txBody>
      </p:sp>
      <p:sp>
        <p:nvSpPr>
          <p:cNvPr id="2051" name="Text Box 8">
            <a:extLst>
              <a:ext uri="{FF2B5EF4-FFF2-40B4-BE49-F238E27FC236}">
                <a16:creationId xmlns:a16="http://schemas.microsoft.com/office/drawing/2014/main" id="{C24FFE71-62EA-382C-2B37-E077B0D002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anose="020B0604030504040204" pitchFamily="34" charset="0"/>
              </a:rPr>
              <a:t>Unit 5, 30 </a:t>
            </a:r>
            <a:r>
              <a:rPr lang="de-DE" altLang="de-DE" b="1" dirty="0" err="1">
                <a:solidFill>
                  <a:srgbClr val="FF0000"/>
                </a:solidFill>
                <a:latin typeface="Verdana" panose="020B0604030504040204" pitchFamily="34" charset="0"/>
              </a:rPr>
              <a:t>October</a:t>
            </a:r>
            <a:r>
              <a:rPr lang="de-DE" altLang="de-DE" b="1" dirty="0">
                <a:solidFill>
                  <a:srgbClr val="FF0000"/>
                </a:solidFill>
                <a:latin typeface="Verdana" panose="020B060403050404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2715169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5F5BC-DFFF-1428-76FF-6CCFF018E0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undefined">
            <a:extLst>
              <a:ext uri="{FF2B5EF4-FFF2-40B4-BE49-F238E27FC236}">
                <a16:creationId xmlns:a16="http://schemas.microsoft.com/office/drawing/2014/main" id="{1A09CC3A-79D1-C6DF-A2BA-A343C7D1D0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16" y="979037"/>
            <a:ext cx="8820472" cy="5906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8970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6E5FB03F-6921-CB33-485A-494C69407707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3700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GB" altLang="de-DE" sz="4000" dirty="0">
                <a:latin typeface="Verdana" panose="020B0604030504040204" pitchFamily="34" charset="0"/>
              </a:rPr>
              <a:t>What is </a:t>
            </a:r>
            <a:r>
              <a:rPr lang="en-GB" altLang="de-DE" sz="4000" u="sng" dirty="0">
                <a:latin typeface="Verdana" panose="020B0604030504040204" pitchFamily="34" charset="0"/>
              </a:rPr>
              <a:t>not</a:t>
            </a:r>
            <a:br>
              <a:rPr lang="en-GB" altLang="de-DE" sz="4000" dirty="0">
                <a:latin typeface="Verdana" panose="020B0604030504040204" pitchFamily="34" charset="0"/>
              </a:rPr>
            </a:br>
            <a:r>
              <a:rPr lang="en-GB" altLang="de-DE" sz="4000" dirty="0">
                <a:latin typeface="Verdana" panose="020B0604030504040204" pitchFamily="34" charset="0"/>
              </a:rPr>
              <a:t>in New York City?</a:t>
            </a:r>
            <a:r>
              <a:rPr lang="de-DE" altLang="de-DE" sz="4000" dirty="0"/>
              <a:t> </a:t>
            </a: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A8BD2653-FC53-8E18-7EF4-4CE3A217AF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52" y="4437112"/>
            <a:ext cx="44288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GB" altLang="de-DE" sz="2400" b="1" dirty="0">
                <a:solidFill>
                  <a:schemeClr val="bg1"/>
                </a:solidFill>
                <a:latin typeface="Verdana" panose="020B0604030504040204" pitchFamily="34" charset="0"/>
              </a:rPr>
              <a:t> Empire State Building</a:t>
            </a:r>
            <a:endParaRPr lang="de-DE" altLang="de-DE" dirty="0"/>
          </a:p>
        </p:txBody>
      </p:sp>
      <p:sp>
        <p:nvSpPr>
          <p:cNvPr id="12292" name="Text Box 4">
            <a:extLst>
              <a:ext uri="{FF2B5EF4-FFF2-40B4-BE49-F238E27FC236}">
                <a16:creationId xmlns:a16="http://schemas.microsoft.com/office/drawing/2014/main" id="{6E29CBDF-F130-5ED2-5039-E323E7BCD4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52" y="5210225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sz="2400" b="1">
                <a:solidFill>
                  <a:schemeClr val="bg1"/>
                </a:solidFill>
                <a:latin typeface="Verdana" panose="020B0604030504040204" pitchFamily="34" charset="0"/>
              </a:rPr>
              <a:t>c) Times Square</a:t>
            </a:r>
            <a:endParaRPr lang="de-DE" altLang="de-DE"/>
          </a:p>
        </p:txBody>
      </p:sp>
      <p:sp>
        <p:nvSpPr>
          <p:cNvPr id="12293" name="Text Box 5">
            <a:extLst>
              <a:ext uri="{FF2B5EF4-FFF2-40B4-BE49-F238E27FC236}">
                <a16:creationId xmlns:a16="http://schemas.microsoft.com/office/drawing/2014/main" id="{C8A96DA3-9329-FD1C-61E6-2393637395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6186" y="4443462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anose="020B0604030504040204" pitchFamily="34" charset="0"/>
              </a:rPr>
              <a:t>b) Battery Park</a:t>
            </a:r>
            <a:endParaRPr lang="de-DE" altLang="de-DE" dirty="0"/>
          </a:p>
        </p:txBody>
      </p:sp>
      <p:sp>
        <p:nvSpPr>
          <p:cNvPr id="12294" name="Text Box 6">
            <a:extLst>
              <a:ext uri="{FF2B5EF4-FFF2-40B4-BE49-F238E27FC236}">
                <a16:creationId xmlns:a16="http://schemas.microsoft.com/office/drawing/2014/main" id="{3C18B19A-6266-FF33-765D-4DDE21204A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7773" y="5210225"/>
            <a:ext cx="4068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altLang="de-DE" sz="2400" b="1">
                <a:solidFill>
                  <a:schemeClr val="bg1"/>
                </a:solidFill>
                <a:latin typeface="Verdana" panose="020B0604030504040204" pitchFamily="34" charset="0"/>
              </a:rPr>
              <a:t>d) Hyde Park</a:t>
            </a:r>
            <a:endParaRPr lang="de-DE" altLang="de-DE"/>
          </a:p>
        </p:txBody>
      </p:sp>
      <p:sp>
        <p:nvSpPr>
          <p:cNvPr id="13319" name="Text Box 7">
            <a:extLst>
              <a:ext uri="{FF2B5EF4-FFF2-40B4-BE49-F238E27FC236}">
                <a16:creationId xmlns:a16="http://schemas.microsoft.com/office/drawing/2014/main" id="{AF437DDC-ED75-3107-C483-2094CA49BD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b="1">
                <a:solidFill>
                  <a:srgbClr val="FF0000"/>
                </a:solidFill>
                <a:latin typeface="Verdana" panose="020B0604030504040204" pitchFamily="34" charset="0"/>
              </a:rPr>
              <a:t>Team 2 (4)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12291" grpId="1"/>
      <p:bldP spid="12292" grpId="0"/>
      <p:bldP spid="12292" grpId="1"/>
      <p:bldP spid="12293" grpId="0"/>
      <p:bldP spid="12294" grpId="0"/>
      <p:bldP spid="12294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D45D75-D5C5-70CD-1491-2C574DEC2B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Ein Bild, das Kleidung, draußen, Mann, Schuhwerk enthält.&#10;&#10;KI-generierte Inhalte können fehlerhaft sein.">
            <a:extLst>
              <a:ext uri="{FF2B5EF4-FFF2-40B4-BE49-F238E27FC236}">
                <a16:creationId xmlns:a16="http://schemas.microsoft.com/office/drawing/2014/main" id="{16FE1547-E985-E769-D1B3-8A402B5990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375" y="980728"/>
            <a:ext cx="6191250" cy="5095875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7E2A98B6-12BD-B30D-1F89-90185CBFAF72}"/>
              </a:ext>
            </a:extLst>
          </p:cNvPr>
          <p:cNvSpPr txBox="1"/>
          <p:nvPr/>
        </p:nvSpPr>
        <p:spPr>
          <a:xfrm>
            <a:off x="0" y="6084004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>
                <a:solidFill>
                  <a:schemeClr val="bg1"/>
                </a:solidFill>
              </a:rPr>
              <a:t>Speaker‘s</a:t>
            </a:r>
            <a:r>
              <a:rPr lang="de-DE" dirty="0">
                <a:solidFill>
                  <a:schemeClr val="bg1"/>
                </a:solidFill>
              </a:rPr>
              <a:t> Corner at </a:t>
            </a:r>
            <a:r>
              <a:rPr lang="de-DE" dirty="0" err="1">
                <a:solidFill>
                  <a:schemeClr val="bg1"/>
                </a:solidFill>
              </a:rPr>
              <a:t>HydePark</a:t>
            </a:r>
            <a:r>
              <a:rPr lang="de-DE" dirty="0">
                <a:solidFill>
                  <a:schemeClr val="bg1"/>
                </a:solidFill>
              </a:rPr>
              <a:t>, London</a:t>
            </a:r>
          </a:p>
        </p:txBody>
      </p:sp>
    </p:spTree>
    <p:extLst>
      <p:ext uri="{BB962C8B-B14F-4D97-AF65-F5344CB8AC3E}">
        <p14:creationId xmlns:p14="http://schemas.microsoft.com/office/powerpoint/2010/main" val="7177484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85D1F94D-B2A9-4B8A-F601-359972F60C00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3700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GB" altLang="de-DE" sz="4000">
                <a:latin typeface="Verdana" panose="020B0604030504040204" pitchFamily="34" charset="0"/>
              </a:rPr>
              <a:t>What is not</a:t>
            </a:r>
            <a:br>
              <a:rPr lang="en-GB" altLang="de-DE" sz="4000">
                <a:latin typeface="Verdana" panose="020B0604030504040204" pitchFamily="34" charset="0"/>
              </a:rPr>
            </a:br>
            <a:r>
              <a:rPr lang="en-GB" altLang="de-DE" sz="4000">
                <a:latin typeface="Verdana" panose="020B0604030504040204" pitchFamily="34" charset="0"/>
              </a:rPr>
              <a:t>an airport of London?</a:t>
            </a:r>
            <a:r>
              <a:rPr lang="de-DE" altLang="de-DE" sz="4000"/>
              <a:t> </a:t>
            </a:r>
          </a:p>
        </p:txBody>
      </p:sp>
      <p:sp>
        <p:nvSpPr>
          <p:cNvPr id="13315" name="Text Box 3">
            <a:extLst>
              <a:ext uri="{FF2B5EF4-FFF2-40B4-BE49-F238E27FC236}">
                <a16:creationId xmlns:a16="http://schemas.microsoft.com/office/drawing/2014/main" id="{65EF2B3D-5D1F-1E20-73F1-8E00C965C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302" y="4581128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GB" altLang="de-DE" sz="2400" b="1" dirty="0">
                <a:solidFill>
                  <a:schemeClr val="bg1"/>
                </a:solidFill>
                <a:latin typeface="Verdana" panose="020B0604030504040204" pitchFamily="34" charset="0"/>
              </a:rPr>
              <a:t> John Lennon</a:t>
            </a:r>
            <a:endParaRPr lang="de-DE" altLang="de-DE" dirty="0"/>
          </a:p>
        </p:txBody>
      </p:sp>
      <p:sp>
        <p:nvSpPr>
          <p:cNvPr id="13316" name="Text Box 4">
            <a:extLst>
              <a:ext uri="{FF2B5EF4-FFF2-40B4-BE49-F238E27FC236}">
                <a16:creationId xmlns:a16="http://schemas.microsoft.com/office/drawing/2014/main" id="{302A50F6-E7BC-FC3E-566D-A40C2EA23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302" y="5354241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sz="2400" b="1">
                <a:solidFill>
                  <a:schemeClr val="bg1"/>
                </a:solidFill>
                <a:latin typeface="Verdana" panose="020B0604030504040204" pitchFamily="34" charset="0"/>
              </a:rPr>
              <a:t>c) Gatwick</a:t>
            </a:r>
            <a:endParaRPr lang="de-DE" altLang="de-DE"/>
          </a:p>
        </p:txBody>
      </p:sp>
      <p:sp>
        <p:nvSpPr>
          <p:cNvPr id="13317" name="Text Box 5">
            <a:extLst>
              <a:ext uri="{FF2B5EF4-FFF2-40B4-BE49-F238E27FC236}">
                <a16:creationId xmlns:a16="http://schemas.microsoft.com/office/drawing/2014/main" id="{9F12786D-8964-42CB-24F6-0503CFD49A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4413" y="4587478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anose="020B0604030504040204" pitchFamily="34" charset="0"/>
              </a:rPr>
              <a:t>b) Heathrow</a:t>
            </a:r>
            <a:endParaRPr lang="de-DE" altLang="de-DE" dirty="0"/>
          </a:p>
        </p:txBody>
      </p:sp>
      <p:sp>
        <p:nvSpPr>
          <p:cNvPr id="13318" name="Text Box 6">
            <a:extLst>
              <a:ext uri="{FF2B5EF4-FFF2-40B4-BE49-F238E27FC236}">
                <a16:creationId xmlns:a16="http://schemas.microsoft.com/office/drawing/2014/main" id="{137B30F6-F810-11F7-2B68-5D108852FB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0" y="5354241"/>
            <a:ext cx="4068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altLang="de-DE" sz="2400" b="1">
                <a:solidFill>
                  <a:schemeClr val="bg1"/>
                </a:solidFill>
                <a:latin typeface="Verdana" panose="020B0604030504040204" pitchFamily="34" charset="0"/>
              </a:rPr>
              <a:t>d) Stansted</a:t>
            </a:r>
            <a:endParaRPr lang="de-DE" altLang="de-DE"/>
          </a:p>
        </p:txBody>
      </p:sp>
      <p:sp>
        <p:nvSpPr>
          <p:cNvPr id="14343" name="Text Box 7">
            <a:extLst>
              <a:ext uri="{FF2B5EF4-FFF2-40B4-BE49-F238E27FC236}">
                <a16:creationId xmlns:a16="http://schemas.microsoft.com/office/drawing/2014/main" id="{78F84C31-B825-73D8-04BF-E56B0F14F2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anose="020B0604030504040204" pitchFamily="34" charset="0"/>
              </a:rPr>
              <a:t>Team 1 (5)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13315" grpId="1"/>
      <p:bldP spid="13316" grpId="0"/>
      <p:bldP spid="13316" grpId="1"/>
      <p:bldP spid="13317" grpId="0"/>
      <p:bldP spid="13317" grpId="1"/>
      <p:bldP spid="133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9B93A758-93AC-C952-776D-EA1E9605CA70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3700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GB" altLang="de-DE" sz="4000" dirty="0">
                <a:latin typeface="Verdana" panose="020B0604030504040204" pitchFamily="34" charset="0"/>
              </a:rPr>
              <a:t>What is not a borough</a:t>
            </a:r>
            <a:br>
              <a:rPr lang="en-GB" altLang="de-DE" sz="4000" dirty="0">
                <a:latin typeface="Verdana" panose="020B0604030504040204" pitchFamily="34" charset="0"/>
              </a:rPr>
            </a:br>
            <a:r>
              <a:rPr lang="en-GB" altLang="de-DE" sz="4000" dirty="0">
                <a:latin typeface="Verdana" panose="020B0604030504040204" pitchFamily="34" charset="0"/>
              </a:rPr>
              <a:t>of New York City?</a:t>
            </a:r>
            <a:r>
              <a:rPr lang="de-DE" altLang="de-DE" sz="4000" dirty="0"/>
              <a:t> </a:t>
            </a:r>
          </a:p>
        </p:txBody>
      </p:sp>
      <p:sp>
        <p:nvSpPr>
          <p:cNvPr id="14339" name="Text Box 3">
            <a:extLst>
              <a:ext uri="{FF2B5EF4-FFF2-40B4-BE49-F238E27FC236}">
                <a16:creationId xmlns:a16="http://schemas.microsoft.com/office/drawing/2014/main" id="{B8C164B7-0FA0-B9A6-9AE0-BF20F599D6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358" y="4653136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GB" altLang="de-DE" sz="2400" b="1" dirty="0">
                <a:solidFill>
                  <a:schemeClr val="bg1"/>
                </a:solidFill>
                <a:latin typeface="Verdana" panose="020B0604030504040204" pitchFamily="34" charset="0"/>
              </a:rPr>
              <a:t> The Bronx</a:t>
            </a:r>
            <a:endParaRPr lang="de-DE" altLang="de-DE" dirty="0"/>
          </a:p>
        </p:txBody>
      </p:sp>
      <p:sp>
        <p:nvSpPr>
          <p:cNvPr id="14340" name="Text Box 4">
            <a:extLst>
              <a:ext uri="{FF2B5EF4-FFF2-40B4-BE49-F238E27FC236}">
                <a16:creationId xmlns:a16="http://schemas.microsoft.com/office/drawing/2014/main" id="{EB097953-C6B8-65C6-EDCB-E54DF451E9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358" y="5426249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anose="020B0604030504040204" pitchFamily="34" charset="0"/>
              </a:rPr>
              <a:t>c) Staten Island</a:t>
            </a:r>
            <a:endParaRPr lang="de-DE" altLang="de-DE" dirty="0"/>
          </a:p>
        </p:txBody>
      </p:sp>
      <p:sp>
        <p:nvSpPr>
          <p:cNvPr id="14341" name="Text Box 5">
            <a:extLst>
              <a:ext uri="{FF2B5EF4-FFF2-40B4-BE49-F238E27FC236}">
                <a16:creationId xmlns:a16="http://schemas.microsoft.com/office/drawing/2014/main" id="{3DD471A5-9EC0-A47B-7E1D-277743B98F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6186" y="4659486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anose="020B0604030504040204" pitchFamily="34" charset="0"/>
              </a:rPr>
              <a:t>b) Harlem</a:t>
            </a:r>
            <a:endParaRPr lang="de-DE" altLang="de-DE" dirty="0"/>
          </a:p>
        </p:txBody>
      </p:sp>
      <p:sp>
        <p:nvSpPr>
          <p:cNvPr id="14342" name="Text Box 6">
            <a:extLst>
              <a:ext uri="{FF2B5EF4-FFF2-40B4-BE49-F238E27FC236}">
                <a16:creationId xmlns:a16="http://schemas.microsoft.com/office/drawing/2014/main" id="{9C1B9A30-02AF-0BDE-3E66-73E0CAB09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7773" y="5426249"/>
            <a:ext cx="4068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anose="020B0604030504040204" pitchFamily="34" charset="0"/>
              </a:rPr>
              <a:t>d) Queens</a:t>
            </a:r>
            <a:endParaRPr lang="de-DE" altLang="de-DE" dirty="0"/>
          </a:p>
        </p:txBody>
      </p:sp>
      <p:sp>
        <p:nvSpPr>
          <p:cNvPr id="15367" name="Text Box 7">
            <a:extLst>
              <a:ext uri="{FF2B5EF4-FFF2-40B4-BE49-F238E27FC236}">
                <a16:creationId xmlns:a16="http://schemas.microsoft.com/office/drawing/2014/main" id="{AEAFE402-991B-29BC-2B3A-CA6AE41B6B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anose="020B0604030504040204" pitchFamily="34" charset="0"/>
              </a:rPr>
              <a:t>Team 2 (5)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/>
      <p:bldP spid="14339" grpId="1"/>
      <p:bldP spid="14340" grpId="0"/>
      <p:bldP spid="14340" grpId="1"/>
      <p:bldP spid="14341" grpId="0"/>
      <p:bldP spid="14341" grpId="1"/>
      <p:bldP spid="1434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EB47F91-94A8-DDCD-C508-433042821D87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3700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GB" altLang="de-DE" sz="4000">
                <a:latin typeface="Verdana" panose="020B0604030504040204" pitchFamily="34" charset="0"/>
              </a:rPr>
              <a:t>Who is </a:t>
            </a:r>
            <a:r>
              <a:rPr lang="en-GB" altLang="de-DE" sz="4000" u="sng">
                <a:latin typeface="Verdana" panose="020B0604030504040204" pitchFamily="34" charset="0"/>
              </a:rPr>
              <a:t>not</a:t>
            </a:r>
            <a:br>
              <a:rPr lang="en-GB" altLang="de-DE" sz="4000">
                <a:latin typeface="Verdana" panose="020B0604030504040204" pitchFamily="34" charset="0"/>
              </a:rPr>
            </a:br>
            <a:r>
              <a:rPr lang="en-GB" altLang="de-DE" sz="4000">
                <a:latin typeface="Verdana" panose="020B0604030504040204" pitchFamily="34" charset="0"/>
              </a:rPr>
              <a:t>an American writer?</a:t>
            </a:r>
            <a:r>
              <a:rPr lang="de-DE" altLang="de-DE" sz="4000"/>
              <a:t> </a:t>
            </a:r>
          </a:p>
        </p:txBody>
      </p:sp>
      <p:sp>
        <p:nvSpPr>
          <p:cNvPr id="15363" name="Text Box 3">
            <a:extLst>
              <a:ext uri="{FF2B5EF4-FFF2-40B4-BE49-F238E27FC236}">
                <a16:creationId xmlns:a16="http://schemas.microsoft.com/office/drawing/2014/main" id="{3A466451-16C9-01F2-4860-02481F69E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8" y="5006975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GB" altLang="de-DE" sz="2400" b="1">
                <a:solidFill>
                  <a:schemeClr val="bg1"/>
                </a:solidFill>
                <a:latin typeface="Verdana" panose="020B0604030504040204" pitchFamily="34" charset="0"/>
              </a:rPr>
              <a:t> Edgar Wallace</a:t>
            </a:r>
            <a:endParaRPr lang="de-DE" altLang="de-DE"/>
          </a:p>
        </p:txBody>
      </p:sp>
      <p:sp>
        <p:nvSpPr>
          <p:cNvPr id="15364" name="Text Box 4">
            <a:extLst>
              <a:ext uri="{FF2B5EF4-FFF2-40B4-BE49-F238E27FC236}">
                <a16:creationId xmlns:a16="http://schemas.microsoft.com/office/drawing/2014/main" id="{6D74F72B-9AAA-762E-23D0-297280EECF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8" y="5780088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sz="2400" b="1">
                <a:solidFill>
                  <a:schemeClr val="bg1"/>
                </a:solidFill>
                <a:latin typeface="Verdana" panose="020B0604030504040204" pitchFamily="34" charset="0"/>
              </a:rPr>
              <a:t>c) Mark Twain</a:t>
            </a:r>
            <a:endParaRPr lang="de-DE" altLang="de-DE"/>
          </a:p>
        </p:txBody>
      </p:sp>
      <p:sp>
        <p:nvSpPr>
          <p:cNvPr id="15365" name="Text Box 5">
            <a:extLst>
              <a:ext uri="{FF2B5EF4-FFF2-40B4-BE49-F238E27FC236}">
                <a16:creationId xmlns:a16="http://schemas.microsoft.com/office/drawing/2014/main" id="{37DD8AB2-5B18-1335-EB64-7DE314F73B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4413" y="5013325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anose="020B0604030504040204" pitchFamily="34" charset="0"/>
              </a:rPr>
              <a:t>b) Edgar Allen Poe</a:t>
            </a:r>
            <a:endParaRPr lang="de-DE" altLang="de-DE" dirty="0"/>
          </a:p>
        </p:txBody>
      </p:sp>
      <p:sp>
        <p:nvSpPr>
          <p:cNvPr id="15366" name="Text Box 6">
            <a:extLst>
              <a:ext uri="{FF2B5EF4-FFF2-40B4-BE49-F238E27FC236}">
                <a16:creationId xmlns:a16="http://schemas.microsoft.com/office/drawing/2014/main" id="{193CA6B7-6CA2-11E3-DFB4-5D18AFA1CB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0" y="5780088"/>
            <a:ext cx="4068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anose="020B0604030504040204" pitchFamily="34" charset="0"/>
              </a:rPr>
              <a:t>d) Tennessee Williams</a:t>
            </a:r>
            <a:endParaRPr lang="de-DE" altLang="de-DE" dirty="0"/>
          </a:p>
        </p:txBody>
      </p:sp>
      <p:sp>
        <p:nvSpPr>
          <p:cNvPr id="16391" name="Text Box 7">
            <a:extLst>
              <a:ext uri="{FF2B5EF4-FFF2-40B4-BE49-F238E27FC236}">
                <a16:creationId xmlns:a16="http://schemas.microsoft.com/office/drawing/2014/main" id="{C49B319F-A018-75E4-9176-A4BD6F279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anose="020B0604030504040204" pitchFamily="34" charset="0"/>
              </a:rPr>
              <a:t>Team 1 (6)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/>
      <p:bldP spid="15363" grpId="1"/>
      <p:bldP spid="15364" grpId="0"/>
      <p:bldP spid="15365" grpId="0"/>
      <p:bldP spid="15365" grpId="1"/>
      <p:bldP spid="15366" grpId="0"/>
      <p:bldP spid="15366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 descr="Ein Bild, das draußen, Himmel, Natur, Stein enthält.&#10;&#10;KI-generierte Inhalte können fehlerhaft sein.">
            <a:extLst>
              <a:ext uri="{FF2B5EF4-FFF2-40B4-BE49-F238E27FC236}">
                <a16:creationId xmlns:a16="http://schemas.microsoft.com/office/drawing/2014/main" id="{E1BDA471-01AC-70E3-6151-ADAF80437D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60" y="981328"/>
            <a:ext cx="7941180" cy="5400000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499B2A5B-8F59-9C41-9B1B-A9B1F629A59B}"/>
              </a:ext>
            </a:extLst>
          </p:cNvPr>
          <p:cNvSpPr txBox="1"/>
          <p:nvPr/>
        </p:nvSpPr>
        <p:spPr>
          <a:xfrm>
            <a:off x="0" y="638132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Mount Rushmore National Memorial, South Dakota, USA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FC926-3D73-063D-EA55-4E13D631D0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B9518AA9-68C1-6A44-2B57-F53B35729BEB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3700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GB" altLang="de-DE" sz="4000">
                <a:latin typeface="Verdana" panose="020B0604030504040204" pitchFamily="34" charset="0"/>
              </a:rPr>
              <a:t>Who was </a:t>
            </a:r>
            <a:r>
              <a:rPr lang="en-GB" altLang="de-DE" sz="4000" u="sng">
                <a:latin typeface="Verdana" panose="020B0604030504040204" pitchFamily="34" charset="0"/>
              </a:rPr>
              <a:t>not</a:t>
            </a:r>
            <a:br>
              <a:rPr lang="en-GB" altLang="de-DE" sz="4000">
                <a:latin typeface="Verdana" panose="020B0604030504040204" pitchFamily="34" charset="0"/>
              </a:rPr>
            </a:br>
            <a:r>
              <a:rPr lang="en-GB" altLang="de-DE" sz="4000">
                <a:latin typeface="Verdana" panose="020B0604030504040204" pitchFamily="34" charset="0"/>
              </a:rPr>
              <a:t>a President of the United States?</a:t>
            </a:r>
            <a:r>
              <a:rPr lang="de-DE" altLang="de-DE" sz="4000"/>
              <a:t> </a:t>
            </a:r>
          </a:p>
        </p:txBody>
      </p:sp>
      <p:sp>
        <p:nvSpPr>
          <p:cNvPr id="16387" name="Text Box 3">
            <a:extLst>
              <a:ext uri="{FF2B5EF4-FFF2-40B4-BE49-F238E27FC236}">
                <a16:creationId xmlns:a16="http://schemas.microsoft.com/office/drawing/2014/main" id="{695AD409-F77C-71E0-36BD-7622802B8E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8" y="5006975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GB" altLang="de-DE" sz="2400" b="1" dirty="0">
                <a:solidFill>
                  <a:schemeClr val="bg1"/>
                </a:solidFill>
                <a:latin typeface="Verdana" panose="020B0604030504040204" pitchFamily="34" charset="0"/>
              </a:rPr>
              <a:t> Thomas Jefferson</a:t>
            </a:r>
            <a:endParaRPr lang="de-DE" altLang="de-DE" dirty="0"/>
          </a:p>
        </p:txBody>
      </p:sp>
      <p:sp>
        <p:nvSpPr>
          <p:cNvPr id="16388" name="Text Box 4">
            <a:extLst>
              <a:ext uri="{FF2B5EF4-FFF2-40B4-BE49-F238E27FC236}">
                <a16:creationId xmlns:a16="http://schemas.microsoft.com/office/drawing/2014/main" id="{5B867D29-1BA0-8E2A-F314-87B87476E0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8" y="5780088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sz="2400" b="1">
                <a:solidFill>
                  <a:schemeClr val="bg1"/>
                </a:solidFill>
                <a:latin typeface="Verdana" panose="020B0604030504040204" pitchFamily="34" charset="0"/>
              </a:rPr>
              <a:t>c) Thomas Alva Edison</a:t>
            </a:r>
            <a:endParaRPr lang="de-DE" altLang="de-DE"/>
          </a:p>
        </p:txBody>
      </p:sp>
      <p:sp>
        <p:nvSpPr>
          <p:cNvPr id="16389" name="Text Box 5">
            <a:extLst>
              <a:ext uri="{FF2B5EF4-FFF2-40B4-BE49-F238E27FC236}">
                <a16:creationId xmlns:a16="http://schemas.microsoft.com/office/drawing/2014/main" id="{9FFB40D2-C930-64DC-E1BD-04BD6A0B6D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4413" y="5013325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anose="020B0604030504040204" pitchFamily="34" charset="0"/>
              </a:rPr>
              <a:t>b) Abraham Lincoln</a:t>
            </a:r>
            <a:endParaRPr lang="de-DE" altLang="de-DE" dirty="0"/>
          </a:p>
        </p:txBody>
      </p:sp>
      <p:sp>
        <p:nvSpPr>
          <p:cNvPr id="16390" name="Text Box 6">
            <a:extLst>
              <a:ext uri="{FF2B5EF4-FFF2-40B4-BE49-F238E27FC236}">
                <a16:creationId xmlns:a16="http://schemas.microsoft.com/office/drawing/2014/main" id="{9A6051AD-F19F-3C71-C8CA-5C083FF282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0" y="5780088"/>
            <a:ext cx="4068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altLang="de-DE" sz="2400" b="1">
                <a:solidFill>
                  <a:schemeClr val="bg1"/>
                </a:solidFill>
                <a:latin typeface="Verdana" panose="020B0604030504040204" pitchFamily="34" charset="0"/>
              </a:rPr>
              <a:t>d) Harry S. Truman</a:t>
            </a:r>
            <a:endParaRPr lang="de-DE" altLang="de-DE"/>
          </a:p>
        </p:txBody>
      </p:sp>
      <p:sp>
        <p:nvSpPr>
          <p:cNvPr id="17415" name="Text Box 7">
            <a:extLst>
              <a:ext uri="{FF2B5EF4-FFF2-40B4-BE49-F238E27FC236}">
                <a16:creationId xmlns:a16="http://schemas.microsoft.com/office/drawing/2014/main" id="{571EF8C8-CC44-6E32-F6DE-6747BA0114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anose="020B0604030504040204" pitchFamily="34" charset="0"/>
              </a:rPr>
              <a:t>Team 2 (6)</a:t>
            </a:r>
          </a:p>
        </p:txBody>
      </p:sp>
    </p:spTree>
    <p:extLst>
      <p:ext uri="{BB962C8B-B14F-4D97-AF65-F5344CB8AC3E}">
        <p14:creationId xmlns:p14="http://schemas.microsoft.com/office/powerpoint/2010/main" val="2473847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  <p:bldP spid="16387" grpId="1"/>
      <p:bldP spid="16388" grpId="0"/>
      <p:bldP spid="16388" grpId="1"/>
      <p:bldP spid="16389" grpId="0"/>
      <p:bldP spid="16389" grpId="1"/>
      <p:bldP spid="1639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CA8A08-17EE-44BA-6DC5-14457B5C4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 descr="Ein Bild, das draußen, Himmel, Natur, Stein enthält.&#10;&#10;KI-generierte Inhalte können fehlerhaft sein.">
            <a:extLst>
              <a:ext uri="{FF2B5EF4-FFF2-40B4-BE49-F238E27FC236}">
                <a16:creationId xmlns:a16="http://schemas.microsoft.com/office/drawing/2014/main" id="{6A41C7DD-B004-E45B-4C4E-211D5FC45A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60" y="981328"/>
            <a:ext cx="7941180" cy="5400000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3D335E9F-3FAC-FBF5-A200-3EBB5CB34F54}"/>
              </a:ext>
            </a:extLst>
          </p:cNvPr>
          <p:cNvSpPr txBox="1"/>
          <p:nvPr/>
        </p:nvSpPr>
        <p:spPr>
          <a:xfrm>
            <a:off x="0" y="638132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err="1">
                <a:solidFill>
                  <a:schemeClr val="bg1"/>
                </a:solidFill>
              </a:rPr>
              <a:t>f.l.t.r</a:t>
            </a:r>
            <a:r>
              <a:rPr lang="de-DE" dirty="0">
                <a:solidFill>
                  <a:schemeClr val="bg1"/>
                </a:solidFill>
              </a:rPr>
              <a:t>.: George Washington, Thomas Jefferson, Theodore Roosevelt, Abraham Lincoln</a:t>
            </a:r>
          </a:p>
        </p:txBody>
      </p:sp>
    </p:spTree>
    <p:extLst>
      <p:ext uri="{BB962C8B-B14F-4D97-AF65-F5344CB8AC3E}">
        <p14:creationId xmlns:p14="http://schemas.microsoft.com/office/powerpoint/2010/main" val="3424561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ctrTitle"/>
          </p:nvPr>
        </p:nvSpPr>
        <p:spPr bwMode="auto">
          <a:xfrm>
            <a:off x="0" y="1125538"/>
            <a:ext cx="9144000" cy="5876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Aft>
                <a:spcPct val="100000"/>
              </a:spcAft>
            </a:pPr>
            <a:r>
              <a:rPr lang="en-GB" altLang="de-DE" sz="2400" b="1" dirty="0">
                <a:solidFill>
                  <a:srgbClr val="FF0000"/>
                </a:solidFill>
              </a:rPr>
              <a:t>Quiz - “The Hot Chair” (Instructions)</a:t>
            </a:r>
            <a:br>
              <a:rPr lang="en-GB" altLang="de-DE" sz="2400" b="1" dirty="0">
                <a:solidFill>
                  <a:srgbClr val="FF0000"/>
                </a:solidFill>
              </a:rPr>
            </a:br>
            <a:br>
              <a:rPr lang="en-GB" altLang="de-DE" sz="1000" b="1" dirty="0">
                <a:solidFill>
                  <a:srgbClr val="FF0000"/>
                </a:solidFill>
              </a:rPr>
            </a:br>
            <a:br>
              <a:rPr lang="en-GB" altLang="de-DE" sz="1000" b="1" dirty="0">
                <a:solidFill>
                  <a:srgbClr val="FF0000"/>
                </a:solidFill>
              </a:rPr>
            </a:br>
            <a:r>
              <a:rPr lang="en-GB" altLang="de-DE" sz="2000" b="1" dirty="0">
                <a:solidFill>
                  <a:srgbClr val="FF0000"/>
                </a:solidFill>
              </a:rPr>
              <a:t>T</a:t>
            </a:r>
            <a:r>
              <a:rPr lang="en-GB" altLang="de-DE" sz="2000" b="1" dirty="0">
                <a:solidFill>
                  <a:schemeClr val="tx1"/>
                </a:solidFill>
              </a:rPr>
              <a:t>wo</a:t>
            </a:r>
            <a:r>
              <a:rPr lang="en-GB" altLang="de-DE" sz="2000" b="1" dirty="0"/>
              <a:t> teams compete (Team 1, Team 2)</a:t>
            </a:r>
            <a:br>
              <a:rPr lang="en-GB" altLang="de-DE" sz="2000" dirty="0"/>
            </a:br>
            <a:r>
              <a:rPr lang="en-GB" altLang="de-DE" sz="2000" b="1" dirty="0">
                <a:solidFill>
                  <a:srgbClr val="FF0000"/>
                </a:solidFill>
              </a:rPr>
              <a:t>T</a:t>
            </a:r>
            <a:r>
              <a:rPr lang="en-GB" altLang="de-DE" sz="2000" b="1" dirty="0"/>
              <a:t>here are 6 questions for each team</a:t>
            </a:r>
            <a:br>
              <a:rPr lang="en-GB" altLang="de-DE" sz="2000" b="1" dirty="0"/>
            </a:br>
            <a:r>
              <a:rPr lang="en-GB" altLang="de-DE" sz="2200" b="1" dirty="0">
                <a:solidFill>
                  <a:srgbClr val="FF0000"/>
                </a:solidFill>
              </a:rPr>
              <a:t>T</a:t>
            </a:r>
            <a:r>
              <a:rPr lang="en-GB" altLang="de-DE" sz="2000" b="1" dirty="0"/>
              <a:t>he team that can answer most of the questions correctly is the winner</a:t>
            </a:r>
            <a:br>
              <a:rPr lang="en-GB" altLang="de-DE" sz="2000" dirty="0"/>
            </a:br>
            <a:r>
              <a:rPr lang="en-GB" altLang="de-DE" sz="2200" b="1" dirty="0">
                <a:solidFill>
                  <a:srgbClr val="FF0000"/>
                </a:solidFill>
              </a:rPr>
              <a:t>E</a:t>
            </a:r>
            <a:r>
              <a:rPr lang="en-GB" altLang="de-DE" sz="2000" b="1" dirty="0"/>
              <a:t>ach question has to be answered </a:t>
            </a:r>
            <a:r>
              <a:rPr lang="en-GB" altLang="de-DE" sz="2000" b="1" u="sng" dirty="0"/>
              <a:t>by one team member/candidate</a:t>
            </a:r>
            <a:r>
              <a:rPr lang="en-GB" altLang="de-DE" sz="2000" b="1" dirty="0"/>
              <a:t> alone </a:t>
            </a:r>
            <a:br>
              <a:rPr lang="en-GB" altLang="de-DE" sz="2000" b="1" dirty="0"/>
            </a:br>
            <a:r>
              <a:rPr lang="en-GB" altLang="de-DE" sz="2200" b="1" dirty="0">
                <a:solidFill>
                  <a:srgbClr val="FF0000"/>
                </a:solidFill>
              </a:rPr>
              <a:t>T</a:t>
            </a:r>
            <a:r>
              <a:rPr lang="en-GB" altLang="de-DE" sz="2000" b="1" dirty="0"/>
              <a:t>he candidate </a:t>
            </a:r>
            <a:r>
              <a:rPr lang="en-GB" altLang="de-DE" sz="2000" b="1" u="sng" dirty="0"/>
              <a:t>must not </a:t>
            </a:r>
            <a:r>
              <a:rPr lang="en-GB" altLang="de-DE" sz="2000" b="1" u="sng"/>
              <a:t>consult</a:t>
            </a:r>
            <a:r>
              <a:rPr lang="en-GB" altLang="de-DE" sz="2000" b="1"/>
              <a:t> the </a:t>
            </a:r>
            <a:r>
              <a:rPr lang="en-GB" altLang="de-DE" sz="2000" b="1" dirty="0"/>
              <a:t>other members of his team</a:t>
            </a:r>
            <a:br>
              <a:rPr lang="en-GB" altLang="de-DE" sz="2000" b="1" dirty="0"/>
            </a:br>
            <a:r>
              <a:rPr lang="en-GB" altLang="de-DE" sz="2000" b="1" dirty="0">
                <a:solidFill>
                  <a:srgbClr val="FF0000"/>
                </a:solidFill>
              </a:rPr>
              <a:t>E</a:t>
            </a:r>
            <a:r>
              <a:rPr lang="en-GB" altLang="de-DE" sz="2000" b="1" dirty="0"/>
              <a:t>ach team has </a:t>
            </a:r>
            <a:r>
              <a:rPr lang="en-GB" altLang="de-DE" sz="2000" b="1" u="sng" dirty="0"/>
              <a:t>two 50/50 jokers</a:t>
            </a:r>
            <a:r>
              <a:rPr lang="en-GB" altLang="de-DE" sz="2000" b="1" dirty="0"/>
              <a:t> that can be used by the candidates</a:t>
            </a:r>
            <a:br>
              <a:rPr lang="en-GB" altLang="de-DE" sz="2000" b="1" dirty="0"/>
            </a:br>
            <a:r>
              <a:rPr lang="en-GB" altLang="de-DE" sz="2000" b="1" dirty="0">
                <a:solidFill>
                  <a:srgbClr val="FF0000"/>
                </a:solidFill>
              </a:rPr>
              <a:t>M</a:t>
            </a:r>
            <a:r>
              <a:rPr lang="en-GB" altLang="de-DE" sz="2000" b="1" dirty="0">
                <a:solidFill>
                  <a:schemeClr val="tx1"/>
                </a:solidFill>
              </a:rPr>
              <a:t>oreover,</a:t>
            </a:r>
            <a:r>
              <a:rPr lang="en-GB" altLang="de-DE" sz="2000" b="1" dirty="0">
                <a:solidFill>
                  <a:srgbClr val="FF0000"/>
                </a:solidFill>
              </a:rPr>
              <a:t> </a:t>
            </a:r>
            <a:r>
              <a:rPr lang="en-GB" altLang="de-DE" sz="2000" b="1" dirty="0">
                <a:solidFill>
                  <a:schemeClr val="tx1"/>
                </a:solidFill>
              </a:rPr>
              <a:t>e</a:t>
            </a:r>
            <a:r>
              <a:rPr lang="en-GB" altLang="de-DE" sz="2000" b="1" dirty="0"/>
              <a:t>ach team has </a:t>
            </a:r>
            <a:r>
              <a:rPr lang="en-GB" altLang="de-DE" sz="2000" b="1" u="sng" dirty="0"/>
              <a:t>one “Veto”*</a:t>
            </a:r>
            <a:r>
              <a:rPr lang="en-GB" altLang="de-DE" sz="2000" b="1" dirty="0"/>
              <a:t> that can be used </a:t>
            </a:r>
            <a:br>
              <a:rPr lang="en-GB" altLang="de-DE" sz="2000" b="1" dirty="0"/>
            </a:br>
            <a:r>
              <a:rPr lang="en-GB" altLang="de-DE" sz="2000" b="1" dirty="0"/>
              <a:t>if team members believe that the answer of their candidate is wrong</a:t>
            </a:r>
            <a:br>
              <a:rPr lang="en-GB" altLang="de-DE" sz="2000" b="1" dirty="0"/>
            </a:br>
            <a:r>
              <a:rPr lang="en-GB" altLang="de-DE" sz="2200" b="1" dirty="0">
                <a:solidFill>
                  <a:srgbClr val="FF0000"/>
                </a:solidFill>
              </a:rPr>
              <a:t>I</a:t>
            </a:r>
            <a:r>
              <a:rPr lang="en-GB" altLang="de-DE" sz="2000" b="1" dirty="0"/>
              <a:t>n case of a “Veto” the </a:t>
            </a:r>
            <a:r>
              <a:rPr lang="en-GB" altLang="de-DE" sz="2000" b="1" dirty="0">
                <a:solidFill>
                  <a:schemeClr val="tx1"/>
                </a:solidFill>
              </a:rPr>
              <a:t>team can correct the answer of their candidate </a:t>
            </a:r>
            <a:br>
              <a:rPr lang="en-GB" altLang="de-DE" sz="2000" b="1" dirty="0">
                <a:solidFill>
                  <a:schemeClr val="tx1"/>
                </a:solidFill>
              </a:rPr>
            </a:br>
            <a:r>
              <a:rPr lang="en-GB" altLang="de-DE" sz="2000" b="1" dirty="0">
                <a:solidFill>
                  <a:schemeClr val="tx1"/>
                </a:solidFill>
              </a:rPr>
              <a:t>and replace it by a second - then valid - answer</a:t>
            </a:r>
            <a:br>
              <a:rPr lang="de-DE" altLang="de-DE" sz="2000" b="1" dirty="0"/>
            </a:br>
            <a:br>
              <a:rPr lang="de-DE" altLang="de-DE" sz="2000" b="1" dirty="0"/>
            </a:br>
            <a:br>
              <a:rPr lang="de-DE" altLang="de-DE" sz="2000" b="1" dirty="0"/>
            </a:br>
            <a:r>
              <a:rPr lang="de-DE" altLang="de-DE" sz="2000" b="1" dirty="0">
                <a:solidFill>
                  <a:schemeClr val="bg1"/>
                </a:solidFill>
              </a:rPr>
              <a:t>*Veto –</a:t>
            </a:r>
            <a:r>
              <a:rPr lang="de-DE" altLang="de-DE" sz="2000" b="1" dirty="0"/>
              <a:t> </a:t>
            </a:r>
            <a:r>
              <a:rPr lang="de-DE" altLang="de-DE" sz="2000" b="1" dirty="0">
                <a:solidFill>
                  <a:schemeClr val="bg1"/>
                </a:solidFill>
              </a:rPr>
              <a:t>(lat.) „ich verbiete / I </a:t>
            </a:r>
            <a:r>
              <a:rPr lang="de-DE" altLang="de-DE" sz="2000" b="1" dirty="0" err="1">
                <a:solidFill>
                  <a:schemeClr val="bg1"/>
                </a:solidFill>
              </a:rPr>
              <a:t>forbid</a:t>
            </a:r>
            <a:r>
              <a:rPr lang="de-DE" altLang="de-DE" sz="2000" b="1" dirty="0">
                <a:solidFill>
                  <a:schemeClr val="bg1"/>
                </a:solidFill>
              </a:rPr>
              <a:t>“ (Einspruch)</a:t>
            </a:r>
            <a:r>
              <a:rPr lang="en-GB" altLang="de-DE" sz="2000" dirty="0">
                <a:solidFill>
                  <a:schemeClr val="bg1"/>
                </a:solidFill>
              </a:rPr>
              <a:t> </a:t>
            </a:r>
            <a:br>
              <a:rPr lang="de-DE" altLang="de-DE" sz="2000" dirty="0"/>
            </a:br>
            <a:endParaRPr lang="de-DE" altLang="de-DE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297D399-5DC0-2C7A-61F8-8DC426786C21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47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GB" altLang="de-DE" sz="4000" dirty="0">
                <a:latin typeface="Verdana" panose="020B0604030504040204" pitchFamily="34" charset="0"/>
              </a:rPr>
              <a:t>Which answer to “</a:t>
            </a:r>
            <a:r>
              <a:rPr lang="en-GB" sz="4000" noProof="0" dirty="0">
                <a:latin typeface="Verdana" panose="020B0604030504040204" pitchFamily="34" charset="0"/>
              </a:rPr>
              <a:t>How are you?” </a:t>
            </a:r>
            <a:br>
              <a:rPr lang="en-GB" altLang="de-DE" sz="4000" dirty="0">
                <a:latin typeface="Verdana" panose="020B0604030504040204" pitchFamily="34" charset="0"/>
              </a:rPr>
            </a:br>
            <a:r>
              <a:rPr lang="en-GB" altLang="de-DE" sz="4000" dirty="0">
                <a:latin typeface="Verdana" panose="020B0604030504040204" pitchFamily="34" charset="0"/>
              </a:rPr>
              <a:t>is </a:t>
            </a:r>
            <a:r>
              <a:rPr lang="en-GB" altLang="de-DE" sz="4000" u="sng" dirty="0">
                <a:latin typeface="Verdana" panose="020B0604030504040204" pitchFamily="34" charset="0"/>
              </a:rPr>
              <a:t>not</a:t>
            </a:r>
            <a:r>
              <a:rPr lang="en-GB" altLang="de-DE" sz="4000" dirty="0">
                <a:latin typeface="Verdana" panose="020B0604030504040204" pitchFamily="34" charset="0"/>
              </a:rPr>
              <a:t> correct?</a:t>
            </a:r>
            <a:r>
              <a:rPr lang="de-DE" altLang="de-DE" sz="4000" dirty="0"/>
              <a:t> </a:t>
            </a:r>
          </a:p>
        </p:txBody>
      </p:sp>
      <p:sp>
        <p:nvSpPr>
          <p:cNvPr id="17411" name="Text Box 3">
            <a:extLst>
              <a:ext uri="{FF2B5EF4-FFF2-40B4-BE49-F238E27FC236}">
                <a16:creationId xmlns:a16="http://schemas.microsoft.com/office/drawing/2014/main" id="{BF287505-37AF-A9CD-0E95-ABE0F466F9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8" y="5006975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GB" altLang="de-DE" sz="2400" b="1" dirty="0">
                <a:solidFill>
                  <a:schemeClr val="bg1"/>
                </a:solidFill>
                <a:latin typeface="Verdana" panose="020B0604030504040204" pitchFamily="34" charset="0"/>
              </a:rPr>
              <a:t> I’m fine, thank you</a:t>
            </a:r>
            <a:r>
              <a:rPr lang="en-GB" altLang="de-DE" sz="2400" dirty="0">
                <a:solidFill>
                  <a:schemeClr val="bg1"/>
                </a:solidFill>
                <a:latin typeface="Verdana" panose="020B0604030504040204" pitchFamily="34" charset="0"/>
              </a:rPr>
              <a:t>.</a:t>
            </a:r>
            <a:r>
              <a:rPr lang="de-DE" altLang="de-DE" dirty="0"/>
              <a:t> </a:t>
            </a:r>
          </a:p>
        </p:txBody>
      </p:sp>
      <p:sp>
        <p:nvSpPr>
          <p:cNvPr id="17412" name="Text Box 4">
            <a:extLst>
              <a:ext uri="{FF2B5EF4-FFF2-40B4-BE49-F238E27FC236}">
                <a16:creationId xmlns:a16="http://schemas.microsoft.com/office/drawing/2014/main" id="{D35DA6DB-C75D-F911-DFF4-902A50D0B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8" y="5780088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sz="2400" b="1">
                <a:solidFill>
                  <a:schemeClr val="bg1"/>
                </a:solidFill>
                <a:latin typeface="Verdana" panose="020B0604030504040204" pitchFamily="34" charset="0"/>
              </a:rPr>
              <a:t>c) Not too bad.</a:t>
            </a:r>
            <a:r>
              <a:rPr lang="de-DE" altLang="de-DE"/>
              <a:t> </a:t>
            </a:r>
          </a:p>
        </p:txBody>
      </p:sp>
      <p:sp>
        <p:nvSpPr>
          <p:cNvPr id="17413" name="Text Box 5">
            <a:extLst>
              <a:ext uri="{FF2B5EF4-FFF2-40B4-BE49-F238E27FC236}">
                <a16:creationId xmlns:a16="http://schemas.microsoft.com/office/drawing/2014/main" id="{DDA1B22F-CE6A-5AB3-0626-2A5B2BBE9F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4413" y="5013325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sz="2400" b="1">
                <a:solidFill>
                  <a:schemeClr val="bg1"/>
                </a:solidFill>
                <a:latin typeface="Verdana" panose="020B0604030504040204" pitchFamily="34" charset="0"/>
              </a:rPr>
              <a:t>b) I’m German.</a:t>
            </a:r>
            <a:r>
              <a:rPr lang="de-DE" altLang="de-DE"/>
              <a:t> </a:t>
            </a:r>
          </a:p>
        </p:txBody>
      </p:sp>
      <p:sp>
        <p:nvSpPr>
          <p:cNvPr id="17414" name="Text Box 6">
            <a:extLst>
              <a:ext uri="{FF2B5EF4-FFF2-40B4-BE49-F238E27FC236}">
                <a16:creationId xmlns:a16="http://schemas.microsoft.com/office/drawing/2014/main" id="{1FD8D154-0243-9B0F-0642-FA7EE8F566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0" y="5780088"/>
            <a:ext cx="4068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anose="020B0604030504040204" pitchFamily="34" charset="0"/>
              </a:rPr>
              <a:t>d) </a:t>
            </a:r>
            <a:r>
              <a:rPr lang="es-ES" altLang="de-DE" sz="2400" b="1" dirty="0" err="1">
                <a:solidFill>
                  <a:schemeClr val="bg1"/>
                </a:solidFill>
                <a:latin typeface="Verdana" panose="020B0604030504040204" pitchFamily="34" charset="0"/>
              </a:rPr>
              <a:t>I’m</a:t>
            </a:r>
            <a:r>
              <a:rPr lang="es-ES" altLang="de-DE" sz="2400" b="1" dirty="0">
                <a:solidFill>
                  <a:schemeClr val="bg1"/>
                </a:solidFill>
                <a:latin typeface="Verdana" panose="020B0604030504040204" pitchFamily="34" charset="0"/>
              </a:rPr>
              <a:t> </a:t>
            </a:r>
            <a:r>
              <a:rPr lang="es-ES" altLang="de-DE" sz="2400" b="1" dirty="0" err="1">
                <a:solidFill>
                  <a:schemeClr val="bg1"/>
                </a:solidFill>
                <a:latin typeface="Verdana" panose="020B0604030504040204" pitchFamily="34" charset="0"/>
              </a:rPr>
              <a:t>okay</a:t>
            </a:r>
            <a:r>
              <a:rPr lang="es-ES" altLang="de-DE" sz="2400" b="1" dirty="0">
                <a:solidFill>
                  <a:schemeClr val="bg1"/>
                </a:solidFill>
                <a:latin typeface="Verdana" panose="020B0604030504040204" pitchFamily="34" charset="0"/>
              </a:rPr>
              <a:t>.</a:t>
            </a:r>
            <a:r>
              <a:rPr lang="de-DE" altLang="de-DE" dirty="0"/>
              <a:t> </a:t>
            </a:r>
          </a:p>
        </p:txBody>
      </p:sp>
      <p:sp>
        <p:nvSpPr>
          <p:cNvPr id="3079" name="Text Box 7">
            <a:extLst>
              <a:ext uri="{FF2B5EF4-FFF2-40B4-BE49-F238E27FC236}">
                <a16:creationId xmlns:a16="http://schemas.microsoft.com/office/drawing/2014/main" id="{8E80954A-C78E-B615-CDD8-6E18CC6ABE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b="1">
                <a:solidFill>
                  <a:srgbClr val="FF0000"/>
                </a:solidFill>
                <a:latin typeface="Verdana" panose="020B0604030504040204" pitchFamily="34" charset="0"/>
              </a:rPr>
              <a:t>Team 1 (1)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17411" grpId="1"/>
      <p:bldP spid="17412" grpId="0"/>
      <p:bldP spid="17413" grpId="0"/>
      <p:bldP spid="17413" grpId="1"/>
      <p:bldP spid="17414" grpId="0"/>
      <p:bldP spid="1741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5E0E658-4057-4AAB-2A6C-F1B2D3EC86C9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47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GB" altLang="de-DE">
                <a:latin typeface="Verdana" panose="020B0604030504040204" pitchFamily="34" charset="0"/>
              </a:rPr>
              <a:t>What is </a:t>
            </a:r>
            <a:r>
              <a:rPr lang="en-GB" altLang="de-DE" u="sng">
                <a:latin typeface="Verdana" panose="020B0604030504040204" pitchFamily="34" charset="0"/>
              </a:rPr>
              <a:t>not</a:t>
            </a:r>
            <a:r>
              <a:rPr lang="en-GB" altLang="de-DE">
                <a:latin typeface="Verdana" panose="020B0604030504040204" pitchFamily="34" charset="0"/>
              </a:rPr>
              <a:t> a reply to</a:t>
            </a:r>
            <a:br>
              <a:rPr lang="en-GB" altLang="de-DE">
                <a:latin typeface="Verdana" panose="020B0604030504040204" pitchFamily="34" charset="0"/>
              </a:rPr>
            </a:br>
            <a:r>
              <a:rPr lang="en-GB" altLang="de-DE">
                <a:latin typeface="Verdana" panose="020B0604030504040204" pitchFamily="34" charset="0"/>
              </a:rPr>
              <a:t>“Hello, I’m Jim Beam.”?</a:t>
            </a:r>
            <a:r>
              <a:rPr lang="de-DE" altLang="de-DE"/>
              <a:t> </a:t>
            </a:r>
          </a:p>
        </p:txBody>
      </p:sp>
      <p:sp>
        <p:nvSpPr>
          <p:cNvPr id="4099" name="Text Box 3">
            <a:extLst>
              <a:ext uri="{FF2B5EF4-FFF2-40B4-BE49-F238E27FC236}">
                <a16:creationId xmlns:a16="http://schemas.microsoft.com/office/drawing/2014/main" id="{96DDF7D6-D289-E317-5B72-58B52E6B9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8" y="5006975"/>
            <a:ext cx="4068762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GB" altLang="de-DE" sz="2200" b="1">
                <a:solidFill>
                  <a:schemeClr val="bg1"/>
                </a:solidFill>
                <a:latin typeface="Verdana" panose="020B0604030504040204" pitchFamily="34" charset="0"/>
              </a:rPr>
              <a:t> Nice to meet you, Jim</a:t>
            </a:r>
            <a:r>
              <a:rPr lang="de-DE" altLang="de-DE"/>
              <a:t> </a:t>
            </a:r>
          </a:p>
        </p:txBody>
      </p:sp>
      <p:sp>
        <p:nvSpPr>
          <p:cNvPr id="4100" name="Text Box 4">
            <a:extLst>
              <a:ext uri="{FF2B5EF4-FFF2-40B4-BE49-F238E27FC236}">
                <a16:creationId xmlns:a16="http://schemas.microsoft.com/office/drawing/2014/main" id="{BB840871-5D67-E2DA-35DC-A7EE02EF0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8" y="5780088"/>
            <a:ext cx="4068762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sz="2200" b="1" dirty="0">
                <a:solidFill>
                  <a:schemeClr val="bg1"/>
                </a:solidFill>
                <a:latin typeface="Verdana" panose="020B0604030504040204" pitchFamily="34" charset="0"/>
              </a:rPr>
              <a:t>c) Hi Jim. How are you?</a:t>
            </a:r>
            <a:endParaRPr lang="de-DE" altLang="de-DE" sz="2200" dirty="0">
              <a:latin typeface="Verdana" panose="020B0604030504040204" pitchFamily="34" charset="0"/>
            </a:endParaRPr>
          </a:p>
        </p:txBody>
      </p:sp>
      <p:sp>
        <p:nvSpPr>
          <p:cNvPr id="4101" name="Text Box 5">
            <a:extLst>
              <a:ext uri="{FF2B5EF4-FFF2-40B4-BE49-F238E27FC236}">
                <a16:creationId xmlns:a16="http://schemas.microsoft.com/office/drawing/2014/main" id="{A1A56D91-9318-7DBC-5F83-FAB8AD483F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4413" y="5013325"/>
            <a:ext cx="4068762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sz="2200" b="1" dirty="0">
                <a:solidFill>
                  <a:schemeClr val="bg1"/>
                </a:solidFill>
                <a:latin typeface="Verdana" panose="020B0604030504040204" pitchFamily="34" charset="0"/>
              </a:rPr>
              <a:t>b) Hello Jim, I’m Nancy.</a:t>
            </a:r>
            <a:endParaRPr lang="de-DE" altLang="de-DE" sz="2200" dirty="0">
              <a:latin typeface="Verdana" panose="020B0604030504040204" pitchFamily="34" charset="0"/>
            </a:endParaRPr>
          </a:p>
        </p:txBody>
      </p:sp>
      <p:sp>
        <p:nvSpPr>
          <p:cNvPr id="4102" name="Text Box 6">
            <a:extLst>
              <a:ext uri="{FF2B5EF4-FFF2-40B4-BE49-F238E27FC236}">
                <a16:creationId xmlns:a16="http://schemas.microsoft.com/office/drawing/2014/main" id="{F556126F-BF6D-AD83-AD32-50FBA1807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0" y="5780088"/>
            <a:ext cx="406876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altLang="de-DE" sz="2200" b="1">
                <a:solidFill>
                  <a:schemeClr val="bg1"/>
                </a:solidFill>
                <a:latin typeface="Verdana" panose="020B0604030504040204" pitchFamily="34" charset="0"/>
              </a:rPr>
              <a:t>d) I’m German. Where are you from?</a:t>
            </a:r>
            <a:endParaRPr lang="de-DE" altLang="de-DE" sz="2200">
              <a:latin typeface="Verdana" panose="020B0604030504040204" pitchFamily="34" charset="0"/>
            </a:endParaRPr>
          </a:p>
        </p:txBody>
      </p:sp>
      <p:sp>
        <p:nvSpPr>
          <p:cNvPr id="5127" name="Text Box 7">
            <a:extLst>
              <a:ext uri="{FF2B5EF4-FFF2-40B4-BE49-F238E27FC236}">
                <a16:creationId xmlns:a16="http://schemas.microsoft.com/office/drawing/2014/main" id="{D1264D13-D905-22C6-6B6D-CDB360FDD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anose="020B0604030504040204" pitchFamily="34" charset="0"/>
              </a:rPr>
              <a:t>Team 2 (1)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  <p:bldP spid="4100" grpId="0"/>
      <p:bldP spid="4100" grpId="1"/>
      <p:bldP spid="4101" grpId="0"/>
      <p:bldP spid="4101" grpId="1"/>
      <p:bldP spid="4102" grpId="0"/>
      <p:bldP spid="410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F306103B-5DAC-D57D-26E8-A295CA9FE865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8667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GB" altLang="de-DE">
                <a:latin typeface="Verdana" panose="020B0604030504040204" pitchFamily="34" charset="0"/>
              </a:rPr>
              <a:t>People from Rome are…?</a:t>
            </a:r>
            <a:r>
              <a:rPr lang="de-DE" altLang="de-DE"/>
              <a:t> </a:t>
            </a:r>
          </a:p>
        </p:txBody>
      </p:sp>
      <p:sp>
        <p:nvSpPr>
          <p:cNvPr id="5123" name="Text Box 3">
            <a:extLst>
              <a:ext uri="{FF2B5EF4-FFF2-40B4-BE49-F238E27FC236}">
                <a16:creationId xmlns:a16="http://schemas.microsoft.com/office/drawing/2014/main" id="{052CDE56-563D-A823-E40B-F16560DB8C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3358" y="4221088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GB" altLang="de-DE" sz="2400" b="1" dirty="0">
                <a:solidFill>
                  <a:schemeClr val="bg1"/>
                </a:solidFill>
                <a:latin typeface="Verdana" panose="020B0604030504040204" pitchFamily="34" charset="0"/>
              </a:rPr>
              <a:t> Italy</a:t>
            </a:r>
            <a:r>
              <a:rPr lang="de-DE" altLang="de-DE" dirty="0"/>
              <a:t> </a:t>
            </a:r>
          </a:p>
        </p:txBody>
      </p:sp>
      <p:sp>
        <p:nvSpPr>
          <p:cNvPr id="5124" name="Text Box 4">
            <a:extLst>
              <a:ext uri="{FF2B5EF4-FFF2-40B4-BE49-F238E27FC236}">
                <a16:creationId xmlns:a16="http://schemas.microsoft.com/office/drawing/2014/main" id="{61F66A8E-15A9-7D49-80C1-67A1C0D6E9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3358" y="4994201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anose="020B0604030504040204" pitchFamily="34" charset="0"/>
              </a:rPr>
              <a:t>c) </a:t>
            </a:r>
            <a:r>
              <a:rPr lang="en-GB" altLang="de-DE" sz="2400" b="1" dirty="0" err="1">
                <a:solidFill>
                  <a:schemeClr val="bg1"/>
                </a:solidFill>
                <a:latin typeface="Verdana" panose="020B0604030504040204" pitchFamily="34" charset="0"/>
              </a:rPr>
              <a:t>Italien</a:t>
            </a:r>
            <a:r>
              <a:rPr lang="de-DE" altLang="de-DE" dirty="0"/>
              <a:t> </a:t>
            </a:r>
          </a:p>
        </p:txBody>
      </p:sp>
      <p:sp>
        <p:nvSpPr>
          <p:cNvPr id="5125" name="Text Box 5">
            <a:extLst>
              <a:ext uri="{FF2B5EF4-FFF2-40B4-BE49-F238E27FC236}">
                <a16:creationId xmlns:a16="http://schemas.microsoft.com/office/drawing/2014/main" id="{DAFF23BB-319D-0CA3-5CB8-DC0017E94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9742" y="4227438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anose="020B0604030504040204" pitchFamily="34" charset="0"/>
              </a:rPr>
              <a:t>b) Italian</a:t>
            </a:r>
            <a:endParaRPr lang="de-DE" altLang="de-DE" dirty="0"/>
          </a:p>
        </p:txBody>
      </p:sp>
      <p:sp>
        <p:nvSpPr>
          <p:cNvPr id="5126" name="Text Box 6">
            <a:extLst>
              <a:ext uri="{FF2B5EF4-FFF2-40B4-BE49-F238E27FC236}">
                <a16:creationId xmlns:a16="http://schemas.microsoft.com/office/drawing/2014/main" id="{A5297D5F-1F62-9E6F-C2F9-319B36FFD3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9741" y="4994201"/>
            <a:ext cx="4068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anose="020B0604030504040204" pitchFamily="34" charset="0"/>
              </a:rPr>
              <a:t>d) </a:t>
            </a:r>
            <a:r>
              <a:rPr lang="es-ES" altLang="de-DE" sz="2400" b="1" dirty="0" err="1">
                <a:solidFill>
                  <a:schemeClr val="bg1"/>
                </a:solidFill>
                <a:latin typeface="Verdana" panose="020B0604030504040204" pitchFamily="34" charset="0"/>
              </a:rPr>
              <a:t>Italos</a:t>
            </a:r>
            <a:endParaRPr lang="de-DE" altLang="de-DE" dirty="0"/>
          </a:p>
        </p:txBody>
      </p:sp>
      <p:sp>
        <p:nvSpPr>
          <p:cNvPr id="6151" name="Text Box 7">
            <a:extLst>
              <a:ext uri="{FF2B5EF4-FFF2-40B4-BE49-F238E27FC236}">
                <a16:creationId xmlns:a16="http://schemas.microsoft.com/office/drawing/2014/main" id="{E3F01B5A-2D4D-7485-71B1-409C52B4EE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b="1">
                <a:solidFill>
                  <a:srgbClr val="FF0000"/>
                </a:solidFill>
                <a:latin typeface="Verdana" panose="020B0604030504040204" pitchFamily="34" charset="0"/>
              </a:rPr>
              <a:t>Team 1 (2)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4" grpId="0"/>
      <p:bldP spid="5124" grpId="1"/>
      <p:bldP spid="5125" grpId="0"/>
      <p:bldP spid="5125" grpId="1"/>
      <p:bldP spid="5126" grpId="0"/>
      <p:bldP spid="512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EC61954-EEFC-7181-AC26-491053BC4B63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8667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GB" altLang="de-DE">
                <a:latin typeface="Verdana" panose="020B0604030504040204" pitchFamily="34" charset="0"/>
              </a:rPr>
              <a:t>People from Zurich are…?</a:t>
            </a:r>
            <a:r>
              <a:rPr lang="de-DE" altLang="de-DE"/>
              <a:t> </a:t>
            </a:r>
          </a:p>
        </p:txBody>
      </p:sp>
      <p:sp>
        <p:nvSpPr>
          <p:cNvPr id="7171" name="Text Box 3">
            <a:extLst>
              <a:ext uri="{FF2B5EF4-FFF2-40B4-BE49-F238E27FC236}">
                <a16:creationId xmlns:a16="http://schemas.microsoft.com/office/drawing/2014/main" id="{9B9189C4-3684-3788-293B-54C005E684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1310" y="4365104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GB" altLang="de-DE" sz="2400" b="1" dirty="0">
                <a:solidFill>
                  <a:schemeClr val="bg1"/>
                </a:solidFill>
                <a:latin typeface="Verdana" panose="020B0604030504040204" pitchFamily="34" charset="0"/>
              </a:rPr>
              <a:t> Austrian</a:t>
            </a:r>
            <a:endParaRPr lang="de-DE" altLang="de-DE" dirty="0"/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id="{BA4B5A90-2066-D4A8-AFB6-7A6E09433B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1310" y="5138217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anose="020B0604030504040204" pitchFamily="34" charset="0"/>
              </a:rPr>
              <a:t>c) Switzerland</a:t>
            </a:r>
            <a:endParaRPr lang="de-DE" altLang="de-DE" dirty="0"/>
          </a:p>
        </p:txBody>
      </p:sp>
      <p:sp>
        <p:nvSpPr>
          <p:cNvPr id="7173" name="Text Box 5">
            <a:extLst>
              <a:ext uri="{FF2B5EF4-FFF2-40B4-BE49-F238E27FC236}">
                <a16:creationId xmlns:a16="http://schemas.microsoft.com/office/drawing/2014/main" id="{49809D24-70E5-6A1D-96BB-5CE37FDA9C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0202" y="4371454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sz="2400" b="1">
                <a:solidFill>
                  <a:schemeClr val="bg1"/>
                </a:solidFill>
                <a:latin typeface="Verdana" panose="020B0604030504040204" pitchFamily="34" charset="0"/>
              </a:rPr>
              <a:t>b) Swiss</a:t>
            </a:r>
            <a:endParaRPr lang="de-DE" altLang="de-DE"/>
          </a:p>
        </p:txBody>
      </p:sp>
      <p:sp>
        <p:nvSpPr>
          <p:cNvPr id="7174" name="Text Box 6">
            <a:extLst>
              <a:ext uri="{FF2B5EF4-FFF2-40B4-BE49-F238E27FC236}">
                <a16:creationId xmlns:a16="http://schemas.microsoft.com/office/drawing/2014/main" id="{76B3AC0A-283F-1BCB-7829-50DCE52FFD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1789" y="5138217"/>
            <a:ext cx="4068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altLang="de-DE" sz="2400" b="1">
                <a:solidFill>
                  <a:schemeClr val="bg1"/>
                </a:solidFill>
                <a:latin typeface="Verdana" panose="020B0604030504040204" pitchFamily="34" charset="0"/>
              </a:rPr>
              <a:t>d) Swedish</a:t>
            </a:r>
            <a:endParaRPr lang="de-DE" altLang="de-DE"/>
          </a:p>
        </p:txBody>
      </p:sp>
      <p:sp>
        <p:nvSpPr>
          <p:cNvPr id="8199" name="Text Box 7">
            <a:extLst>
              <a:ext uri="{FF2B5EF4-FFF2-40B4-BE49-F238E27FC236}">
                <a16:creationId xmlns:a16="http://schemas.microsoft.com/office/drawing/2014/main" id="{1CF00CCA-BB9C-7AA8-1C79-08AEACFD29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anose="020B0604030504040204" pitchFamily="34" charset="0"/>
              </a:rPr>
              <a:t>Team 2 (2)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7171" grpId="1"/>
      <p:bldP spid="7172" grpId="0"/>
      <p:bldP spid="7172" grpId="1"/>
      <p:bldP spid="7173" grpId="0"/>
      <p:bldP spid="7173" grpId="1"/>
      <p:bldP spid="717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4AFE7607-8472-66AB-C29C-6D0BCD001FA2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3700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GB" altLang="de-DE" sz="4000">
                <a:latin typeface="Verdana" panose="020B0604030504040204" pitchFamily="34" charset="0"/>
              </a:rPr>
              <a:t>Which city is the </a:t>
            </a:r>
            <a:br>
              <a:rPr lang="en-GB" altLang="de-DE" sz="4000">
                <a:latin typeface="Verdana" panose="020B0604030504040204" pitchFamily="34" charset="0"/>
              </a:rPr>
            </a:br>
            <a:r>
              <a:rPr lang="en-GB" altLang="de-DE" sz="4000">
                <a:latin typeface="Verdana" panose="020B0604030504040204" pitchFamily="34" charset="0"/>
              </a:rPr>
              <a:t>capital of Australia?</a:t>
            </a:r>
            <a:r>
              <a:rPr lang="de-DE" altLang="de-DE" sz="4000"/>
              <a:t> </a:t>
            </a:r>
          </a:p>
        </p:txBody>
      </p:sp>
      <p:sp>
        <p:nvSpPr>
          <p:cNvPr id="8195" name="Text Box 3">
            <a:extLst>
              <a:ext uri="{FF2B5EF4-FFF2-40B4-BE49-F238E27FC236}">
                <a16:creationId xmlns:a16="http://schemas.microsoft.com/office/drawing/2014/main" id="{1AF1F4A7-BB45-40DC-0592-2BAB17F127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7294" y="4437112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GB" altLang="de-DE" sz="2400" b="1" dirty="0">
                <a:solidFill>
                  <a:schemeClr val="bg1"/>
                </a:solidFill>
                <a:latin typeface="Verdana" panose="020B0604030504040204" pitchFamily="34" charset="0"/>
              </a:rPr>
              <a:t> Sydney</a:t>
            </a:r>
            <a:endParaRPr lang="de-DE" altLang="de-DE" dirty="0"/>
          </a:p>
        </p:txBody>
      </p:sp>
      <p:sp>
        <p:nvSpPr>
          <p:cNvPr id="8196" name="Text Box 4">
            <a:extLst>
              <a:ext uri="{FF2B5EF4-FFF2-40B4-BE49-F238E27FC236}">
                <a16:creationId xmlns:a16="http://schemas.microsoft.com/office/drawing/2014/main" id="{FD1571FC-1ACB-1FE1-63D7-952C822185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7294" y="5210225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sz="2400" b="1">
                <a:solidFill>
                  <a:schemeClr val="bg1"/>
                </a:solidFill>
                <a:latin typeface="Verdana" panose="020B0604030504040204" pitchFamily="34" charset="0"/>
              </a:rPr>
              <a:t>c) Canberra</a:t>
            </a:r>
            <a:endParaRPr lang="de-DE" altLang="de-DE"/>
          </a:p>
        </p:txBody>
      </p:sp>
      <p:sp>
        <p:nvSpPr>
          <p:cNvPr id="8197" name="Text Box 5">
            <a:extLst>
              <a:ext uri="{FF2B5EF4-FFF2-40B4-BE49-F238E27FC236}">
                <a16:creationId xmlns:a16="http://schemas.microsoft.com/office/drawing/2014/main" id="{5CBAEBA1-DCA1-D6B9-95A7-C53DF134E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6186" y="4443462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anose="020B0604030504040204" pitchFamily="34" charset="0"/>
              </a:rPr>
              <a:t>b) Melbourne</a:t>
            </a:r>
            <a:endParaRPr lang="de-DE" altLang="de-DE" dirty="0"/>
          </a:p>
        </p:txBody>
      </p:sp>
      <p:sp>
        <p:nvSpPr>
          <p:cNvPr id="8198" name="Text Box 6">
            <a:extLst>
              <a:ext uri="{FF2B5EF4-FFF2-40B4-BE49-F238E27FC236}">
                <a16:creationId xmlns:a16="http://schemas.microsoft.com/office/drawing/2014/main" id="{756D565D-ABF8-58DA-76BC-E473FEDF7D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7773" y="5210225"/>
            <a:ext cx="4068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anose="020B0604030504040204" pitchFamily="34" charset="0"/>
              </a:rPr>
              <a:t>d) Ottawa</a:t>
            </a:r>
            <a:endParaRPr lang="de-DE" altLang="de-DE" dirty="0"/>
          </a:p>
        </p:txBody>
      </p:sp>
      <p:sp>
        <p:nvSpPr>
          <p:cNvPr id="9223" name="Text Box 7">
            <a:extLst>
              <a:ext uri="{FF2B5EF4-FFF2-40B4-BE49-F238E27FC236}">
                <a16:creationId xmlns:a16="http://schemas.microsoft.com/office/drawing/2014/main" id="{1DA37B35-8BC8-8008-610D-5B506D1720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b="1">
                <a:solidFill>
                  <a:srgbClr val="FF0000"/>
                </a:solidFill>
                <a:latin typeface="Verdana" panose="020B0604030504040204" pitchFamily="34" charset="0"/>
              </a:rPr>
              <a:t>Team 1 (3)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  <p:bldP spid="8196" grpId="0"/>
      <p:bldP spid="8196" grpId="1"/>
      <p:bldP spid="8197" grpId="0"/>
      <p:bldP spid="8197" grpId="1"/>
      <p:bldP spid="8198" grpId="0"/>
      <p:bldP spid="8198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411BBD96-C9E8-0776-2C99-6ED20F5627D9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3700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GB" altLang="de-DE" sz="4000">
                <a:latin typeface="Verdana" panose="020B0604030504040204" pitchFamily="34" charset="0"/>
              </a:rPr>
              <a:t>Which city is  </a:t>
            </a:r>
            <a:br>
              <a:rPr lang="en-GB" altLang="de-DE" sz="4000">
                <a:latin typeface="Verdana" panose="020B0604030504040204" pitchFamily="34" charset="0"/>
              </a:rPr>
            </a:br>
            <a:r>
              <a:rPr lang="en-GB" altLang="de-DE" sz="4000" u="sng">
                <a:latin typeface="Verdana" panose="020B0604030504040204" pitchFamily="34" charset="0"/>
              </a:rPr>
              <a:t>not</a:t>
            </a:r>
            <a:r>
              <a:rPr lang="en-GB" altLang="de-DE" sz="4000">
                <a:latin typeface="Verdana" panose="020B0604030504040204" pitchFamily="34" charset="0"/>
              </a:rPr>
              <a:t> in Canada?</a:t>
            </a:r>
            <a:r>
              <a:rPr lang="de-DE" altLang="de-DE" sz="4000"/>
              <a:t> </a:t>
            </a:r>
          </a:p>
        </p:txBody>
      </p:sp>
      <p:sp>
        <p:nvSpPr>
          <p:cNvPr id="9219" name="Text Box 3">
            <a:extLst>
              <a:ext uri="{FF2B5EF4-FFF2-40B4-BE49-F238E27FC236}">
                <a16:creationId xmlns:a16="http://schemas.microsoft.com/office/drawing/2014/main" id="{C0C18289-39E6-7515-657B-DE70A594B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3318" y="5006975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GB" altLang="de-DE" sz="2400" b="1" dirty="0">
                <a:solidFill>
                  <a:schemeClr val="bg1"/>
                </a:solidFill>
                <a:latin typeface="Verdana" panose="020B0604030504040204" pitchFamily="34" charset="0"/>
              </a:rPr>
              <a:t> Toronto</a:t>
            </a:r>
            <a:endParaRPr lang="de-DE" altLang="de-DE" dirty="0"/>
          </a:p>
        </p:txBody>
      </p:sp>
      <p:sp>
        <p:nvSpPr>
          <p:cNvPr id="9220" name="Text Box 4">
            <a:extLst>
              <a:ext uri="{FF2B5EF4-FFF2-40B4-BE49-F238E27FC236}">
                <a16:creationId xmlns:a16="http://schemas.microsoft.com/office/drawing/2014/main" id="{0D778179-57E5-81AE-8276-24466C0420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3318" y="5780088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sz="2400" b="1">
                <a:solidFill>
                  <a:schemeClr val="bg1"/>
                </a:solidFill>
                <a:latin typeface="Verdana" panose="020B0604030504040204" pitchFamily="34" charset="0"/>
              </a:rPr>
              <a:t>c) Seattle</a:t>
            </a:r>
            <a:endParaRPr lang="de-DE" altLang="de-DE"/>
          </a:p>
        </p:txBody>
      </p:sp>
      <p:sp>
        <p:nvSpPr>
          <p:cNvPr id="9221" name="Text Box 5">
            <a:extLst>
              <a:ext uri="{FF2B5EF4-FFF2-40B4-BE49-F238E27FC236}">
                <a16:creationId xmlns:a16="http://schemas.microsoft.com/office/drawing/2014/main" id="{17EC1C24-CB54-2A26-50B4-B169AB612D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2210" y="5013325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anose="020B0604030504040204" pitchFamily="34" charset="0"/>
              </a:rPr>
              <a:t>b) Vancouver</a:t>
            </a:r>
            <a:endParaRPr lang="de-DE" altLang="de-DE" dirty="0"/>
          </a:p>
        </p:txBody>
      </p:sp>
      <p:sp>
        <p:nvSpPr>
          <p:cNvPr id="9222" name="Text Box 6">
            <a:extLst>
              <a:ext uri="{FF2B5EF4-FFF2-40B4-BE49-F238E27FC236}">
                <a16:creationId xmlns:a16="http://schemas.microsoft.com/office/drawing/2014/main" id="{219655B0-0993-C4E3-496E-5C4E00AFE9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3797" y="5780088"/>
            <a:ext cx="4068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altLang="de-DE" sz="2400" b="1">
                <a:solidFill>
                  <a:schemeClr val="bg1"/>
                </a:solidFill>
                <a:latin typeface="Verdana" panose="020B0604030504040204" pitchFamily="34" charset="0"/>
              </a:rPr>
              <a:t>d) Quebec</a:t>
            </a:r>
            <a:endParaRPr lang="de-DE" altLang="de-DE"/>
          </a:p>
        </p:txBody>
      </p:sp>
      <p:sp>
        <p:nvSpPr>
          <p:cNvPr id="10247" name="Text Box 7">
            <a:extLst>
              <a:ext uri="{FF2B5EF4-FFF2-40B4-BE49-F238E27FC236}">
                <a16:creationId xmlns:a16="http://schemas.microsoft.com/office/drawing/2014/main" id="{2E5D19D6-E642-2051-BDB6-04188F1E5C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b="1">
                <a:solidFill>
                  <a:srgbClr val="FF0000"/>
                </a:solidFill>
                <a:latin typeface="Verdana" panose="020B0604030504040204" pitchFamily="34" charset="0"/>
              </a:rPr>
              <a:t>Team 2 (3)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  <p:bldP spid="9219" grpId="1"/>
      <p:bldP spid="9220" grpId="0"/>
      <p:bldP spid="9220" grpId="1"/>
      <p:bldP spid="9221" grpId="0"/>
      <p:bldP spid="9221" grpId="1"/>
      <p:bldP spid="92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C841B677-1FB8-3B7F-6243-824F73FDD161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8667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GB" altLang="de-DE">
                <a:latin typeface="Verdana" panose="020B0604030504040204" pitchFamily="34" charset="0"/>
              </a:rPr>
              <a:t>What is in Washington D.C.?</a:t>
            </a:r>
            <a:r>
              <a:rPr lang="de-DE" altLang="de-DE"/>
              <a:t> </a:t>
            </a:r>
          </a:p>
        </p:txBody>
      </p:sp>
      <p:sp>
        <p:nvSpPr>
          <p:cNvPr id="11267" name="Text Box 3">
            <a:extLst>
              <a:ext uri="{FF2B5EF4-FFF2-40B4-BE49-F238E27FC236}">
                <a16:creationId xmlns:a16="http://schemas.microsoft.com/office/drawing/2014/main" id="{61DAACDF-B775-6CFD-EDB9-B820A3D19A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3318" y="4293096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GB" altLang="de-DE" sz="2400" b="1" dirty="0">
                <a:solidFill>
                  <a:schemeClr val="bg1"/>
                </a:solidFill>
                <a:latin typeface="Verdana" panose="020B0604030504040204" pitchFamily="34" charset="0"/>
              </a:rPr>
              <a:t> The Mall</a:t>
            </a:r>
            <a:endParaRPr lang="de-DE" altLang="de-DE" dirty="0"/>
          </a:p>
        </p:txBody>
      </p:sp>
      <p:sp>
        <p:nvSpPr>
          <p:cNvPr id="11268" name="Text Box 4">
            <a:extLst>
              <a:ext uri="{FF2B5EF4-FFF2-40B4-BE49-F238E27FC236}">
                <a16:creationId xmlns:a16="http://schemas.microsoft.com/office/drawing/2014/main" id="{B146FDA8-33FF-2A0C-8334-83137C3622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3318" y="5066209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sz="2400" b="1">
                <a:solidFill>
                  <a:schemeClr val="bg1"/>
                </a:solidFill>
                <a:latin typeface="Verdana" panose="020B0604030504040204" pitchFamily="34" charset="0"/>
              </a:rPr>
              <a:t>c) Central Park</a:t>
            </a:r>
            <a:endParaRPr lang="de-DE" altLang="de-DE"/>
          </a:p>
        </p:txBody>
      </p:sp>
      <p:sp>
        <p:nvSpPr>
          <p:cNvPr id="11269" name="Text Box 5">
            <a:extLst>
              <a:ext uri="{FF2B5EF4-FFF2-40B4-BE49-F238E27FC236}">
                <a16:creationId xmlns:a16="http://schemas.microsoft.com/office/drawing/2014/main" id="{73B95801-2D5F-D485-BAF8-811BA2C12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4413" y="4299446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anose="020B0604030504040204" pitchFamily="34" charset="0"/>
              </a:rPr>
              <a:t>b) Queen’s Park</a:t>
            </a:r>
            <a:endParaRPr lang="de-DE" altLang="de-DE" dirty="0"/>
          </a:p>
        </p:txBody>
      </p:sp>
      <p:sp>
        <p:nvSpPr>
          <p:cNvPr id="11270" name="Text Box 6">
            <a:extLst>
              <a:ext uri="{FF2B5EF4-FFF2-40B4-BE49-F238E27FC236}">
                <a16:creationId xmlns:a16="http://schemas.microsoft.com/office/drawing/2014/main" id="{6E3DC1B4-F61F-A145-FC72-646A1AB557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0" y="5066209"/>
            <a:ext cx="4068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anose="020B0604030504040204" pitchFamily="34" charset="0"/>
              </a:rPr>
              <a:t>d) Capitol Garden</a:t>
            </a:r>
            <a:endParaRPr lang="de-DE" altLang="de-DE" dirty="0"/>
          </a:p>
        </p:txBody>
      </p:sp>
      <p:sp>
        <p:nvSpPr>
          <p:cNvPr id="12295" name="Text Box 7">
            <a:extLst>
              <a:ext uri="{FF2B5EF4-FFF2-40B4-BE49-F238E27FC236}">
                <a16:creationId xmlns:a16="http://schemas.microsoft.com/office/drawing/2014/main" id="{D214314D-21E6-A632-6426-64A428C846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b="1">
                <a:solidFill>
                  <a:srgbClr val="FF0000"/>
                </a:solidFill>
                <a:latin typeface="Verdana" panose="020B0604030504040204" pitchFamily="34" charset="0"/>
              </a:rPr>
              <a:t>Team 1 (4)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  <p:bldP spid="11267" grpId="1"/>
      <p:bldP spid="11268" grpId="0"/>
      <p:bldP spid="11269" grpId="0"/>
      <p:bldP spid="11269" grpId="1"/>
      <p:bldP spid="11270" grpId="0"/>
      <p:bldP spid="11270" grpId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569</Words>
  <Application>Microsoft Office PowerPoint</Application>
  <PresentationFormat>Bildschirmpräsentation (4:3)</PresentationFormat>
  <Paragraphs>78</Paragraphs>
  <Slides>18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21" baseType="lpstr">
      <vt:lpstr>Arial</vt:lpstr>
      <vt:lpstr>Verdana</vt:lpstr>
      <vt:lpstr>Standarddesign</vt:lpstr>
      <vt:lpstr>Quiz - The Hot Chair </vt:lpstr>
      <vt:lpstr>Quiz - “The Hot Chair” (Instructions)   Two teams compete (Team 1, Team 2) There are 6 questions for each team The team that can answer most of the questions correctly is the winner Each question has to be answered by one team member/candidate alone  The candidate must not consult the other members of his team Each team has two 50/50 jokers that can be used by the candidates Moreover, each team has one “Veto”* that can be used  if team members believe that the answer of their candidate is wrong In case of a “Veto” the team can correct the answer of their candidate  and replace it by a second - then valid - answer   *Veto – (lat.) „ich verbiete / I forbid“ (Einspruch)  </vt:lpstr>
      <vt:lpstr>Which answer to “How are you?”  is not correct? </vt:lpstr>
      <vt:lpstr>What is not a reply to “Hello, I’m Jim Beam.”? </vt:lpstr>
      <vt:lpstr>People from Rome are…? </vt:lpstr>
      <vt:lpstr>People from Zurich are…? </vt:lpstr>
      <vt:lpstr>Which city is the  capital of Australia? </vt:lpstr>
      <vt:lpstr>Which city is   not in Canada? </vt:lpstr>
      <vt:lpstr>What is in Washington D.C.? </vt:lpstr>
      <vt:lpstr>PowerPoint-Präsentation</vt:lpstr>
      <vt:lpstr>What is not in New York City? </vt:lpstr>
      <vt:lpstr>PowerPoint-Präsentation</vt:lpstr>
      <vt:lpstr>What is not an airport of London? </vt:lpstr>
      <vt:lpstr>What is not a borough of New York City? </vt:lpstr>
      <vt:lpstr>Who is not an American writer? </vt:lpstr>
      <vt:lpstr>PowerPoint-Präsentation</vt:lpstr>
      <vt:lpstr>Who was not a President of the United States? </vt:lpstr>
      <vt:lpstr>PowerPoint-Präsentation</vt:lpstr>
    </vt:vector>
  </TitlesOfParts>
  <Company>Maximilian Verlag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Which answer to „How are you?”  is not correct?</dc:title>
  <dc:creator>Jürgen Hensel</dc:creator>
  <cp:lastModifiedBy>Jürgen Hensel</cp:lastModifiedBy>
  <cp:revision>44</cp:revision>
  <dcterms:created xsi:type="dcterms:W3CDTF">2011-03-24T10:15:25Z</dcterms:created>
  <dcterms:modified xsi:type="dcterms:W3CDTF">2025-10-31T06:00:19Z</dcterms:modified>
</cp:coreProperties>
</file>