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74" r:id="rId23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90" d="100"/>
          <a:sy n="90" d="100"/>
        </p:scale>
        <p:origin x="1524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F431A63-0D22-6913-0DC3-C8885799E9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59614F-D77E-952E-1199-884EE85E74F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E8EE47-C854-4CCD-BD7F-1E0B088A4612}" type="datetimeFigureOut">
              <a:rPr lang="de-DE"/>
              <a:pPr>
                <a:defRPr/>
              </a:pPr>
              <a:t>13.06.2025</a:t>
            </a:fld>
            <a:endParaRPr 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372A92A3-EDE1-66EE-33F4-6D413C08544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C3292699-A82A-8502-BB82-9D2CCEB1CE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26F70FC-DCC6-3AB1-A4FE-9A962E44B29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49735D5-3899-CE3E-361D-48310233C3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A8D8B11-28E3-4CB1-8B31-9E8AAD2C065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909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442247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3314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96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0741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39581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83758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5043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10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8356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3107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>
            <a:extLst>
              <a:ext uri="{FF2B5EF4-FFF2-40B4-BE49-F238E27FC236}">
                <a16:creationId xmlns:a16="http://schemas.microsoft.com/office/drawing/2014/main" id="{356F9BC9-18CC-5E30-62DD-2BB45FAA72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028" name="Text Box 8">
            <a:extLst>
              <a:ext uri="{FF2B5EF4-FFF2-40B4-BE49-F238E27FC236}">
                <a16:creationId xmlns:a16="http://schemas.microsoft.com/office/drawing/2014/main" id="{987714BB-D78C-DA86-48DB-53EF0FBE5E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44450"/>
            <a:ext cx="9144000" cy="9159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altLang="de-DE" b="1" dirty="0"/>
              <a:t>1. Halbjahr 2025</a:t>
            </a:r>
            <a:endParaRPr lang="de-DE" altLang="de-DE" b="1" i="1" dirty="0"/>
          </a:p>
          <a:p>
            <a:pPr algn="ctr" eaLnBrk="1" hangingPunct="1">
              <a:defRPr/>
            </a:pPr>
            <a:r>
              <a:rPr lang="de-DE" altLang="de-DE" b="1" i="1" dirty="0"/>
              <a:t>Englisch am Abend  A1-1</a:t>
            </a:r>
            <a:endParaRPr lang="de-DE" altLang="de-DE" b="1" dirty="0"/>
          </a:p>
          <a:p>
            <a:pPr algn="ctr" eaLnBrk="1" hangingPunct="1">
              <a:defRPr/>
            </a:pPr>
            <a:r>
              <a:rPr lang="de-DE" altLang="de-DE" b="1" dirty="0"/>
              <a:t>251-40601B, Do, 18.30 – 20.00 Uhr</a:t>
            </a:r>
          </a:p>
        </p:txBody>
      </p:sp>
      <p:sp>
        <p:nvSpPr>
          <p:cNvPr id="2" name="Line 10">
            <a:extLst>
              <a:ext uri="{FF2B5EF4-FFF2-40B4-BE49-F238E27FC236}">
                <a16:creationId xmlns:a16="http://schemas.microsoft.com/office/drawing/2014/main" id="{F28774B4-2418-AF38-E6BF-DC30CB8B09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029" name="Picture 11" descr="English is easy">
            <a:extLst>
              <a:ext uri="{FF2B5EF4-FFF2-40B4-BE49-F238E27FC236}">
                <a16:creationId xmlns:a16="http://schemas.microsoft.com/office/drawing/2014/main" id="{32FDC242-26DA-4E93-04F6-7E11046062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150" y="6096000"/>
            <a:ext cx="1133475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Grafik 2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B8FCCBC4-3670-AFF5-01BA-41EBA1D2BA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188913"/>
            <a:ext cx="2120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&#252;rgen\ownCloud\VHS%20Englisch\2025-1\A1-1\25_06_12%20A1-1-10\Which%20person%20is%20it\She%20loves%20you.mp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&#252;rgen\ownCloud\VHS%20Englisch\2025-1\A1-1\25_06_12%20A1-1-10\Which%20person%20is%20it\All%20my%20Loving.mp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&#252;rgen\ownCloud\VHS%20Englisch\2025-1\A1-1\25_06_12%20A1-1-10\Which%20person%20is%20it\Silly%20Love%20Songs.mp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&#252;rgen\ownCloud\VHS%20Englisch\2025-1\A1-1\25_06_12%20A1-1-10\Which%20person%20is%20it\Mull%20Of%20Kintyre.mp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&#252;rgen\ownCloud\VHS%20Englisch\2025-1\A1-1\25_06_12%20A1-1-10\Which%20person%20is%20it\With%20A%20Little%20Help%20From%20My%20Friends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J&#252;rgen\ownCloud\VHS%20Englisch\2025-1\A1-1\25_06_12%20A1-1-10\Which%20person%20is%20it\Yesterday.mp3" TargetMode="External"/><Relationship Id="rId1" Type="http://schemas.openxmlformats.org/officeDocument/2006/relationships/audio" Target="file:///I:\Eigene%20Dateien\VHS\Englisch\2011-2\A1-3\11_12_15%20A1-3-12\Yesterday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7998F254-6FE3-0830-309B-41CE30EDBBDB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1514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anose="020B0604030504040204" pitchFamily="34" charset="0"/>
              </a:rPr>
              <a:t>Which person is it?</a:t>
            </a:r>
            <a:br>
              <a:rPr lang="en-GB" altLang="de-DE">
                <a:latin typeface="Verdana" panose="020B0604030504040204" pitchFamily="34" charset="0"/>
              </a:rPr>
            </a:br>
            <a:r>
              <a:rPr lang="en-GB" altLang="de-DE">
                <a:latin typeface="Verdana" panose="020B0604030504040204" pitchFamily="34" charset="0"/>
              </a:rPr>
              <a:t>Quotations.</a:t>
            </a:r>
            <a:endParaRPr lang="de-DE" altLang="de-DE"/>
          </a:p>
        </p:txBody>
      </p:sp>
    </p:spTree>
  </p:cSld>
  <p:clrMapOvr>
    <a:masterClrMapping/>
  </p:clrMapOvr>
  <p:transition spd="slow"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F91B6809-9313-E7A3-0A72-E9B8DE69AD16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212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de-DE" altLang="de-DE"/>
              <a:t>In 2023 the person‘s fortune </a:t>
            </a:r>
            <a:br>
              <a:rPr lang="de-DE" altLang="de-DE"/>
            </a:br>
            <a:r>
              <a:rPr lang="de-DE" altLang="de-DE"/>
              <a:t>was estimated at </a:t>
            </a:r>
            <a:br>
              <a:rPr lang="de-DE" altLang="de-DE"/>
            </a:br>
            <a:r>
              <a:rPr lang="de-DE" altLang="de-DE"/>
              <a:t>more than € 1 bn. </a:t>
            </a:r>
          </a:p>
        </p:txBody>
      </p:sp>
    </p:spTree>
  </p:cSld>
  <p:clrMapOvr>
    <a:masterClrMapping/>
  </p:clrMapOvr>
  <p:transition spd="slow"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4715259-18E2-E12D-01EF-6E8A869D2F32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212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anose="020B0604030504040204" pitchFamily="34" charset="0"/>
              </a:rPr>
              <a:t>Quotation:</a:t>
            </a:r>
            <a:br>
              <a:rPr lang="en-GB" altLang="de-DE">
                <a:latin typeface="Verdana" panose="020B0604030504040204" pitchFamily="34" charset="0"/>
              </a:rPr>
            </a:br>
            <a:r>
              <a:rPr lang="en-GB" altLang="de-DE">
                <a:latin typeface="Verdana" panose="020B0604030504040204" pitchFamily="34" charset="0"/>
              </a:rPr>
              <a:t>“Do you need anybody?</a:t>
            </a:r>
            <a:br>
              <a:rPr lang="en-GB" altLang="de-DE">
                <a:latin typeface="Verdana" panose="020B0604030504040204" pitchFamily="34" charset="0"/>
              </a:rPr>
            </a:br>
            <a:r>
              <a:rPr lang="en-GB" altLang="de-DE">
                <a:latin typeface="Verdana" panose="020B0604030504040204" pitchFamily="34" charset="0"/>
              </a:rPr>
              <a:t>I need somebody to love.”</a:t>
            </a:r>
            <a:r>
              <a:rPr lang="de-DE" altLang="de-DE" sz="4000"/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FB5662D2-BD94-D978-6B95-B2626FF03FCF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060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000" rIns="90000"/>
          <a:lstStyle/>
          <a:p>
            <a:pPr algn="ctr" eaLnBrk="1" hangingPunct="1"/>
            <a:r>
              <a:rPr lang="de-DE" altLang="de-DE" sz="4000">
                <a:latin typeface="Verdana" panose="020B0604030504040204" pitchFamily="34" charset="0"/>
              </a:rPr>
              <a:t> </a:t>
            </a:r>
            <a:r>
              <a:rPr lang="en-US" altLang="de-DE" sz="3600">
                <a:latin typeface="Verdana" panose="020B0604030504040204" pitchFamily="34" charset="0"/>
              </a:rPr>
              <a:t>“The most successful musician and composer in popular music history.“</a:t>
            </a:r>
            <a:br>
              <a:rPr lang="de-DE" altLang="de-DE" sz="3600">
                <a:latin typeface="Verdana" panose="020B0604030504040204" pitchFamily="34" charset="0"/>
              </a:rPr>
            </a:br>
            <a:r>
              <a:rPr lang="de-DE" altLang="de-DE" sz="3600">
                <a:latin typeface="Verdana" panose="020B0604030504040204" pitchFamily="34" charset="0"/>
              </a:rPr>
              <a:t> (The Guinness Book Of Records)</a:t>
            </a:r>
            <a:r>
              <a:rPr lang="de-DE" altLang="de-DE"/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21AEC5B-E92C-740A-B8BD-A599812DE053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1527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anose="020B0604030504040204" pitchFamily="34" charset="0"/>
              </a:rPr>
              <a:t>Quotation:</a:t>
            </a:r>
            <a:r>
              <a:rPr lang="de-DE" altLang="de-DE">
                <a:latin typeface="Verdana" panose="020B0604030504040204" pitchFamily="34" charset="0"/>
              </a:rPr>
              <a:t> </a:t>
            </a:r>
            <a:br>
              <a:rPr lang="de-DE" altLang="de-DE">
                <a:latin typeface="Verdana" panose="020B0604030504040204" pitchFamily="34" charset="0"/>
              </a:rPr>
            </a:br>
            <a:r>
              <a:rPr lang="en-US" altLang="de-DE">
                <a:latin typeface="Verdana" panose="020B0604030504040204" pitchFamily="34" charset="0"/>
              </a:rPr>
              <a:t>“Oh, I believe in yesterday.“</a:t>
            </a:r>
            <a:r>
              <a:rPr lang="en-US" altLang="de-DE" sz="4000"/>
              <a:t> </a:t>
            </a:r>
            <a:endParaRPr lang="de-DE" altLang="de-DE" sz="4000"/>
          </a:p>
        </p:txBody>
      </p:sp>
    </p:spTree>
  </p:cSld>
  <p:clrMapOvr>
    <a:masterClrMapping/>
  </p:clrMapOvr>
  <p:transition spd="slow"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38E8F56C-EE8A-7524-D23C-FD8AB4AB1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59000"/>
            <a:ext cx="9144000" cy="1527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4400">
                <a:solidFill>
                  <a:schemeClr val="tx2"/>
                </a:solidFill>
                <a:latin typeface="Verdana" panose="020B0604030504040204" pitchFamily="34" charset="0"/>
              </a:rPr>
              <a:t>Do you know</a:t>
            </a:r>
            <a:br>
              <a:rPr lang="en-GB" altLang="de-DE" sz="440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en-GB" altLang="de-DE" sz="4400">
                <a:solidFill>
                  <a:schemeClr val="tx2"/>
                </a:solidFill>
                <a:latin typeface="Verdana" panose="020B0604030504040204" pitchFamily="34" charset="0"/>
              </a:rPr>
              <a:t>who the man is?</a:t>
            </a:r>
            <a:r>
              <a:rPr lang="de-DE" altLang="de-DE" sz="400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DC6B43F3-01F0-3333-498C-BE6639BFC096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191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de-DE" altLang="de-DE" sz="4000">
                <a:latin typeface="Verdana" panose="020B0604030504040204" pitchFamily="34" charset="0"/>
              </a:rPr>
              <a:t>Quotation:</a:t>
            </a:r>
            <a:br>
              <a:rPr lang="de-DE" altLang="de-DE" sz="4000">
                <a:latin typeface="Verdana" panose="020B0604030504040204" pitchFamily="34" charset="0"/>
              </a:rPr>
            </a:br>
            <a:r>
              <a:rPr lang="en-US" altLang="de-DE" sz="4000">
                <a:latin typeface="Verdana" panose="020B0604030504040204" pitchFamily="34" charset="0"/>
              </a:rPr>
              <a:t>“She loves you.“</a:t>
            </a:r>
            <a:br>
              <a:rPr lang="de-DE" altLang="de-DE" sz="4000">
                <a:latin typeface="Verdana" panose="020B0604030504040204" pitchFamily="34" charset="0"/>
              </a:rPr>
            </a:br>
            <a:r>
              <a:rPr lang="de-DE" altLang="de-DE" sz="4000">
                <a:solidFill>
                  <a:srgbClr val="FF0000"/>
                </a:solidFill>
                <a:latin typeface="Verdana" panose="020B0604030504040204" pitchFamily="34" charset="0"/>
              </a:rPr>
              <a:t>Listen!</a:t>
            </a:r>
          </a:p>
        </p:txBody>
      </p:sp>
      <p:pic>
        <p:nvPicPr>
          <p:cNvPr id="2" name="She loves you.mp3">
            <a:hlinkClick r:id="" action="ppaction://media"/>
            <a:extLst>
              <a:ext uri="{FF2B5EF4-FFF2-40B4-BE49-F238E27FC236}">
                <a16:creationId xmlns:a16="http://schemas.microsoft.com/office/drawing/2014/main" id="{B8F6AE89-5294-FDB6-C3D9-A3FD65D48BD8}"/>
              </a:ext>
            </a:extLst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1148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593AA214-371B-F22D-C320-7D4A6CB9CC21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593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sz="4000">
                <a:latin typeface="Verdana" panose="020B0604030504040204" pitchFamily="34" charset="0"/>
              </a:rPr>
              <a:t>Quotation:</a:t>
            </a:r>
            <a:br>
              <a:rPr lang="de-DE" altLang="de-DE" sz="4000"/>
            </a:br>
            <a:r>
              <a:rPr lang="en-US" altLang="de-DE" sz="4000">
                <a:latin typeface="Verdana" panose="020B0604030504040204" pitchFamily="34" charset="0"/>
              </a:rPr>
              <a:t>“Close your eyes </a:t>
            </a:r>
            <a:br>
              <a:rPr lang="en-US" altLang="de-DE" sz="4000">
                <a:latin typeface="Verdana" panose="020B0604030504040204" pitchFamily="34" charset="0"/>
              </a:rPr>
            </a:br>
            <a:r>
              <a:rPr lang="en-US" altLang="de-DE" sz="4000">
                <a:latin typeface="Verdana" panose="020B0604030504040204" pitchFamily="34" charset="0"/>
              </a:rPr>
              <a:t>and I‘ll kiss you.“</a:t>
            </a:r>
            <a:br>
              <a:rPr lang="de-DE" altLang="de-DE" sz="4000">
                <a:latin typeface="Verdana" panose="020B0604030504040204" pitchFamily="34" charset="0"/>
              </a:rPr>
            </a:br>
            <a:r>
              <a:rPr lang="de-DE" altLang="de-DE" sz="4000">
                <a:solidFill>
                  <a:srgbClr val="FF0000"/>
                </a:solidFill>
                <a:latin typeface="Verdana" panose="020B0604030504040204" pitchFamily="34" charset="0"/>
              </a:rPr>
              <a:t>Listen!</a:t>
            </a:r>
          </a:p>
        </p:txBody>
      </p:sp>
      <p:pic>
        <p:nvPicPr>
          <p:cNvPr id="2" name="All my Loving.mp3">
            <a:hlinkClick r:id="" action="ppaction://media"/>
            <a:extLst>
              <a:ext uri="{FF2B5EF4-FFF2-40B4-BE49-F238E27FC236}">
                <a16:creationId xmlns:a16="http://schemas.microsoft.com/office/drawing/2014/main" id="{E14C4897-3BA6-5ED5-984E-AC12933C157E}"/>
              </a:ext>
            </a:extLst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76408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2FD8A3F-5600-F870-1991-09A15B314AD3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019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sz="4000">
                <a:latin typeface="Verdana" panose="020B0604030504040204" pitchFamily="34" charset="0"/>
              </a:rPr>
              <a:t>Quotation:</a:t>
            </a:r>
            <a:r>
              <a:rPr lang="de-DE" altLang="de-DE" sz="4000"/>
              <a:t> </a:t>
            </a:r>
            <a:br>
              <a:rPr lang="de-DE" altLang="de-DE" sz="4000"/>
            </a:br>
            <a:r>
              <a:rPr lang="en-US" altLang="de-DE" sz="4000">
                <a:latin typeface="Verdana" panose="020B0604030504040204" pitchFamily="34" charset="0"/>
              </a:rPr>
              <a:t>“Love doesn‘t come in a minute.“</a:t>
            </a:r>
            <a:br>
              <a:rPr lang="de-DE" altLang="de-DE" sz="4000">
                <a:latin typeface="Verdana" panose="020B0604030504040204" pitchFamily="34" charset="0"/>
              </a:rPr>
            </a:br>
            <a:r>
              <a:rPr lang="de-DE" altLang="de-DE" sz="4000">
                <a:solidFill>
                  <a:srgbClr val="FF0000"/>
                </a:solidFill>
                <a:latin typeface="Verdana" panose="020B0604030504040204" pitchFamily="34" charset="0"/>
              </a:rPr>
              <a:t>Listen!</a:t>
            </a:r>
          </a:p>
        </p:txBody>
      </p:sp>
      <p:pic>
        <p:nvPicPr>
          <p:cNvPr id="2" name="Silly Love Songs.mp3">
            <a:hlinkClick r:id="" action="ppaction://media"/>
            <a:extLst>
              <a:ext uri="{FF2B5EF4-FFF2-40B4-BE49-F238E27FC236}">
                <a16:creationId xmlns:a16="http://schemas.microsoft.com/office/drawing/2014/main" id="{ABEDCD98-9044-2991-F070-50DA725F7F45}"/>
              </a:ext>
            </a:extLst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1878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6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17A9B8FB-0274-ABC7-41F0-C632BDD3F0F5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593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sz="4000">
                <a:latin typeface="Verdana" panose="020B0604030504040204" pitchFamily="34" charset="0"/>
              </a:rPr>
              <a:t>Quotation:</a:t>
            </a:r>
            <a:br>
              <a:rPr lang="en-GB" altLang="de-DE" sz="4000">
                <a:latin typeface="Verdana" panose="020B0604030504040204" pitchFamily="34" charset="0"/>
              </a:rPr>
            </a:br>
            <a:r>
              <a:rPr lang="en-GB" altLang="de-DE" sz="4000">
                <a:latin typeface="Verdana" panose="020B0604030504040204" pitchFamily="34" charset="0"/>
              </a:rPr>
              <a:t>“Far have I travelled and much have I seen.”</a:t>
            </a:r>
            <a:br>
              <a:rPr lang="en-GB" altLang="de-DE" sz="4000">
                <a:latin typeface="Verdana" panose="020B0604030504040204" pitchFamily="34" charset="0"/>
              </a:rPr>
            </a:br>
            <a:r>
              <a:rPr lang="en-GB" altLang="de-DE" sz="4000">
                <a:solidFill>
                  <a:srgbClr val="FF0000"/>
                </a:solidFill>
                <a:latin typeface="Verdana" panose="020B0604030504040204" pitchFamily="34" charset="0"/>
              </a:rPr>
              <a:t>Listen!</a:t>
            </a:r>
            <a:r>
              <a:rPr lang="en-GB" altLang="de-DE" sz="4000">
                <a:latin typeface="Verdana" panose="020B0604030504040204" pitchFamily="34" charset="0"/>
              </a:rPr>
              <a:t>  </a:t>
            </a:r>
            <a:r>
              <a:rPr lang="de-DE" altLang="de-DE" sz="4000"/>
              <a:t> </a:t>
            </a:r>
          </a:p>
        </p:txBody>
      </p:sp>
      <p:pic>
        <p:nvPicPr>
          <p:cNvPr id="2" name="Mull Of Kintyre.mp3">
            <a:hlinkClick r:id="" action="ppaction://media"/>
            <a:extLst>
              <a:ext uri="{FF2B5EF4-FFF2-40B4-BE49-F238E27FC236}">
                <a16:creationId xmlns:a16="http://schemas.microsoft.com/office/drawing/2014/main" id="{5CA739B0-913C-7612-BD05-3A0FB160E3B6}"/>
              </a:ext>
            </a:extLst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76408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9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0BDA84DA-E895-1E85-9070-2DC7DE9A37F8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593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sz="4000">
                <a:latin typeface="Verdana" panose="020B0604030504040204" pitchFamily="34" charset="0"/>
              </a:rPr>
              <a:t>Quotation:</a:t>
            </a:r>
            <a:br>
              <a:rPr lang="en-GB" altLang="de-DE" sz="4000">
                <a:latin typeface="Verdana" panose="020B0604030504040204" pitchFamily="34" charset="0"/>
              </a:rPr>
            </a:br>
            <a:r>
              <a:rPr lang="en-GB" altLang="de-DE" sz="4000">
                <a:latin typeface="Verdana" panose="020B0604030504040204" pitchFamily="34" charset="0"/>
              </a:rPr>
              <a:t>“Do you need anybody?</a:t>
            </a:r>
            <a:br>
              <a:rPr lang="en-GB" altLang="de-DE" sz="4000">
                <a:latin typeface="Verdana" panose="020B0604030504040204" pitchFamily="34" charset="0"/>
              </a:rPr>
            </a:br>
            <a:r>
              <a:rPr lang="en-GB" altLang="de-DE" sz="4000">
                <a:latin typeface="Verdana" panose="020B0604030504040204" pitchFamily="34" charset="0"/>
              </a:rPr>
              <a:t>I need somebody to love.”</a:t>
            </a:r>
            <a:r>
              <a:rPr lang="de-DE" altLang="de-DE" sz="3600"/>
              <a:t> </a:t>
            </a:r>
            <a:br>
              <a:rPr lang="de-DE" altLang="de-DE" sz="3600"/>
            </a:br>
            <a:r>
              <a:rPr lang="de-DE" altLang="de-DE" sz="4000">
                <a:solidFill>
                  <a:srgbClr val="FF0000"/>
                </a:solidFill>
                <a:latin typeface="Verdana" panose="020B0604030504040204" pitchFamily="34" charset="0"/>
              </a:rPr>
              <a:t>Listen!</a:t>
            </a:r>
          </a:p>
        </p:txBody>
      </p:sp>
      <p:pic>
        <p:nvPicPr>
          <p:cNvPr id="2" name="With A Little Help From My Friends.mp3">
            <a:hlinkClick r:id="" action="ppaction://media"/>
            <a:extLst>
              <a:ext uri="{FF2B5EF4-FFF2-40B4-BE49-F238E27FC236}">
                <a16:creationId xmlns:a16="http://schemas.microsoft.com/office/drawing/2014/main" id="{A76A89EF-B569-8E23-7F4F-5977A509E3D2}"/>
              </a:ext>
            </a:extLst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76408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8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B1E0B9F-50CE-B79A-8AA4-30AB0BC838EA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212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de-DE" altLang="de-DE">
                <a:latin typeface="Verdana" panose="020B0604030504040204" pitchFamily="34" charset="0"/>
              </a:rPr>
              <a:t>Born on 18 June 1942 </a:t>
            </a:r>
            <a:br>
              <a:rPr lang="de-DE" altLang="de-DE">
                <a:latin typeface="Verdana" panose="020B0604030504040204" pitchFamily="34" charset="0"/>
              </a:rPr>
            </a:br>
            <a:r>
              <a:rPr lang="de-DE" altLang="de-DE">
                <a:latin typeface="Verdana" panose="020B0604030504040204" pitchFamily="34" charset="0"/>
              </a:rPr>
              <a:t>in England.</a:t>
            </a:r>
            <a:br>
              <a:rPr lang="de-DE" altLang="de-DE">
                <a:latin typeface="Verdana" panose="020B0604030504040204" pitchFamily="34" charset="0"/>
              </a:rPr>
            </a:br>
            <a:r>
              <a:rPr lang="de-DE" altLang="de-DE">
                <a:latin typeface="Verdana" panose="020B0604030504040204" pitchFamily="34" charset="0"/>
              </a:rPr>
              <a:t>Still alive.</a:t>
            </a:r>
          </a:p>
        </p:txBody>
      </p:sp>
    </p:spTree>
  </p:cSld>
  <p:clrMapOvr>
    <a:masterClrMapping/>
  </p:clrMapOvr>
  <p:transition spd="slow">
    <p:circl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548A5E6-A1D5-E5FB-8F01-A597C4E235A4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191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sz="4000">
                <a:latin typeface="Verdana" panose="020B0604030504040204" pitchFamily="34" charset="0"/>
              </a:rPr>
              <a:t>Quotation:</a:t>
            </a:r>
            <a:r>
              <a:rPr lang="de-DE" altLang="de-DE" sz="4000">
                <a:latin typeface="Verdana" panose="020B0604030504040204" pitchFamily="34" charset="0"/>
              </a:rPr>
              <a:t> </a:t>
            </a:r>
            <a:br>
              <a:rPr lang="de-DE" altLang="de-DE" sz="4000">
                <a:latin typeface="Verdana" panose="020B0604030504040204" pitchFamily="34" charset="0"/>
              </a:rPr>
            </a:br>
            <a:r>
              <a:rPr lang="en-US" altLang="de-DE" sz="4000">
                <a:latin typeface="Verdana" panose="020B0604030504040204" pitchFamily="34" charset="0"/>
              </a:rPr>
              <a:t>“Oh, I believe in yesterday.“</a:t>
            </a:r>
            <a:r>
              <a:rPr lang="en-US" altLang="de-DE" sz="3600"/>
              <a:t> </a:t>
            </a:r>
            <a:br>
              <a:rPr lang="de-DE" altLang="de-DE" sz="3600"/>
            </a:br>
            <a:r>
              <a:rPr lang="de-DE" altLang="de-DE" sz="4000">
                <a:solidFill>
                  <a:srgbClr val="FF0000"/>
                </a:solidFill>
                <a:latin typeface="Verdana" panose="020B0604030504040204" pitchFamily="34" charset="0"/>
              </a:rPr>
              <a:t>Listen!</a:t>
            </a:r>
          </a:p>
        </p:txBody>
      </p:sp>
      <p:pic>
        <p:nvPicPr>
          <p:cNvPr id="27651" name="Yesterday.mp3">
            <a:hlinkClick r:id="" action="ppaction://media"/>
            <a:extLst>
              <a:ext uri="{FF2B5EF4-FFF2-40B4-BE49-F238E27FC236}">
                <a16:creationId xmlns:a16="http://schemas.microsoft.com/office/drawing/2014/main" id="{17EC992F-7FA8-31A1-2B88-665F574D7339}"/>
              </a:ext>
            </a:extLst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0" y="6477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Yesterday.mp3">
            <a:hlinkClick r:id="" action="ppaction://media"/>
            <a:extLst>
              <a:ext uri="{FF2B5EF4-FFF2-40B4-BE49-F238E27FC236}">
                <a16:creationId xmlns:a16="http://schemas.microsoft.com/office/drawing/2014/main" id="{E4FE03F6-177E-DD57-874D-150E921B1021}"/>
              </a:ext>
            </a:extLst>
          </p:cNvPr>
          <p:cNvPicPr>
            <a:picLocks noChangeAspect="1" noChangeArrowheads="1"/>
          </p:cNvPicPr>
          <p:nvPr>
            <a:audioFile r:link="rId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1148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6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731" fill="hold"/>
                                        <p:tgtEl>
                                          <p:spTgt spid="276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1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1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D579D490-4C4D-0CD3-8AB1-E4E3454A970E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16303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anose="020B0604030504040204" pitchFamily="34" charset="0"/>
              </a:rPr>
              <a:t>The “Fab 4”:</a:t>
            </a:r>
            <a:br>
              <a:rPr lang="en-GB" altLang="de-DE">
                <a:latin typeface="Verdana" panose="020B0604030504040204" pitchFamily="34" charset="0"/>
              </a:rPr>
            </a:br>
            <a:r>
              <a:rPr lang="en-GB" altLang="de-DE">
                <a:latin typeface="Verdana" panose="020B0604030504040204" pitchFamily="34" charset="0"/>
              </a:rPr>
              <a:t>John, George, Ringo and…?</a:t>
            </a:r>
            <a:endParaRPr lang="de-DE" altLang="de-DE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>
            <a:extLst>
              <a:ext uri="{FF2B5EF4-FFF2-40B4-BE49-F238E27FC236}">
                <a16:creationId xmlns:a16="http://schemas.microsoft.com/office/drawing/2014/main" id="{5CDD02E0-4841-8362-1BEB-46A9597F1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981075"/>
            <a:ext cx="47625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79" name="Text Box 5">
            <a:extLst>
              <a:ext uri="{FF2B5EF4-FFF2-40B4-BE49-F238E27FC236}">
                <a16:creationId xmlns:a16="http://schemas.microsoft.com/office/drawing/2014/main" id="{C3810B32-B7E2-E3BA-D53A-6AB8AFA62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5013325"/>
            <a:ext cx="467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/>
          </a:p>
        </p:txBody>
      </p:sp>
      <p:sp>
        <p:nvSpPr>
          <p:cNvPr id="20486" name="Text Box 6">
            <a:extLst>
              <a:ext uri="{FF2B5EF4-FFF2-40B4-BE49-F238E27FC236}">
                <a16:creationId xmlns:a16="http://schemas.microsoft.com/office/drawing/2014/main" id="{B27A67D6-1A87-707D-41FD-5E8105CAB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5226050"/>
            <a:ext cx="4752975" cy="57943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3200">
                <a:solidFill>
                  <a:schemeClr val="bg1"/>
                </a:solidFill>
                <a:latin typeface="Verdana" panose="020B0604030504040204" pitchFamily="34" charset="0"/>
              </a:rPr>
              <a:t>Paul McCartney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8512982-3E9B-95E4-FE7C-FF00D04DF081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1511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de-DE" altLang="de-DE">
                <a:latin typeface="Verdana" panose="020B0604030504040204" pitchFamily="34" charset="0"/>
              </a:rPr>
              <a:t>Quotation:</a:t>
            </a:r>
            <a:br>
              <a:rPr lang="de-DE" altLang="de-DE">
                <a:latin typeface="Verdana" panose="020B0604030504040204" pitchFamily="34" charset="0"/>
              </a:rPr>
            </a:br>
            <a:r>
              <a:rPr lang="en-US" altLang="de-DE">
                <a:latin typeface="Verdana" panose="020B0604030504040204" pitchFamily="34" charset="0"/>
              </a:rPr>
              <a:t>“She loves you.“</a:t>
            </a:r>
            <a:endParaRPr lang="de-DE" altLang="de-DE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343FCC2-3DA9-20D7-7504-C68702F89F8F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8667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anose="020B0604030504040204" pitchFamily="34" charset="0"/>
              </a:rPr>
              <a:t>The person is a man.</a:t>
            </a:r>
            <a:r>
              <a:rPr lang="de-DE" altLang="de-DE"/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FDEFE888-DCBB-A7F5-ECF3-B7CCA67A21E1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289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anose="020B0604030504040204" pitchFamily="34" charset="0"/>
              </a:rPr>
              <a:t>Quotation:</a:t>
            </a:r>
            <a:br>
              <a:rPr lang="de-DE" altLang="de-DE"/>
            </a:br>
            <a:r>
              <a:rPr lang="en-US" altLang="de-DE">
                <a:latin typeface="Verdana" panose="020B0604030504040204" pitchFamily="34" charset="0"/>
              </a:rPr>
              <a:t>“Close your eyes </a:t>
            </a:r>
            <a:br>
              <a:rPr lang="en-US" altLang="de-DE">
                <a:latin typeface="Verdana" panose="020B0604030504040204" pitchFamily="34" charset="0"/>
              </a:rPr>
            </a:br>
            <a:r>
              <a:rPr lang="en-US" altLang="de-DE">
                <a:latin typeface="Verdana" panose="020B0604030504040204" pitchFamily="34" charset="0"/>
              </a:rPr>
              <a:t>and I‘ll kiss you.“</a:t>
            </a:r>
            <a:endParaRPr lang="de-DE" altLang="de-DE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5828FE6-6B4A-2778-C4CD-C42961423910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1527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anose="020B0604030504040204" pitchFamily="34" charset="0"/>
              </a:rPr>
              <a:t>Married Linda Eastman </a:t>
            </a:r>
            <a:br>
              <a:rPr lang="en-GB" altLang="de-DE">
                <a:latin typeface="Verdana" panose="020B0604030504040204" pitchFamily="34" charset="0"/>
              </a:rPr>
            </a:br>
            <a:r>
              <a:rPr lang="en-GB" altLang="de-DE">
                <a:latin typeface="Verdana" panose="020B0604030504040204" pitchFamily="34" charset="0"/>
              </a:rPr>
              <a:t>in 1969.</a:t>
            </a:r>
            <a:r>
              <a:rPr lang="de-DE" altLang="de-DE"/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EB01B351-29AC-BA27-BA7D-F04BE2AE11C4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1367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anose="020B0604030504040204" pitchFamily="34" charset="0"/>
              </a:rPr>
              <a:t>Quotation:</a:t>
            </a:r>
            <a:r>
              <a:rPr lang="de-DE" altLang="de-DE"/>
              <a:t> </a:t>
            </a:r>
            <a:br>
              <a:rPr lang="de-DE" altLang="de-DE"/>
            </a:br>
            <a:r>
              <a:rPr lang="en-US" altLang="de-DE">
                <a:latin typeface="Verdana" panose="020B0604030504040204" pitchFamily="34" charset="0"/>
              </a:rPr>
              <a:t>“Love doesn‘t come in a minute.“</a:t>
            </a:r>
            <a:endParaRPr lang="de-DE" altLang="de-DE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165CE456-6667-5689-557F-2A407EDFA35D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8667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anose="020B0604030504040204" pitchFamily="34" charset="0"/>
              </a:rPr>
              <a:t>Married Heather Mills in 2002.</a:t>
            </a:r>
            <a:r>
              <a:rPr lang="de-DE" altLang="de-DE"/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CF37B050-FDEE-8A3E-8883-78F55600DC2A}"/>
              </a:ext>
            </a:extLst>
          </p:cNvPr>
          <p:cNvSpPr>
            <a:spLocks noChangeArrowheads="1"/>
          </p:cNvSpPr>
          <p:nvPr>
            <p:ph type="ctrTitle" idx="4294967295"/>
          </p:nvPr>
        </p:nvSpPr>
        <p:spPr bwMode="auto">
          <a:xfrm>
            <a:off x="0" y="2159000"/>
            <a:ext cx="9144000" cy="2060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sz="4000">
                <a:latin typeface="Verdana" panose="020B0604030504040204" pitchFamily="34" charset="0"/>
              </a:rPr>
              <a:t>Quotation:</a:t>
            </a:r>
            <a:br>
              <a:rPr lang="en-GB" altLang="de-DE" sz="4000">
                <a:latin typeface="Verdana" panose="020B0604030504040204" pitchFamily="34" charset="0"/>
              </a:rPr>
            </a:br>
            <a:r>
              <a:rPr lang="en-GB" altLang="de-DE" sz="4000">
                <a:latin typeface="Verdana" panose="020B0604030504040204" pitchFamily="34" charset="0"/>
              </a:rPr>
              <a:t>“Far have I travelled and much have I seen.”  </a:t>
            </a:r>
            <a:r>
              <a:rPr lang="de-DE" altLang="de-DE" sz="4000"/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</Words>
  <Application>Microsoft Office PowerPoint</Application>
  <PresentationFormat>Bildschirmpräsentation (4:3)</PresentationFormat>
  <Paragraphs>22</Paragraphs>
  <Slides>22</Slides>
  <Notes>0</Notes>
  <HiddenSlides>0</HiddenSlides>
  <MMClips>7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6" baseType="lpstr">
      <vt:lpstr>Arial</vt:lpstr>
      <vt:lpstr>Aptos</vt:lpstr>
      <vt:lpstr>Verdana</vt:lpstr>
      <vt:lpstr>Standarddesign</vt:lpstr>
      <vt:lpstr>Which person is it? Quotations.</vt:lpstr>
      <vt:lpstr>Born on 18 June 1942  in England. Still alive.</vt:lpstr>
      <vt:lpstr>Quotation: “She loves you.“</vt:lpstr>
      <vt:lpstr>The person is a man. </vt:lpstr>
      <vt:lpstr>Quotation: “Close your eyes  and I‘ll kiss you.“</vt:lpstr>
      <vt:lpstr>Married Linda Eastman  in 1969. </vt:lpstr>
      <vt:lpstr>Quotation:  “Love doesn‘t come in a minute.“</vt:lpstr>
      <vt:lpstr>Married Heather Mills in 2002. </vt:lpstr>
      <vt:lpstr>Quotation: “Far have I travelled and much have I seen.”   </vt:lpstr>
      <vt:lpstr>In 2023 the person‘s fortune  was estimated at  more than € 1 bn. </vt:lpstr>
      <vt:lpstr>Quotation: “Do you need anybody? I need somebody to love.” </vt:lpstr>
      <vt:lpstr> “The most successful musician and composer in popular music history.“  (The Guinness Book Of Records) </vt:lpstr>
      <vt:lpstr>Quotation:  “Oh, I believe in yesterday.“ </vt:lpstr>
      <vt:lpstr>PowerPoint-Präsentation</vt:lpstr>
      <vt:lpstr>Quotation: “She loves you.“ Listen!</vt:lpstr>
      <vt:lpstr>Quotation: “Close your eyes  and I‘ll kiss you.“ Listen!</vt:lpstr>
      <vt:lpstr>Quotation:  “Love doesn‘t come in a minute.“ Listen!</vt:lpstr>
      <vt:lpstr>Quotation: “Far have I travelled and much have I seen.” Listen!   </vt:lpstr>
      <vt:lpstr>Quotation: “Do you need anybody? I need somebody to love.”  Listen!</vt:lpstr>
      <vt:lpstr>Quotation:  “Oh, I believe in yesterday.“  Listen!</vt:lpstr>
      <vt:lpstr>The “Fab 4”: John, George, Ringo and…?</vt:lpstr>
      <vt:lpstr>PowerPoint-Präsentation</vt:lpstr>
    </vt:vector>
  </TitlesOfParts>
  <Company>Maximilian Verlag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Jürgen Hensel</dc:creator>
  <cp:lastModifiedBy>Jürgen Hensel</cp:lastModifiedBy>
  <cp:revision>76</cp:revision>
  <dcterms:created xsi:type="dcterms:W3CDTF">2011-03-24T10:15:25Z</dcterms:created>
  <dcterms:modified xsi:type="dcterms:W3CDTF">2025-06-13T04:57:43Z</dcterms:modified>
</cp:coreProperties>
</file>