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92" r:id="rId2"/>
    <p:sldId id="286" r:id="rId3"/>
    <p:sldId id="271" r:id="rId4"/>
    <p:sldId id="293" r:id="rId5"/>
    <p:sldId id="294" r:id="rId6"/>
    <p:sldId id="287" r:id="rId7"/>
    <p:sldId id="260" r:id="rId8"/>
    <p:sldId id="288" r:id="rId9"/>
    <p:sldId id="289" r:id="rId10"/>
    <p:sldId id="290" r:id="rId11"/>
    <p:sldId id="291" r:id="rId12"/>
    <p:sldId id="262" r:id="rId13"/>
    <p:sldId id="263" r:id="rId14"/>
    <p:sldId id="268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33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B0C46192-7FF4-4670-A111-ED727D42048A}" type="datetimeFigureOut">
              <a:rPr lang="de-DE"/>
              <a:pPr>
                <a:defRPr/>
              </a:pPr>
              <a:t>07.05.2025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BA3FC7BF-4427-497C-AD8A-BAB9D7CE07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2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259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290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4213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68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57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980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401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573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639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3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576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161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b="1" dirty="0"/>
              <a:t>1. Halbjahr 2025</a:t>
            </a:r>
            <a:endParaRPr lang="de-DE" altLang="de-DE" b="1" i="1" dirty="0"/>
          </a:p>
          <a:p>
            <a:pPr algn="ctr" eaLnBrk="1" hangingPunct="1">
              <a:defRPr/>
            </a:pPr>
            <a:r>
              <a:rPr lang="de-DE" altLang="de-DE" b="1" i="1" dirty="0"/>
              <a:t>English Intensive Week</a:t>
            </a:r>
            <a:r>
              <a:rPr lang="de-DE" altLang="de-DE" b="1" i="1" baseline="0" dirty="0"/>
              <a:t> B1</a:t>
            </a:r>
            <a:endParaRPr lang="de-DE" altLang="de-DE" b="1" dirty="0"/>
          </a:p>
          <a:p>
            <a:pPr algn="ctr" eaLnBrk="1" hangingPunct="1">
              <a:defRPr/>
            </a:pPr>
            <a:r>
              <a:rPr lang="en-GB" altLang="de-DE" b="1" dirty="0"/>
              <a:t>251-40692</a:t>
            </a:r>
            <a:r>
              <a:rPr lang="de-DE" altLang="de-DE" b="1"/>
              <a:t>, Mo - Fr, 08.45 – 14.00 </a:t>
            </a:r>
            <a:r>
              <a:rPr lang="de-DE" altLang="de-DE" b="1" dirty="0"/>
              <a:t>Uhr</a:t>
            </a:r>
          </a:p>
        </p:txBody>
      </p:sp>
      <p:sp>
        <p:nvSpPr>
          <p:cNvPr id="1029" name="Line 10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17DAE69-DAB6-E295-0164-5CC43C78AD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65" y="224739"/>
            <a:ext cx="2131339" cy="4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5866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 dirty="0"/>
              <a:t>How much </a:t>
            </a:r>
            <a:r>
              <a:rPr lang="en-US" sz="4800"/>
              <a:t>do you know </a:t>
            </a:r>
            <a:r>
              <a:rPr lang="en-US" sz="4800" dirty="0"/>
              <a:t>about Scotland?</a:t>
            </a:r>
            <a:r>
              <a:rPr lang="en-U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endParaRPr lang="de-DE" altLang="de-DE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442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the official Scottish national anthem? </a:t>
            </a:r>
            <a:endParaRPr lang="de-DE" altLang="de-DE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751388" y="4365625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Flower of Scotland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95850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Braveheart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4406900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Scotland the Brave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87338" y="5775325"/>
            <a:ext cx="4284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God save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the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King</a:t>
            </a:r>
            <a:endParaRPr lang="de-DE" altLang="de-DE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7" grpId="1"/>
      <p:bldP spid="6148" grpId="0"/>
      <p:bldP spid="6148" grpId="1"/>
      <p:bldP spid="6149" grpId="0"/>
      <p:bldP spid="6150" grpId="0"/>
      <p:bldP spid="6150" grpId="1"/>
      <p:bldP spid="6150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44259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are the Scottish “trousers” called? </a:t>
            </a:r>
            <a:endParaRPr lang="de-DE" altLang="de-DE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7338" y="5780088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Skilt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235477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Kirt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4406900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Skirt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271990" y="4365625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Kilt</a:t>
            </a:r>
            <a:endParaRPr lang="de-DE" altLang="de-DE" dirty="0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(5)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8ED0A00-F6ED-4C15-CBB7-1945022F1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6" y="3573384"/>
            <a:ext cx="2547710" cy="33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8" grpId="0"/>
      <p:bldP spid="6148" grpId="1"/>
      <p:bldP spid="6149" grpId="0"/>
      <p:bldP spid="6149" grpId="1"/>
      <p:bldP spid="6150" grpId="0"/>
      <p:bldP spid="6150" grpId="1"/>
      <p:bldP spid="6150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3600"/>
            <a:ext cx="9144000" cy="143941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Which musical instrument is typical for Scotland? </a:t>
            </a:r>
            <a:endParaRPr lang="de-DE" altLang="de-DE" dirty="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87338" y="4678363"/>
            <a:ext cx="3421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63538" indent="-363538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Harp</a:t>
            </a:r>
            <a:endParaRPr lang="de-DE" altLang="de-DE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23850" y="5702300"/>
            <a:ext cx="34559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Bagpipe</a:t>
            </a:r>
            <a:endParaRPr lang="de-DE" altLang="de-DE" dirty="0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211638" y="4678363"/>
            <a:ext cx="4932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Tin Whistle</a:t>
            </a:r>
            <a:endParaRPr lang="de-DE" altLang="de-DE" dirty="0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211638" y="5780088"/>
            <a:ext cx="435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Guitar</a:t>
            </a:r>
            <a:endParaRPr lang="de-DE" altLang="de-DE" dirty="0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81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/>
      <p:bldP spid="8196" grpId="0"/>
      <p:bldP spid="8196" grpId="1"/>
      <p:bldP spid="8196" grpId="2"/>
      <p:bldP spid="8197" grpId="0"/>
      <p:bldP spid="8197" grpId="1"/>
      <p:bldP spid="8198" grpId="0"/>
      <p:bldP spid="819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58775" y="4678363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Nicola Sturgeon</a:t>
            </a:r>
            <a:endParaRPr lang="de-DE" altLang="de-DE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8775" y="5559425"/>
            <a:ext cx="349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Paul McCartney</a:t>
            </a:r>
            <a:endParaRPr lang="de-DE" altLang="de-DE" dirty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859338" y="4678363"/>
            <a:ext cx="4319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Sean Connery</a:t>
            </a:r>
            <a:endParaRPr lang="de-DE" altLang="de-DE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859338" y="5564188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Amy McDonald</a:t>
            </a:r>
            <a:endParaRPr lang="de-DE" altLang="de-DE" dirty="0"/>
          </a:p>
        </p:txBody>
      </p:sp>
      <p:sp>
        <p:nvSpPr>
          <p:cNvPr id="1536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(6)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2420938"/>
            <a:ext cx="9144000" cy="1439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/>
              <a:t>Which of these celebrities is not Scottish? </a:t>
            </a:r>
            <a:endParaRPr lang="de-DE" altLang="de-DE" sz="40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9220" grpId="0"/>
      <p:bldP spid="9220" grpId="1"/>
      <p:bldP spid="9220" grpId="2"/>
      <p:bldP spid="9221" grpId="0"/>
      <p:bldP spid="9221" grpId="1"/>
      <p:bldP spid="92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Scotland’s </a:t>
            </a:r>
            <a:b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head of government called?</a:t>
            </a:r>
            <a:endParaRPr lang="de-DE" altLang="de-DE" sz="4000" dirty="0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87338" y="4365625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Chancellor</a:t>
            </a:r>
            <a:endParaRPr lang="de-DE" altLang="de-DE" dirty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58775" y="5635625"/>
            <a:ext cx="406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Premier</a:t>
            </a:r>
            <a:endParaRPr lang="de-DE" altLang="de-DE" dirty="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78363" y="4371975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First Minister</a:t>
            </a:r>
            <a:endParaRPr lang="de-DE" altLang="de-DE" dirty="0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678363" y="5635625"/>
            <a:ext cx="446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Prime Minister </a:t>
            </a:r>
            <a:endParaRPr lang="de-DE" altLang="de-DE" dirty="0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  <p:bldP spid="14339" grpId="1"/>
      <p:bldP spid="14340" grpId="0"/>
      <p:bldP spid="14340" grpId="1"/>
      <p:bldP spid="14341" grpId="0"/>
      <p:bldP spid="14341" grpId="1"/>
      <p:bldP spid="14341" grpId="2"/>
      <p:bldP spid="143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3CA213-D085-DD4B-38AD-08301D588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EF899239-D501-376D-ACAA-23CE387903B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916832"/>
            <a:ext cx="9144000" cy="194664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 have learned that a lake is called </a:t>
            </a:r>
            <a:r>
              <a:rPr lang="en-US" sz="40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loch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Scotland?</a:t>
            </a:r>
            <a:b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000" dirty="0"/>
              <a:t>But what is a mountain called?</a:t>
            </a:r>
            <a:endParaRPr lang="de-DE" altLang="de-DE" sz="4000" dirty="0"/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064239C4-76FE-B7D2-AAE3-E9E7D521D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365625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mont</a:t>
            </a:r>
            <a:endParaRPr lang="de-DE" altLang="de-DE" dirty="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CBC1063D-F859-A4B7-4167-18376B11D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635625"/>
            <a:ext cx="406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heap</a:t>
            </a:r>
            <a:endParaRPr lang="de-DE" altLang="de-DE" dirty="0"/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63A7B9D5-A3BD-E1D3-0BD9-D15CFC926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4371975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ben</a:t>
            </a:r>
            <a:endParaRPr lang="de-DE" altLang="de-DE" dirty="0"/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35BF7513-C6F8-59CD-1E6D-270C203B8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8363" y="5635625"/>
            <a:ext cx="44656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clamp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de-DE" altLang="de-DE" dirty="0"/>
          </a:p>
        </p:txBody>
      </p:sp>
      <p:sp>
        <p:nvSpPr>
          <p:cNvPr id="18439" name="Text Box 7">
            <a:extLst>
              <a:ext uri="{FF2B5EF4-FFF2-40B4-BE49-F238E27FC236}">
                <a16:creationId xmlns:a16="http://schemas.microsoft.com/office/drawing/2014/main" id="{C94624EE-64FA-7F14-DDC3-7A1515D9E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(7)</a:t>
            </a:r>
          </a:p>
        </p:txBody>
      </p:sp>
    </p:spTree>
    <p:extLst>
      <p:ext uri="{BB962C8B-B14F-4D97-AF65-F5344CB8AC3E}">
        <p14:creationId xmlns:p14="http://schemas.microsoft.com/office/powerpoint/2010/main" val="172906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  <p:bldP spid="14339" grpId="1"/>
      <p:bldP spid="14340" grpId="0"/>
      <p:bldP spid="14340" grpId="1"/>
      <p:bldP spid="14341" grpId="0"/>
      <p:bldP spid="14341" grpId="1"/>
      <p:bldP spid="14341" grpId="2"/>
      <p:bldP spid="143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17F6B46-0D40-F6B4-1654-4EFC5B979FCC}"/>
              </a:ext>
            </a:extLst>
          </p:cNvPr>
          <p:cNvSpPr txBox="1"/>
          <p:nvPr/>
        </p:nvSpPr>
        <p:spPr>
          <a:xfrm>
            <a:off x="0" y="5733256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 1435 </a:t>
            </a:r>
            <a:r>
              <a:rPr lang="en-US" dirty="0" err="1"/>
              <a:t>metres</a:t>
            </a:r>
            <a:r>
              <a:rPr lang="en-US" dirty="0"/>
              <a:t>, Ben Nevis in Scotland is the highest mountain in Great Britain.</a:t>
            </a:r>
            <a:endParaRPr lang="de-DE" dirty="0"/>
          </a:p>
        </p:txBody>
      </p:sp>
      <p:pic>
        <p:nvPicPr>
          <p:cNvPr id="4" name="Grafik 3" descr="Ein Bild, das Wolke, draußen, Hochland, Berg enthält.&#10;&#10;KI-generierte Inhalte können fehlerhaft sein.">
            <a:extLst>
              <a:ext uri="{FF2B5EF4-FFF2-40B4-BE49-F238E27FC236}">
                <a16:creationId xmlns:a16="http://schemas.microsoft.com/office/drawing/2014/main" id="{EBA9F3F9-6461-FE28-78C8-A3811BBBB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576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40257-B597-D6BF-BCB6-173B392D5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82DC9721-70BF-465B-9F80-EEA9AC1CD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4678363"/>
            <a:ext cx="4429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dale</a:t>
            </a:r>
            <a:endParaRPr lang="de-DE" altLang="de-DE" dirty="0"/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866E6250-65CE-F7D5-EB7A-81A686B0B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5559425"/>
            <a:ext cx="3492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glen</a:t>
            </a:r>
            <a:endParaRPr lang="de-DE" altLang="de-DE" dirty="0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BFB4A20D-B136-AEA8-0D16-2EA32986A5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4678363"/>
            <a:ext cx="4319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canyon</a:t>
            </a:r>
            <a:endParaRPr lang="de-DE" altLang="de-DE" dirty="0"/>
          </a:p>
        </p:txBody>
      </p:sp>
      <p:sp>
        <p:nvSpPr>
          <p:cNvPr id="9222" name="Text Box 6">
            <a:extLst>
              <a:ext uri="{FF2B5EF4-FFF2-40B4-BE49-F238E27FC236}">
                <a16:creationId xmlns:a16="http://schemas.microsoft.com/office/drawing/2014/main" id="{8294C891-8F59-8F1C-B130-C9FB04E24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32" y="5564188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dell</a:t>
            </a:r>
            <a:endParaRPr lang="de-DE" altLang="de-DE" dirty="0"/>
          </a:p>
        </p:txBody>
      </p:sp>
      <p:sp>
        <p:nvSpPr>
          <p:cNvPr id="15366" name="Text Box 7">
            <a:extLst>
              <a:ext uri="{FF2B5EF4-FFF2-40B4-BE49-F238E27FC236}">
                <a16:creationId xmlns:a16="http://schemas.microsoft.com/office/drawing/2014/main" id="{33F00AC1-FD78-6F29-757E-2FB61C3C5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(7)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88257702-F4D9-DF63-2BB0-4326E3FC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8840"/>
            <a:ext cx="9144000" cy="1944166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000" dirty="0"/>
              <a:t>We have learned that in Scotland a lake is called </a:t>
            </a:r>
            <a:r>
              <a:rPr lang="en-US" sz="4000" i="1" dirty="0"/>
              <a:t>loch</a:t>
            </a:r>
            <a:r>
              <a:rPr lang="en-US" sz="4000" dirty="0"/>
              <a:t> and a mountain is called </a:t>
            </a:r>
            <a:r>
              <a:rPr lang="en-US" sz="4000" i="1" dirty="0"/>
              <a:t>ben</a:t>
            </a:r>
            <a:r>
              <a:rPr lang="en-US" sz="4000" dirty="0"/>
              <a:t>. But what is a valley called? </a:t>
            </a:r>
            <a:endParaRPr lang="de-DE" altLang="de-DE" sz="4000" kern="0" dirty="0"/>
          </a:p>
        </p:txBody>
      </p:sp>
    </p:spTree>
    <p:extLst>
      <p:ext uri="{BB962C8B-B14F-4D97-AF65-F5344CB8AC3E}">
        <p14:creationId xmlns:p14="http://schemas.microsoft.com/office/powerpoint/2010/main" val="33109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  <p:bldP spid="9220" grpId="0"/>
      <p:bldP spid="9220" grpId="1"/>
      <p:bldP spid="9220" grpId="2"/>
      <p:bldP spid="9221" grpId="0"/>
      <p:bldP spid="9221" grpId="1"/>
      <p:bldP spid="9222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021AC20-C783-5A41-894E-8E499ACE0CC7}"/>
              </a:ext>
            </a:extLst>
          </p:cNvPr>
          <p:cNvGrpSpPr/>
          <p:nvPr/>
        </p:nvGrpSpPr>
        <p:grpSpPr>
          <a:xfrm>
            <a:off x="1547664" y="1007589"/>
            <a:ext cx="6141014" cy="4149296"/>
            <a:chOff x="2319570" y="1007589"/>
            <a:chExt cx="6141014" cy="4149296"/>
          </a:xfrm>
        </p:grpSpPr>
        <p:pic>
          <p:nvPicPr>
            <p:cNvPr id="3" name="Grafik 2" descr="Ein Bild, das Essen, Alkohol, Getränk, Alkoholisches Getränk enthält.&#10;&#10;KI-generierte Inhalte können fehlerhaft sein.">
              <a:extLst>
                <a:ext uri="{FF2B5EF4-FFF2-40B4-BE49-F238E27FC236}">
                  <a16:creationId xmlns:a16="http://schemas.microsoft.com/office/drawing/2014/main" id="{736433B1-B592-52EB-87FA-8BC00EEAEA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378" y="1007589"/>
              <a:ext cx="1564200" cy="3960000"/>
            </a:xfrm>
            <a:prstGeom prst="rect">
              <a:avLst/>
            </a:prstGeom>
          </p:spPr>
        </p:pic>
        <p:pic>
          <p:nvPicPr>
            <p:cNvPr id="5" name="Grafik 4" descr="Ein Bild, das Alkohol, Getränk, Essen, Drink enthält.&#10;&#10;KI-generierte Inhalte können fehlerhaft sein.">
              <a:extLst>
                <a:ext uri="{FF2B5EF4-FFF2-40B4-BE49-F238E27FC236}">
                  <a16:creationId xmlns:a16="http://schemas.microsoft.com/office/drawing/2014/main" id="{6F871CFD-559D-F4F6-B7A1-70ABF3446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25" r="37400"/>
            <a:stretch/>
          </p:blipFill>
          <p:spPr>
            <a:xfrm rot="21020170">
              <a:off x="2319570" y="1116447"/>
              <a:ext cx="1044000" cy="3958322"/>
            </a:xfrm>
            <a:prstGeom prst="rect">
              <a:avLst/>
            </a:prstGeom>
          </p:spPr>
        </p:pic>
        <p:pic>
          <p:nvPicPr>
            <p:cNvPr id="7" name="Grafik 6" descr="Ein Bild, das Text, Getränk, Essen, Alkohol enthält.&#10;&#10;KI-generierte Inhalte können fehlerhaft sein.">
              <a:extLst>
                <a:ext uri="{FF2B5EF4-FFF2-40B4-BE49-F238E27FC236}">
                  <a16:creationId xmlns:a16="http://schemas.microsoft.com/office/drawing/2014/main" id="{85F1BF09-4084-8A54-85B3-C560D690D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9379">
              <a:off x="5490584" y="1196885"/>
              <a:ext cx="2970000" cy="3960000"/>
            </a:xfrm>
            <a:prstGeom prst="rect">
              <a:avLst/>
            </a:prstGeom>
          </p:spPr>
        </p:pic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0D4A4390-4478-02AD-6CD7-50AAF6F487E8}"/>
              </a:ext>
            </a:extLst>
          </p:cNvPr>
          <p:cNvSpPr txBox="1"/>
          <p:nvPr/>
        </p:nvSpPr>
        <p:spPr>
          <a:xfrm>
            <a:off x="0" y="558924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Whiskies</a:t>
            </a:r>
            <a:r>
              <a:rPr lang="de-DE" dirty="0"/>
              <a:t> </a:t>
            </a:r>
            <a:r>
              <a:rPr lang="de-DE" dirty="0" err="1"/>
              <a:t>named</a:t>
            </a:r>
            <a:r>
              <a:rPr lang="de-DE" dirty="0"/>
              <a:t> after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valley</a:t>
            </a:r>
            <a:r>
              <a:rPr lang="de-DE" dirty="0"/>
              <a:t> in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distillery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located</a:t>
            </a:r>
            <a:r>
              <a:rPr lang="de-DE" dirty="0"/>
              <a:t> </a:t>
            </a:r>
            <a:r>
              <a:rPr lang="de-DE" dirty="0" err="1"/>
              <a:t>include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Glenmorangie</a:t>
            </a:r>
            <a:r>
              <a:rPr lang="de-DE" dirty="0"/>
              <a:t>, </a:t>
            </a:r>
            <a:r>
              <a:rPr lang="de-DE" dirty="0" err="1"/>
              <a:t>Glenfiddich</a:t>
            </a:r>
            <a:r>
              <a:rPr lang="de-DE" dirty="0"/>
              <a:t> and Glen Grant.</a:t>
            </a:r>
          </a:p>
        </p:txBody>
      </p:sp>
    </p:spTree>
    <p:extLst>
      <p:ext uri="{BB962C8B-B14F-4D97-AF65-F5344CB8AC3E}">
        <p14:creationId xmlns:p14="http://schemas.microsoft.com/office/powerpoint/2010/main" val="227851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E22F3E1-48B4-6087-4ED0-4A455A9A5BF0}"/>
              </a:ext>
            </a:extLst>
          </p:cNvPr>
          <p:cNvSpPr txBox="1"/>
          <p:nvPr/>
        </p:nvSpPr>
        <p:spPr>
          <a:xfrm>
            <a:off x="0" y="206084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/>
              <a:t>Scottish</a:t>
            </a:r>
            <a:r>
              <a:rPr lang="de-DE" dirty="0"/>
              <a:t> </a:t>
            </a:r>
            <a:r>
              <a:rPr lang="de-DE" dirty="0" err="1"/>
              <a:t>impressions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4279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1125538"/>
            <a:ext cx="9144000" cy="58769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ct val="100000"/>
              </a:spcAft>
            </a:pPr>
            <a:r>
              <a:rPr lang="en-GB" altLang="de-DE" sz="2400" b="1" dirty="0">
                <a:solidFill>
                  <a:srgbClr val="FF0000"/>
                </a:solidFill>
              </a:rPr>
              <a:t>Quiz - “The Hot Chair” (Instructions)</a:t>
            </a:r>
            <a:br>
              <a:rPr lang="en-GB" altLang="de-DE" sz="2400" b="1" dirty="0">
                <a:solidFill>
                  <a:srgbClr val="FF0000"/>
                </a:solidFill>
              </a:rPr>
            </a:br>
            <a:br>
              <a:rPr lang="en-GB" altLang="de-DE" sz="1000" b="1" dirty="0">
                <a:solidFill>
                  <a:srgbClr val="FF0000"/>
                </a:solidFill>
              </a:rPr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>
                <a:solidFill>
                  <a:schemeClr val="tx1"/>
                </a:solidFill>
              </a:rPr>
              <a:t>wo</a:t>
            </a:r>
            <a:r>
              <a:rPr lang="en-GB" altLang="de-DE" sz="2000" b="1" dirty="0"/>
              <a:t> teams compete (Team 1, Team 2).</a:t>
            </a:r>
            <a:br>
              <a:rPr lang="en-GB" altLang="de-DE" sz="2000" dirty="0"/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here are 7 questions for each team.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team that can answer most of the questions correctly is the winner.</a:t>
            </a:r>
            <a:br>
              <a:rPr lang="en-GB" altLang="de-DE" sz="2000" dirty="0"/>
            </a:br>
            <a:r>
              <a:rPr lang="en-GB" altLang="de-DE" sz="22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question has to be answered </a:t>
            </a:r>
            <a:r>
              <a:rPr lang="en-GB" altLang="de-DE" sz="2000" b="1" u="sng" dirty="0"/>
              <a:t>by one team member/candidate</a:t>
            </a:r>
            <a:r>
              <a:rPr lang="en-GB" altLang="de-DE" sz="2000" b="1" dirty="0"/>
              <a:t> alone. 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candidate </a:t>
            </a:r>
            <a:r>
              <a:rPr lang="en-GB" altLang="de-DE" sz="2000" b="1" u="sng" dirty="0"/>
              <a:t>can consult one</a:t>
            </a:r>
            <a:r>
              <a:rPr lang="en-GB" altLang="de-DE" sz="2000" b="1" dirty="0"/>
              <a:t> (only 1!) other member of his team.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team has </a:t>
            </a:r>
            <a:r>
              <a:rPr lang="en-GB" altLang="de-DE" sz="2000" b="1" u="sng" dirty="0"/>
              <a:t>two 50/50 jokers</a:t>
            </a:r>
            <a:r>
              <a:rPr lang="en-GB" altLang="de-DE" sz="2000" b="1" dirty="0"/>
              <a:t> that can be used by the candidates.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M</a:t>
            </a:r>
            <a:r>
              <a:rPr lang="en-GB" altLang="de-DE" sz="2000" b="1" dirty="0">
                <a:solidFill>
                  <a:schemeClr val="tx1"/>
                </a:solidFill>
              </a:rPr>
              <a:t>oreover, ea</a:t>
            </a:r>
            <a:r>
              <a:rPr lang="en-GB" altLang="de-DE" sz="2000" b="1" dirty="0"/>
              <a:t>ch team has </a:t>
            </a:r>
            <a:r>
              <a:rPr lang="en-GB" altLang="de-DE" sz="2000" b="1" u="sng" dirty="0"/>
              <a:t>one “</a:t>
            </a:r>
            <a:r>
              <a:rPr lang="en-GB" altLang="de-DE" sz="2000" b="1" u="sng" dirty="0" err="1"/>
              <a:t>Vetos</a:t>
            </a:r>
            <a:r>
              <a:rPr lang="en-GB" altLang="de-DE" sz="2000" b="1" u="sng" dirty="0"/>
              <a:t>*</a:t>
            </a:r>
            <a:r>
              <a:rPr lang="en-GB" altLang="de-DE" sz="2000" b="1" dirty="0"/>
              <a:t> that can be used </a:t>
            </a:r>
            <a:br>
              <a:rPr lang="en-GB" altLang="de-DE" sz="2000" b="1" dirty="0"/>
            </a:br>
            <a:r>
              <a:rPr lang="en-GB" altLang="de-DE" sz="2000" b="1" dirty="0"/>
              <a:t>if team members believe that the answer of their candidate is wrong.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I</a:t>
            </a:r>
            <a:r>
              <a:rPr lang="en-GB" altLang="de-DE" sz="2000" b="1" dirty="0"/>
              <a:t>n case of a “Veto” the </a:t>
            </a:r>
            <a:r>
              <a:rPr lang="en-GB" altLang="de-DE" sz="2000" b="1" dirty="0">
                <a:solidFill>
                  <a:schemeClr val="tx1"/>
                </a:solidFill>
              </a:rPr>
              <a:t>team can correct the answer of their candidate </a:t>
            </a:r>
            <a:br>
              <a:rPr lang="en-GB" altLang="de-DE" sz="2000" b="1" dirty="0">
                <a:solidFill>
                  <a:schemeClr val="tx1"/>
                </a:solidFill>
              </a:rPr>
            </a:br>
            <a:r>
              <a:rPr lang="en-GB" altLang="de-DE" sz="2000" b="1" dirty="0">
                <a:solidFill>
                  <a:schemeClr val="tx1"/>
                </a:solidFill>
              </a:rPr>
              <a:t>and replace it by a second - then valid - answer.</a:t>
            </a:r>
            <a:br>
              <a:rPr lang="de-DE" altLang="de-DE" sz="2000" b="1" dirty="0"/>
            </a:br>
            <a:br>
              <a:rPr lang="de-DE" altLang="de-DE" sz="2000" b="1" dirty="0"/>
            </a:br>
            <a:br>
              <a:rPr lang="de-DE" altLang="de-DE" sz="2000" b="1" dirty="0"/>
            </a:br>
            <a:r>
              <a:rPr lang="de-DE" altLang="de-DE" sz="2000" b="1" dirty="0">
                <a:solidFill>
                  <a:schemeClr val="bg1"/>
                </a:solidFill>
              </a:rPr>
              <a:t>*Veto –</a:t>
            </a:r>
            <a:r>
              <a:rPr lang="de-DE" altLang="de-DE" sz="2000" b="1" dirty="0"/>
              <a:t> </a:t>
            </a:r>
            <a:r>
              <a:rPr lang="de-DE" altLang="de-DE" sz="2000" b="1" dirty="0">
                <a:solidFill>
                  <a:schemeClr val="bg1"/>
                </a:solidFill>
              </a:rPr>
              <a:t>(lat.) „ich verbiete / I </a:t>
            </a:r>
            <a:r>
              <a:rPr lang="de-DE" altLang="de-DE" sz="2000" b="1" dirty="0" err="1">
                <a:solidFill>
                  <a:schemeClr val="bg1"/>
                </a:solidFill>
              </a:rPr>
              <a:t>forbid</a:t>
            </a:r>
            <a:r>
              <a:rPr lang="de-DE" altLang="de-DE" sz="2000" b="1" dirty="0">
                <a:solidFill>
                  <a:schemeClr val="bg1"/>
                </a:solidFill>
              </a:rPr>
              <a:t>“ (Einspruch)</a:t>
            </a:r>
            <a:r>
              <a:rPr lang="en-GB" altLang="de-DE" sz="2000" dirty="0">
                <a:solidFill>
                  <a:schemeClr val="bg1"/>
                </a:solidFill>
              </a:rPr>
              <a:t> </a:t>
            </a:r>
            <a:br>
              <a:rPr lang="de-DE" altLang="de-DE" sz="2000" dirty="0"/>
            </a:br>
            <a:endParaRPr lang="de-DE" altLang="de-DE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B650E-0704-15B9-921A-5B755063B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2DD5AB5-1448-BA05-AAEE-E8924BEF3005}"/>
              </a:ext>
            </a:extLst>
          </p:cNvPr>
          <p:cNvSpPr txBox="1"/>
          <p:nvPr/>
        </p:nvSpPr>
        <p:spPr>
          <a:xfrm>
            <a:off x="0" y="60212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Urquart</a:t>
            </a:r>
            <a:r>
              <a:rPr lang="de-DE" dirty="0">
                <a:solidFill>
                  <a:schemeClr val="bg1"/>
                </a:solidFill>
              </a:rPr>
              <a:t> Castle, Loch Ness</a:t>
            </a:r>
          </a:p>
        </p:txBody>
      </p:sp>
      <p:pic>
        <p:nvPicPr>
          <p:cNvPr id="4" name="Grafik 3" descr="Ein Bild, das draußen, Gras, Himmel, Baum enthält.&#10;&#10;KI-generierte Inhalte können fehlerhaft sein.">
            <a:extLst>
              <a:ext uri="{FF2B5EF4-FFF2-40B4-BE49-F238E27FC236}">
                <a16:creationId xmlns:a16="http://schemas.microsoft.com/office/drawing/2014/main" id="{D28B0419-8FD6-3C3E-A9A3-56EC5FBCC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68552"/>
            <a:ext cx="7315200" cy="412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64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BD756-A60A-530B-F8D9-8FD232CB5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9DC2F6DF-0A25-15F2-6B0B-686B1E2D7925}"/>
              </a:ext>
            </a:extLst>
          </p:cNvPr>
          <p:cNvSpPr txBox="1"/>
          <p:nvPr/>
        </p:nvSpPr>
        <p:spPr>
          <a:xfrm>
            <a:off x="0" y="60212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Inveraray Castle</a:t>
            </a:r>
          </a:p>
        </p:txBody>
      </p:sp>
      <p:pic>
        <p:nvPicPr>
          <p:cNvPr id="5" name="Grafik 4" descr="Ein Bild, das draußen, Himmel, Wolke, Gebäude enthält.&#10;&#10;KI-generierte Inhalte können fehlerhaft sein.">
            <a:extLst>
              <a:ext uri="{FF2B5EF4-FFF2-40B4-BE49-F238E27FC236}">
                <a16:creationId xmlns:a16="http://schemas.microsoft.com/office/drawing/2014/main" id="{077C2776-BC35-488F-66B7-2C61C2BBD2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344" y="1053256"/>
            <a:ext cx="624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C9B595-754F-F0FD-588C-2270112F9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E64268B-DBF9-459B-9466-DB3F2DB836DF}"/>
              </a:ext>
            </a:extLst>
          </p:cNvPr>
          <p:cNvSpPr txBox="1"/>
          <p:nvPr/>
        </p:nvSpPr>
        <p:spPr>
          <a:xfrm>
            <a:off x="0" y="6228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>
                <a:solidFill>
                  <a:schemeClr val="bg1"/>
                </a:solidFill>
              </a:rPr>
              <a:t>They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wear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it</a:t>
            </a:r>
            <a:r>
              <a:rPr lang="de-DE" dirty="0">
                <a:solidFill>
                  <a:schemeClr val="bg1"/>
                </a:solidFill>
              </a:rPr>
              <a:t>, </a:t>
            </a:r>
            <a:r>
              <a:rPr lang="de-DE" dirty="0" err="1">
                <a:solidFill>
                  <a:schemeClr val="bg1"/>
                </a:solidFill>
              </a:rPr>
              <a:t>really</a:t>
            </a:r>
            <a:r>
              <a:rPr lang="de-DE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4" name="Grafik 3" descr="Ein Bild, das Kleidung, draußen, Rock, Person enthält.&#10;&#10;KI-generierte Inhalte können fehlerhaft sein.">
            <a:extLst>
              <a:ext uri="{FF2B5EF4-FFF2-40B4-BE49-F238E27FC236}">
                <a16:creationId xmlns:a16="http://schemas.microsoft.com/office/drawing/2014/main" id="{E9E471BD-5ABF-C5D0-46B0-614EB607AC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01"/>
          <a:stretch/>
        </p:blipFill>
        <p:spPr>
          <a:xfrm>
            <a:off x="2640169" y="936104"/>
            <a:ext cx="3863662" cy="5157192"/>
          </a:xfrm>
          <a:prstGeom prst="rect">
            <a:avLst/>
          </a:prstGeom>
        </p:spPr>
      </p:pic>
      <p:pic>
        <p:nvPicPr>
          <p:cNvPr id="7" name="Grafik 6" descr="Ein Bild, das Text, Gebäude, draußen, Beschilderung enthält.&#10;&#10;KI-generierte Inhalte können fehlerhaft sein.">
            <a:extLst>
              <a:ext uri="{FF2B5EF4-FFF2-40B4-BE49-F238E27FC236}">
                <a16:creationId xmlns:a16="http://schemas.microsoft.com/office/drawing/2014/main" id="{87A192D2-F6DE-4C4F-1F3E-966E549F15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3250" r="24406" b="27688"/>
          <a:stretch/>
        </p:blipFill>
        <p:spPr>
          <a:xfrm rot="21184293">
            <a:off x="152217" y="1515605"/>
            <a:ext cx="3115200" cy="2124000"/>
          </a:xfrm>
          <a:prstGeom prst="rect">
            <a:avLst/>
          </a:prstGeom>
        </p:spPr>
      </p:pic>
      <p:pic>
        <p:nvPicPr>
          <p:cNvPr id="9" name="Grafik 8" descr="Ein Bild, das Text, Schrift, Rechteck, Schild enthält.&#10;&#10;KI-generierte Inhalte können fehlerhaft sein.">
            <a:extLst>
              <a:ext uri="{FF2B5EF4-FFF2-40B4-BE49-F238E27FC236}">
                <a16:creationId xmlns:a16="http://schemas.microsoft.com/office/drawing/2014/main" id="{C193C526-817B-2C2F-F490-7144E25BFD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r="8000" b="17451"/>
          <a:stretch/>
        </p:blipFill>
        <p:spPr>
          <a:xfrm rot="386719">
            <a:off x="5664078" y="1196752"/>
            <a:ext cx="2938085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0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D50E1-D302-DF29-41C9-63ACFF353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6980004-D7D6-D47A-618D-C448583F9655}"/>
              </a:ext>
            </a:extLst>
          </p:cNvPr>
          <p:cNvSpPr txBox="1"/>
          <p:nvPr/>
        </p:nvSpPr>
        <p:spPr>
          <a:xfrm>
            <a:off x="0" y="6228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Glen </a:t>
            </a:r>
            <a:r>
              <a:rPr lang="de-DE" dirty="0" err="1">
                <a:solidFill>
                  <a:schemeClr val="bg1"/>
                </a:solidFill>
              </a:rPr>
              <a:t>Affric</a:t>
            </a:r>
            <a:r>
              <a:rPr lang="de-DE" dirty="0">
                <a:solidFill>
                  <a:schemeClr val="bg1"/>
                </a:solidFill>
              </a:rPr>
              <a:t> (</a:t>
            </a:r>
            <a:r>
              <a:rPr lang="de-DE" dirty="0" err="1">
                <a:solidFill>
                  <a:schemeClr val="bg1"/>
                </a:solidFill>
              </a:rPr>
              <a:t>south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of</a:t>
            </a:r>
            <a:r>
              <a:rPr lang="de-DE" dirty="0">
                <a:solidFill>
                  <a:schemeClr val="bg1"/>
                </a:solidFill>
              </a:rPr>
              <a:t> Inverness)</a:t>
            </a:r>
          </a:p>
        </p:txBody>
      </p:sp>
      <p:pic>
        <p:nvPicPr>
          <p:cNvPr id="5" name="Grafik 4" descr="Ein Bild, das draußen, Baum, Natur, Wasserlauf enthält.&#10;&#10;KI-generierte Inhalte können fehlerhaft sein.">
            <a:extLst>
              <a:ext uri="{FF2B5EF4-FFF2-40B4-BE49-F238E27FC236}">
                <a16:creationId xmlns:a16="http://schemas.microsoft.com/office/drawing/2014/main" id="{0E4D4487-0750-B3F6-08AA-A35D95882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68" y="1017280"/>
            <a:ext cx="6576000" cy="49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53B30D-255F-032F-6F88-7B1D9AB75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0C19A28-0F32-9F57-2A18-D9208298F6A9}"/>
              </a:ext>
            </a:extLst>
          </p:cNvPr>
          <p:cNvSpPr txBox="1"/>
          <p:nvPr/>
        </p:nvSpPr>
        <p:spPr>
          <a:xfrm>
            <a:off x="0" y="6228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>
                <a:solidFill>
                  <a:schemeClr val="bg1"/>
                </a:solidFill>
              </a:rPr>
              <a:t>Glen Coe, “Valley of Tears</a:t>
            </a:r>
            <a:r>
              <a:rPr lang="de-DE" dirty="0">
                <a:solidFill>
                  <a:schemeClr val="bg1"/>
                </a:solidFill>
              </a:rPr>
              <a:t>“</a:t>
            </a:r>
          </a:p>
        </p:txBody>
      </p:sp>
      <p:pic>
        <p:nvPicPr>
          <p:cNvPr id="4" name="Grafik 3" descr="Ein Bild, das Gras, draußen, Wolke, Landschaft enthält.&#10;&#10;KI-generierte Inhalte können fehlerhaft sein.">
            <a:extLst>
              <a:ext uri="{FF2B5EF4-FFF2-40B4-BE49-F238E27FC236}">
                <a16:creationId xmlns:a16="http://schemas.microsoft.com/office/drawing/2014/main" id="{8E8FDCE9-0F6B-E0FE-B747-889A286151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1280"/>
            <a:ext cx="6624000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0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0E3D9-A5C9-CF49-E198-DEC9BD838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18174A2D-B40D-6AA5-4E32-E550A36A2543}"/>
              </a:ext>
            </a:extLst>
          </p:cNvPr>
          <p:cNvSpPr txBox="1"/>
          <p:nvPr/>
        </p:nvSpPr>
        <p:spPr>
          <a:xfrm>
            <a:off x="0" y="6228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Pennan</a:t>
            </a:r>
            <a:r>
              <a:rPr lang="en-GB" dirty="0">
                <a:solidFill>
                  <a:schemeClr val="bg1"/>
                </a:solidFill>
              </a:rPr>
              <a:t>, set for the film “Local Hero”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 descr="Ein Bild, das draußen, Himmel, Gras, Wolke enthält.&#10;&#10;KI-generierte Inhalte können fehlerhaft sein.">
            <a:extLst>
              <a:ext uri="{FF2B5EF4-FFF2-40B4-BE49-F238E27FC236}">
                <a16:creationId xmlns:a16="http://schemas.microsoft.com/office/drawing/2014/main" id="{8BD56CD1-9C32-EA9D-D652-D387EAE34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84" y="945296"/>
            <a:ext cx="6864000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24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89008-B561-9430-EA7E-CF4DDC6C8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E23FE7AE-797B-BDA7-EDB6-877722B7B98D}"/>
              </a:ext>
            </a:extLst>
          </p:cNvPr>
          <p:cNvSpPr txBox="1"/>
          <p:nvPr/>
        </p:nvSpPr>
        <p:spPr>
          <a:xfrm>
            <a:off x="0" y="62280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Isle of Skye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4" name="Grafik 3" descr="Ein Bild, das draußen, Gras, Himmel, Natur enthält.&#10;&#10;KI-generierte Inhalte können fehlerhaft sein.">
            <a:extLst>
              <a:ext uri="{FF2B5EF4-FFF2-40B4-BE49-F238E27FC236}">
                <a16:creationId xmlns:a16="http://schemas.microsoft.com/office/drawing/2014/main" id="{058020BE-C148-8CA1-C014-2D06BB786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76" y="972288"/>
            <a:ext cx="6732000" cy="50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2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E1CB6-8969-D2D8-F4F0-2920CCDF4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786DEF10-FAF5-ECC0-116A-4D9C899784DE}"/>
              </a:ext>
            </a:extLst>
          </p:cNvPr>
          <p:cNvSpPr txBox="1"/>
          <p:nvPr/>
        </p:nvSpPr>
        <p:spPr>
          <a:xfrm>
            <a:off x="0" y="609329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>
                <a:solidFill>
                  <a:schemeClr val="bg1"/>
                </a:solidFill>
              </a:rPr>
              <a:t>Midhope</a:t>
            </a:r>
            <a:r>
              <a:rPr lang="en-GB" dirty="0">
                <a:solidFill>
                  <a:schemeClr val="bg1"/>
                </a:solidFill>
              </a:rPr>
              <a:t> Castle on the southern rim of the Firth of Forth, </a:t>
            </a:r>
          </a:p>
          <a:p>
            <a:pPr algn="ctr"/>
            <a:r>
              <a:rPr lang="en-GB" dirty="0">
                <a:solidFill>
                  <a:schemeClr val="bg1"/>
                </a:solidFill>
              </a:rPr>
              <a:t>Jamie’s home and called </a:t>
            </a:r>
            <a:r>
              <a:rPr lang="en-GB" dirty="0" err="1">
                <a:solidFill>
                  <a:schemeClr val="bg1"/>
                </a:solidFill>
              </a:rPr>
              <a:t>Lallybroch</a:t>
            </a:r>
            <a:r>
              <a:rPr lang="en-GB" dirty="0">
                <a:solidFill>
                  <a:schemeClr val="bg1"/>
                </a:solidFill>
              </a:rPr>
              <a:t> in the Netflix series “Outlander”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5" name="Grafik 4" descr="Ein Bild, das draußen, Gebäude, Himmel, Gras enthält.&#10;&#10;KI-generierte Inhalte können fehlerhaft sein.">
            <a:extLst>
              <a:ext uri="{FF2B5EF4-FFF2-40B4-BE49-F238E27FC236}">
                <a16:creationId xmlns:a16="http://schemas.microsoft.com/office/drawing/2014/main" id="{51D6D930-0DB5-E5A9-5EAF-32F158562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68" y="954280"/>
            <a:ext cx="6660000" cy="49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74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9382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the capital of Scotland? </a:t>
            </a:r>
            <a:endParaRPr lang="de-DE" altLang="de-DE" sz="4800" dirty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7338" y="5780088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Glasgow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24413" y="4508500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Edinburgh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26000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Belfast</a:t>
            </a:r>
            <a:endParaRPr lang="de-DE" altLang="de-DE" dirty="0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>
                <a:solidFill>
                  <a:srgbClr val="FF0000"/>
                </a:solidFill>
                <a:latin typeface="Verdana" pitchFamily="34" charset="0"/>
              </a:rPr>
              <a:t>Team 1 (1)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4551363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Aberdeen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2" grpId="0"/>
      <p:bldP spid="17413" grpId="0"/>
      <p:bldP spid="17413" grpId="1"/>
      <p:bldP spid="17413" grpId="2"/>
      <p:bldP spid="17414" grpId="0"/>
      <p:bldP spid="17414" grpId="1"/>
      <p:bldP spid="2" grpId="0"/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794519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3800" dirty="0">
                <a:latin typeface="Verdana" pitchFamily="34" charset="0"/>
              </a:rPr>
              <a:t>What is the Scottish flag?</a:t>
            </a:r>
            <a:r>
              <a:rPr lang="de-DE" altLang="de-DE" sz="4000" dirty="0"/>
              <a:t> 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(1)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287338" y="3429000"/>
            <a:ext cx="4068762" cy="1143000"/>
            <a:chOff x="287338" y="3429000"/>
            <a:chExt cx="4068762" cy="1143000"/>
          </a:xfrm>
        </p:grpSpPr>
        <p:sp>
          <p:nvSpPr>
            <p:cNvPr id="15363" name="Text Box 3"/>
            <p:cNvSpPr txBox="1">
              <a:spLocks noChangeArrowheads="1"/>
            </p:cNvSpPr>
            <p:nvPr/>
          </p:nvSpPr>
          <p:spPr bwMode="auto">
            <a:xfrm>
              <a:off x="287338" y="3789040"/>
              <a:ext cx="40687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Tx/>
                <a:buAutoNum type="alphaLcParenR"/>
              </a:pPr>
              <a:r>
                <a:rPr lang="en-GB" altLang="de-DE" sz="2400" b="1" dirty="0">
                  <a:solidFill>
                    <a:schemeClr val="bg1"/>
                  </a:solidFill>
                  <a:latin typeface="Verdana" pitchFamily="34" charset="0"/>
                </a:rPr>
                <a:t> </a:t>
              </a:r>
              <a:endParaRPr lang="de-DE" altLang="de-DE" dirty="0"/>
            </a:p>
          </p:txBody>
        </p:sp>
        <p:pic>
          <p:nvPicPr>
            <p:cNvPr id="8" name="Grafik 7" descr="Flag_of_Scotland.sv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592" y="3429000"/>
              <a:ext cx="1905000" cy="1143000"/>
            </a:xfrm>
            <a:prstGeom prst="rect">
              <a:avLst/>
            </a:prstGeom>
          </p:spPr>
        </p:pic>
      </p:grpSp>
      <p:grpSp>
        <p:nvGrpSpPr>
          <p:cNvPr id="11" name="Gruppieren 10"/>
          <p:cNvGrpSpPr/>
          <p:nvPr/>
        </p:nvGrpSpPr>
        <p:grpSpPr>
          <a:xfrm>
            <a:off x="4824413" y="3429000"/>
            <a:ext cx="4068762" cy="1142999"/>
            <a:chOff x="4824413" y="3429000"/>
            <a:chExt cx="4068762" cy="1142999"/>
          </a:xfrm>
        </p:grpSpPr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4824413" y="3795390"/>
              <a:ext cx="40687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GB" altLang="de-DE" sz="2400" b="1" dirty="0">
                  <a:solidFill>
                    <a:schemeClr val="bg1"/>
                  </a:solidFill>
                  <a:latin typeface="Verdana" pitchFamily="34" charset="0"/>
                </a:rPr>
                <a:t>b) </a:t>
              </a:r>
              <a:endParaRPr lang="de-DE" altLang="de-DE" dirty="0"/>
            </a:p>
          </p:txBody>
        </p:sp>
        <p:pic>
          <p:nvPicPr>
            <p:cNvPr id="10" name="Grafik 9" descr="flagge-wale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5315" y="3429000"/>
              <a:ext cx="1904997" cy="1142999"/>
            </a:xfrm>
            <a:prstGeom prst="rect">
              <a:avLst/>
            </a:prstGeom>
          </p:spPr>
        </p:pic>
      </p:grpSp>
      <p:grpSp>
        <p:nvGrpSpPr>
          <p:cNvPr id="13" name="Gruppieren 12"/>
          <p:cNvGrpSpPr/>
          <p:nvPr/>
        </p:nvGrpSpPr>
        <p:grpSpPr>
          <a:xfrm>
            <a:off x="287338" y="4941168"/>
            <a:ext cx="4068762" cy="1152128"/>
            <a:chOff x="287338" y="4941168"/>
            <a:chExt cx="4068762" cy="1152128"/>
          </a:xfrm>
        </p:grpSpPr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287338" y="5301208"/>
              <a:ext cx="4068762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n-GB" altLang="de-DE" sz="2400" b="1" dirty="0">
                  <a:solidFill>
                    <a:schemeClr val="bg1"/>
                  </a:solidFill>
                  <a:latin typeface="Verdana" pitchFamily="34" charset="0"/>
                </a:rPr>
                <a:t>c) </a:t>
              </a:r>
              <a:endParaRPr lang="de-DE" altLang="de-DE" dirty="0"/>
            </a:p>
          </p:txBody>
        </p:sp>
        <p:pic>
          <p:nvPicPr>
            <p:cNvPr id="12" name="Grafik 11" descr="Ulster_banner.sv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592" y="4941168"/>
              <a:ext cx="2213992" cy="1152128"/>
            </a:xfrm>
            <a:prstGeom prst="rect">
              <a:avLst/>
            </a:prstGeom>
          </p:spPr>
        </p:pic>
      </p:grpSp>
      <p:grpSp>
        <p:nvGrpSpPr>
          <p:cNvPr id="15" name="Gruppieren 14"/>
          <p:cNvGrpSpPr/>
          <p:nvPr/>
        </p:nvGrpSpPr>
        <p:grpSpPr>
          <a:xfrm>
            <a:off x="4826000" y="4941168"/>
            <a:ext cx="4068763" cy="1166529"/>
            <a:chOff x="4826000" y="4941168"/>
            <a:chExt cx="4068763" cy="1166529"/>
          </a:xfrm>
        </p:grpSpPr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4826000" y="5301208"/>
              <a:ext cx="40687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es-ES" altLang="de-DE" sz="2400" b="1" dirty="0">
                  <a:solidFill>
                    <a:schemeClr val="bg1"/>
                  </a:solidFill>
                  <a:latin typeface="Verdana" pitchFamily="34" charset="0"/>
                </a:rPr>
                <a:t>d) </a:t>
              </a:r>
              <a:endParaRPr lang="de-DE" altLang="de-DE" dirty="0"/>
            </a:p>
          </p:txBody>
        </p:sp>
        <p:pic>
          <p:nvPicPr>
            <p:cNvPr id="14" name="Grafik 13" descr="Flag_of_England.svg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8104" y="4941168"/>
              <a:ext cx="1944216" cy="1166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623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585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Which of these places is </a:t>
            </a:r>
            <a:r>
              <a:rPr lang="en-US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</a:t>
            </a:r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in Scotland? </a:t>
            </a:r>
            <a:endParaRPr lang="de-DE" altLang="de-DE" dirty="0">
              <a:latin typeface="Verdana" pitchFamily="34" charset="0"/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(2)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7338" y="5780088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Inverness</a:t>
            </a:r>
            <a:endParaRPr lang="de-DE" altLang="de-DE" dirty="0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824413" y="4508500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Scotland Yard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26000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Dundee</a:t>
            </a:r>
            <a:endParaRPr lang="de-DE" altLang="de-DE" dirty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87338" y="4551363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Perth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17412" grpId="0"/>
      <p:bldP spid="17412" grpId="1"/>
      <p:bldP spid="17413" grpId="0"/>
      <p:bldP spid="17413" grpId="1"/>
      <p:bldP spid="17413" grpId="2"/>
      <p:bldP spid="17414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585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kind of drink is Scotland famous for? </a:t>
            </a:r>
            <a:endParaRPr lang="de-DE" altLang="de-DE" dirty="0">
              <a:latin typeface="Verdana" pitchFamily="34" charset="0"/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(2)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7338" y="5780088"/>
            <a:ext cx="42846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Wisky</a:t>
            </a:r>
            <a:endParaRPr lang="de-DE" altLang="de-DE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250825" y="4508500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Whisky</a:t>
            </a:r>
            <a:endParaRPr lang="de-DE" altLang="de-DE" dirty="0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826000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Whiskey</a:t>
            </a:r>
            <a:endParaRPr lang="de-DE" altLang="de-DE" dirty="0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824413" y="4508500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Uisge</a:t>
            </a:r>
            <a:endParaRPr lang="de-DE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17412" grpId="0"/>
      <p:bldP spid="17412" grpId="1"/>
      <p:bldP spid="17413" grpId="0"/>
      <p:bldP spid="17413" grpId="1"/>
      <p:bldP spid="17413" grpId="2"/>
      <p:bldP spid="17414" grpId="0"/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13700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</a:t>
            </a:r>
            <a:r>
              <a:rPr lang="en-US" sz="40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an official language in Scotland? </a:t>
            </a:r>
            <a:endParaRPr lang="de-DE" altLang="de-DE" sz="40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7338" y="5295031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Gaelic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60032" y="6068144"/>
            <a:ext cx="410458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English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24413" y="5301381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</a:t>
            </a:r>
            <a:r>
              <a:rPr lang="en-GB" altLang="de-DE" sz="2400" b="1" dirty="0" err="1">
                <a:solidFill>
                  <a:schemeClr val="bg1"/>
                </a:solidFill>
                <a:latin typeface="Verdana" pitchFamily="34" charset="0"/>
              </a:rPr>
              <a:t>Lallans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87338" y="6068144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c) Highland Scot</a:t>
            </a:r>
            <a:endParaRPr lang="de-DE" altLang="de-DE" dirty="0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(3)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0D9C5003-497F-A9CA-D9F8-74F405DD793E}"/>
              </a:ext>
            </a:extLst>
          </p:cNvPr>
          <p:cNvSpPr txBox="1"/>
          <p:nvPr/>
        </p:nvSpPr>
        <p:spPr>
          <a:xfrm>
            <a:off x="0" y="3501008"/>
            <a:ext cx="914400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Scots, also known as Lowland Scots or </a:t>
            </a:r>
            <a:r>
              <a:rPr lang="en-US" b="1" dirty="0" err="1"/>
              <a:t>Lallans</a:t>
            </a:r>
            <a:r>
              <a:rPr lang="en-US" dirty="0"/>
              <a:t>, is a West Germanic language or - depending on the terminology - a series of English dialects in Scotland, which are native to the mountainous south of Scotland, the greater Glasgow-Edinburgh area, a strip of land along the east coast beyond Aberdeen and the Orkney and Shetland Islands. The term Lowland Scots or </a:t>
            </a:r>
            <a:r>
              <a:rPr lang="en-US" dirty="0" err="1"/>
              <a:t>Scottishised</a:t>
            </a:r>
            <a:r>
              <a:rPr lang="en-US" dirty="0"/>
              <a:t> </a:t>
            </a:r>
            <a:r>
              <a:rPr lang="en-US" dirty="0" err="1"/>
              <a:t>Lallans</a:t>
            </a:r>
            <a:r>
              <a:rPr lang="en-US" dirty="0"/>
              <a:t> expresses the contrast to the Highlands.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7" grpId="1"/>
      <p:bldP spid="6148" grpId="0"/>
      <p:bldP spid="6148" grpId="1"/>
      <p:bldP spid="6149" grpId="0"/>
      <p:bldP spid="6150" grpId="0"/>
      <p:bldP spid="6150" grpId="1"/>
      <p:bldP spid="6150" grpId="2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0425"/>
            <a:ext cx="9144000" cy="93853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is </a:t>
            </a:r>
            <a:r>
              <a:rPr lang="en-US" sz="4000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not</a:t>
            </a:r>
            <a:r>
              <a:rPr lang="en-US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typical Scottish food?</a:t>
            </a:r>
            <a:endParaRPr lang="de-DE" altLang="de-DE" sz="4000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7338" y="5780088"/>
            <a:ext cx="40687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Kidney Pie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95850" y="5780088"/>
            <a:ext cx="406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Haggis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895850" y="4987925"/>
            <a:ext cx="406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Shortbread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0825" y="4987925"/>
            <a:ext cx="4068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a) Fish Stew</a:t>
            </a:r>
            <a:endParaRPr lang="de-DE" altLang="de-DE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(3)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7" grpId="1"/>
      <p:bldP spid="6148" grpId="0"/>
      <p:bldP spid="6148" grpId="1"/>
      <p:bldP spid="6149" grpId="0"/>
      <p:bldP spid="6150" grpId="0"/>
      <p:bldP spid="6150" grpId="1"/>
      <p:bldP spid="615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2132856"/>
            <a:ext cx="9144000" cy="8667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does Haggis consist of? </a:t>
            </a:r>
            <a:endParaRPr lang="de-DE" altLang="de-DE" dirty="0"/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87337" y="5780088"/>
            <a:ext cx="4645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Beans &amp; tomato sauce</a:t>
            </a:r>
            <a:endParaRPr lang="de-DE" altLang="de-DE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895850" y="5780088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d) Prawns &amp; rice</a:t>
            </a:r>
            <a:endParaRPr lang="de-DE" altLang="de-DE" dirty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50825" y="4406900"/>
            <a:ext cx="40687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a) Rice &amp; beans</a:t>
            </a:r>
            <a:endParaRPr lang="de-DE" altLang="de-DE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932363" y="4365625"/>
            <a:ext cx="40687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b) Oatmeal &amp; offal</a:t>
            </a:r>
            <a:endParaRPr lang="de-DE" altLang="de-DE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(4)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  <p:bldP spid="6147" grpId="0"/>
      <p:bldP spid="6148" grpId="0"/>
      <p:bldP spid="6148" grpId="1"/>
      <p:bldP spid="6149" grpId="0"/>
      <p:bldP spid="6149" grpId="1"/>
      <p:bldP spid="6150" grpId="0"/>
      <p:bldP spid="6150" grpId="1"/>
      <p:bldP spid="6150" grpId="2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751</Words>
  <Application>Microsoft Office PowerPoint</Application>
  <PresentationFormat>Bildschirmpräsentation (4:3)</PresentationFormat>
  <Paragraphs>100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Verdana</vt:lpstr>
      <vt:lpstr>Standarddesign</vt:lpstr>
      <vt:lpstr>How much do you know about Scotland? </vt:lpstr>
      <vt:lpstr>Quiz - “The Hot Chair” (Instructions)  Two teams compete (Team 1, Team 2). There are 7 questions for each team. The team that can answer most of the questions correctly is the winner. Each question has to be answered by one team member/candidate alone.  The candidate can consult one (only 1!) other member of his team. Each team has two 50/50 jokers that can be used by the candidates. Moreover, each team has one “Vetos* that can be used  if team members believe that the answer of their candidate is wrong. In case of a “Veto” the team can correct the answer of their candidate  and replace it by a second - then valid - answer.   *Veto – (lat.) „ich verbiete / I forbid“ (Einspruch)  </vt:lpstr>
      <vt:lpstr>What is the capital of Scotland? </vt:lpstr>
      <vt:lpstr>What is the Scottish flag? </vt:lpstr>
      <vt:lpstr>Which of these places is not in Scotland? </vt:lpstr>
      <vt:lpstr>What kind of drink is Scotland famous for? </vt:lpstr>
      <vt:lpstr>What is not an official language in Scotland? </vt:lpstr>
      <vt:lpstr>What is not typical Scottish food?</vt:lpstr>
      <vt:lpstr>What does Haggis consist of? </vt:lpstr>
      <vt:lpstr>What is the official Scottish national anthem? </vt:lpstr>
      <vt:lpstr>What are the Scottish “trousers” called? </vt:lpstr>
      <vt:lpstr>Which musical instrument is typical for Scotland? </vt:lpstr>
      <vt:lpstr>PowerPoint-Präsentation</vt:lpstr>
      <vt:lpstr>What is Scotland’s  head of government called?</vt:lpstr>
      <vt:lpstr>We have learned that a lake is called loch in Scotland? But what is a mountain called?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Jürgen Hensel</dc:creator>
  <cp:lastModifiedBy>Jürgen Hensel</cp:lastModifiedBy>
  <cp:revision>467</cp:revision>
  <dcterms:created xsi:type="dcterms:W3CDTF">2011-03-24T10:15:25Z</dcterms:created>
  <dcterms:modified xsi:type="dcterms:W3CDTF">2025-05-07T10:14:57Z</dcterms:modified>
</cp:coreProperties>
</file>