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92" r:id="rId2"/>
    <p:sldId id="291" r:id="rId3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530" y="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772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B0C46192-7FF4-4670-A111-ED727D42048A}" type="datetimeFigureOut">
              <a:rPr lang="de-DE"/>
              <a:pPr>
                <a:defRPr/>
              </a:pPr>
              <a:t>16.05.2025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BA3FC7BF-4427-497C-AD8A-BAB9D7CE07C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261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F57B9C-C60E-F0D3-2A91-FFCA2A8731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B048807-4BA1-C1D5-6AE6-EFFDA578D4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1298BF0F-608D-614F-0230-55188074BE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B9A0649-7CEA-8ADD-07C7-1F0A8C5BD5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6636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91B710-814F-217A-3F6B-2F8864CF4C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C64A1DEB-AB18-746B-3626-68330B3598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FA7D3F1F-B2BB-F2F6-3720-1F175D034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4A86BE-48E1-4DD2-2E31-034E0AE8A2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3FC7BF-4427-497C-AD8A-BAB9D7CE07C5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705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9259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742902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854213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579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49804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58401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005736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666392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35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576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01614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1028" name="Text Box 8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e-DE" altLang="de-DE" b="1" dirty="0"/>
              <a:t>1. Halbjahr 2025</a:t>
            </a:r>
            <a:endParaRPr lang="de-DE" altLang="de-DE" b="1" i="1" dirty="0"/>
          </a:p>
          <a:p>
            <a:pPr algn="ctr" eaLnBrk="1" hangingPunct="1">
              <a:defRPr/>
            </a:pPr>
            <a:r>
              <a:rPr lang="de-DE" altLang="de-DE" b="1" i="1" dirty="0"/>
              <a:t>Englisch </a:t>
            </a:r>
            <a:r>
              <a:rPr lang="de-DE" altLang="de-DE" b="1" i="1" baseline="0" dirty="0"/>
              <a:t>am Abend A1-1</a:t>
            </a:r>
            <a:endParaRPr lang="de-DE" altLang="de-DE" b="1" dirty="0"/>
          </a:p>
          <a:p>
            <a:pPr algn="ctr" eaLnBrk="1" hangingPunct="1">
              <a:defRPr/>
            </a:pPr>
            <a:r>
              <a:rPr lang="en-GB" altLang="de-DE" b="1" dirty="0"/>
              <a:t>251-40601B</a:t>
            </a:r>
            <a:r>
              <a:rPr lang="de-DE" altLang="de-DE" b="1"/>
              <a:t>, </a:t>
            </a:r>
            <a:r>
              <a:rPr lang="de-DE" altLang="de-DE" b="1" dirty="0"/>
              <a:t>Do</a:t>
            </a:r>
            <a:r>
              <a:rPr lang="de-DE" altLang="de-DE" b="1"/>
              <a:t>, 18.30 – 20.00 </a:t>
            </a:r>
            <a:r>
              <a:rPr lang="de-DE" altLang="de-DE" b="1" dirty="0"/>
              <a:t>Uhr</a:t>
            </a:r>
          </a:p>
        </p:txBody>
      </p:sp>
      <p:sp>
        <p:nvSpPr>
          <p:cNvPr id="1029" name="Line 10"/>
          <p:cNvSpPr>
            <a:spLocks noChangeShapeType="1"/>
          </p:cNvSpPr>
          <p:nvPr userDrawn="1"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B17DAE69-DAB6-E295-0164-5CC43C78AD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4739"/>
            <a:ext cx="2131339" cy="4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FBC464-1401-00F2-0120-881D7AA905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8567E4BD-7DEC-A40E-886A-AC03388539C6}"/>
              </a:ext>
            </a:extLst>
          </p:cNvPr>
          <p:cNvSpPr txBox="1"/>
          <p:nvPr/>
        </p:nvSpPr>
        <p:spPr>
          <a:xfrm>
            <a:off x="0" y="1218238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Negations</a:t>
            </a:r>
            <a:r>
              <a:rPr lang="de-DE" sz="1600" b="1" dirty="0">
                <a:solidFill>
                  <a:srgbClr val="C00000"/>
                </a:solidFill>
              </a:rPr>
              <a:t> - </a:t>
            </a:r>
            <a:r>
              <a:rPr lang="de-DE" sz="1600" b="1" dirty="0" err="1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7202606-D19D-C339-F62D-C18699448F7B}"/>
              </a:ext>
            </a:extLst>
          </p:cNvPr>
          <p:cNvSpPr txBox="1"/>
          <p:nvPr/>
        </p:nvSpPr>
        <p:spPr>
          <a:xfrm>
            <a:off x="107504" y="2852936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Negation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F681168-C7FC-6094-38D1-3DAA35BB2349}"/>
              </a:ext>
            </a:extLst>
          </p:cNvPr>
          <p:cNvSpPr txBox="1"/>
          <p:nvPr/>
        </p:nvSpPr>
        <p:spPr>
          <a:xfrm>
            <a:off x="3275856" y="2852936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I don’t like Mondays.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46334E8-67AF-E52D-BD68-EC2EA6EEBF6E}"/>
              </a:ext>
            </a:extLst>
          </p:cNvPr>
          <p:cNvSpPr txBox="1"/>
          <p:nvPr/>
        </p:nvSpPr>
        <p:spPr>
          <a:xfrm>
            <a:off x="107504" y="395454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Question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4F2240-F66B-A1C6-41B0-F772F84691DD}"/>
              </a:ext>
            </a:extLst>
          </p:cNvPr>
          <p:cNvSpPr txBox="1"/>
          <p:nvPr/>
        </p:nvSpPr>
        <p:spPr>
          <a:xfrm>
            <a:off x="3275856" y="3933056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Do you like Mondays?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F401B85-C97A-AA5E-5398-C6303679D5B7}"/>
              </a:ext>
            </a:extLst>
          </p:cNvPr>
          <p:cNvSpPr txBox="1"/>
          <p:nvPr/>
        </p:nvSpPr>
        <p:spPr>
          <a:xfrm>
            <a:off x="3275856" y="3162454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She does not have a brother.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CCE3515-0C10-9EB5-F14A-26EB14C9FB0C}"/>
              </a:ext>
            </a:extLst>
          </p:cNvPr>
          <p:cNvSpPr txBox="1"/>
          <p:nvPr/>
        </p:nvSpPr>
        <p:spPr>
          <a:xfrm>
            <a:off x="3275856" y="4242574"/>
            <a:ext cx="5544616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Does she have a brother? </a:t>
            </a:r>
          </a:p>
        </p:txBody>
      </p:sp>
    </p:spTree>
    <p:extLst>
      <p:ext uri="{BB962C8B-B14F-4D97-AF65-F5344CB8AC3E}">
        <p14:creationId xmlns:p14="http://schemas.microsoft.com/office/powerpoint/2010/main" val="102773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DCE95-4EB5-E914-CBB1-5DF6BDF9B8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BFDB729F-5AB8-B056-7DEC-954B50EDA18C}"/>
              </a:ext>
            </a:extLst>
          </p:cNvPr>
          <p:cNvSpPr txBox="1"/>
          <p:nvPr/>
        </p:nvSpPr>
        <p:spPr>
          <a:xfrm>
            <a:off x="107504" y="1628800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Principles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26DBFE18-26C0-BB2A-D808-F2A634326D24}"/>
              </a:ext>
            </a:extLst>
          </p:cNvPr>
          <p:cNvSpPr txBox="1"/>
          <p:nvPr/>
        </p:nvSpPr>
        <p:spPr>
          <a:xfrm>
            <a:off x="2771800" y="220486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</a:t>
            </a:r>
            <a:r>
              <a:rPr lang="en-GB" sz="1600" b="1" i="1" dirty="0"/>
              <a:t>don’t</a:t>
            </a:r>
            <a:r>
              <a:rPr lang="en-GB" sz="1600" i="1" dirty="0"/>
              <a:t> like Mondays.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8E72E8A-B0E7-3930-8EF2-68BF22C0209C}"/>
              </a:ext>
            </a:extLst>
          </p:cNvPr>
          <p:cNvSpPr txBox="1"/>
          <p:nvPr/>
        </p:nvSpPr>
        <p:spPr>
          <a:xfrm>
            <a:off x="2771800" y="316245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</a:t>
            </a:r>
            <a:r>
              <a:rPr lang="en-GB" sz="1600" b="1" i="1" dirty="0"/>
              <a:t>am</a:t>
            </a:r>
            <a:r>
              <a:rPr lang="en-GB" sz="1600" i="1" dirty="0"/>
              <a:t> not the teacher.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F0F11253-6226-5878-096A-6A2E81437196}"/>
              </a:ext>
            </a:extLst>
          </p:cNvPr>
          <p:cNvSpPr txBox="1"/>
          <p:nvPr/>
        </p:nvSpPr>
        <p:spPr>
          <a:xfrm>
            <a:off x="2771800" y="378904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2. The sentence uses another auxiliary or modal verb.</a:t>
            </a:r>
            <a:r>
              <a:rPr lang="en-GB" sz="1600" i="1" dirty="0"/>
              <a:t> 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A877F0D6-7642-7A60-66DD-69F2F1DBFE76}"/>
              </a:ext>
            </a:extLst>
          </p:cNvPr>
          <p:cNvSpPr txBox="1"/>
          <p:nvPr/>
        </p:nvSpPr>
        <p:spPr>
          <a:xfrm>
            <a:off x="2771800" y="1628800"/>
            <a:ext cx="63722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To negate a sentence or to ask a question we have to paraphrase with </a:t>
            </a:r>
            <a:r>
              <a:rPr lang="en-GB" sz="1600" i="1" dirty="0"/>
              <a:t>to do</a:t>
            </a:r>
            <a:r>
              <a:rPr lang="en-GB" sz="1600" dirty="0"/>
              <a:t>.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41E1C039-2B6F-1F16-83D4-80E5EB2B3FC7}"/>
              </a:ext>
            </a:extLst>
          </p:cNvPr>
          <p:cNvSpPr txBox="1"/>
          <p:nvPr/>
        </p:nvSpPr>
        <p:spPr>
          <a:xfrm>
            <a:off x="0" y="105273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 err="1">
                <a:solidFill>
                  <a:srgbClr val="C00000"/>
                </a:solidFill>
              </a:rPr>
              <a:t>Negations</a:t>
            </a:r>
            <a:r>
              <a:rPr lang="de-DE" sz="1600" b="1" dirty="0">
                <a:solidFill>
                  <a:srgbClr val="C00000"/>
                </a:solidFill>
              </a:rPr>
              <a:t> - </a:t>
            </a:r>
            <a:r>
              <a:rPr lang="de-DE" sz="1600" b="1" dirty="0" err="1">
                <a:solidFill>
                  <a:srgbClr val="C00000"/>
                </a:solidFill>
              </a:rPr>
              <a:t>questions</a:t>
            </a:r>
            <a:endParaRPr lang="en-GB" sz="1600" b="1" dirty="0">
              <a:solidFill>
                <a:srgbClr val="C00000"/>
              </a:solidFill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6726A02-F150-C0C9-A29E-3B5AB18C1ADF}"/>
              </a:ext>
            </a:extLst>
          </p:cNvPr>
          <p:cNvSpPr txBox="1"/>
          <p:nvPr/>
        </p:nvSpPr>
        <p:spPr>
          <a:xfrm>
            <a:off x="2771800" y="2492896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Do</a:t>
            </a:r>
            <a:r>
              <a:rPr lang="en-GB" sz="1600" i="1" dirty="0"/>
              <a:t> you/</a:t>
            </a:r>
            <a:r>
              <a:rPr lang="en-GB" sz="1600" b="1" i="1" dirty="0"/>
              <a:t>does</a:t>
            </a:r>
            <a:r>
              <a:rPr lang="en-GB" sz="1600" i="1" dirty="0"/>
              <a:t> she like Mondays?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00F9C6-DA2E-EC9D-CEBD-CBD059145BE2}"/>
              </a:ext>
            </a:extLst>
          </p:cNvPr>
          <p:cNvSpPr txBox="1"/>
          <p:nvPr/>
        </p:nvSpPr>
        <p:spPr>
          <a:xfrm>
            <a:off x="107504" y="2874422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Exceptions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B127038-4518-371A-BE23-7C46F5A3F34F}"/>
              </a:ext>
            </a:extLst>
          </p:cNvPr>
          <p:cNvSpPr txBox="1"/>
          <p:nvPr/>
        </p:nvSpPr>
        <p:spPr>
          <a:xfrm>
            <a:off x="2771800" y="2844225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1. The predicate is a form of </a:t>
            </a:r>
            <a:r>
              <a:rPr lang="en-GB" sz="1600" i="1" dirty="0"/>
              <a:t>to be.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C8A28E7-255C-ED2A-D6EE-76EAF0D655EE}"/>
              </a:ext>
            </a:extLst>
          </p:cNvPr>
          <p:cNvSpPr txBox="1"/>
          <p:nvPr/>
        </p:nvSpPr>
        <p:spPr>
          <a:xfrm>
            <a:off x="2771800" y="350100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Are</a:t>
            </a:r>
            <a:r>
              <a:rPr lang="en-GB" sz="1600" i="1" dirty="0"/>
              <a:t> you the teacher?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0B35223-A711-A6B4-C7E2-D7D0F12313B7}"/>
              </a:ext>
            </a:extLst>
          </p:cNvPr>
          <p:cNvSpPr txBox="1"/>
          <p:nvPr/>
        </p:nvSpPr>
        <p:spPr>
          <a:xfrm>
            <a:off x="2771800" y="4746630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3. The interrogative pronoun </a:t>
            </a:r>
            <a:r>
              <a:rPr lang="en-GB" sz="1600" i="1" dirty="0"/>
              <a:t>(who/what) </a:t>
            </a:r>
            <a:r>
              <a:rPr lang="en-GB" sz="1600" dirty="0"/>
              <a:t>asks for the subject.</a:t>
            </a:r>
            <a:endParaRPr lang="en-GB" sz="1600" i="1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9E4DEE4-A1C6-8578-5953-A826B9872B69}"/>
              </a:ext>
            </a:extLst>
          </p:cNvPr>
          <p:cNvSpPr txBox="1"/>
          <p:nvPr/>
        </p:nvSpPr>
        <p:spPr>
          <a:xfrm>
            <a:off x="2771800" y="4098558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I </a:t>
            </a:r>
            <a:r>
              <a:rPr lang="en-GB" sz="1600" b="1" i="1" dirty="0"/>
              <a:t>cannot </a:t>
            </a:r>
            <a:r>
              <a:rPr lang="en-GB" sz="1600" i="1" dirty="0"/>
              <a:t>come with you.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FB8D7E-7111-3813-7707-DEC5CAD7EC17}"/>
              </a:ext>
            </a:extLst>
          </p:cNvPr>
          <p:cNvSpPr txBox="1"/>
          <p:nvPr/>
        </p:nvSpPr>
        <p:spPr>
          <a:xfrm>
            <a:off x="2771800" y="443711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/>
              <a:t>Can </a:t>
            </a:r>
            <a:r>
              <a:rPr lang="en-GB" sz="1600" i="1" dirty="0"/>
              <a:t>I</a:t>
            </a:r>
            <a:r>
              <a:rPr lang="en-GB" sz="1600" b="1" i="1" dirty="0"/>
              <a:t> </a:t>
            </a:r>
            <a:r>
              <a:rPr lang="en-GB" sz="1600" i="1" dirty="0"/>
              <a:t>come with you?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16E1C3A-D835-00BA-F00B-DBF621B3D2A5}"/>
              </a:ext>
            </a:extLst>
          </p:cNvPr>
          <p:cNvSpPr txBox="1"/>
          <p:nvPr/>
        </p:nvSpPr>
        <p:spPr>
          <a:xfrm>
            <a:off x="107504" y="4725144"/>
            <a:ext cx="234813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/>
              <a:t>for questions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A1A1306C-D33E-C913-9FD9-E2CE332883E0}"/>
              </a:ext>
            </a:extLst>
          </p:cNvPr>
          <p:cNvSpPr txBox="1"/>
          <p:nvPr/>
        </p:nvSpPr>
        <p:spPr>
          <a:xfrm>
            <a:off x="2771800" y="5085184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Who drives the bus? (answer: the bus driver)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42E46CF-C740-E609-AB59-803AFE17CF4D}"/>
              </a:ext>
            </a:extLst>
          </p:cNvPr>
          <p:cNvSpPr txBox="1"/>
          <p:nvPr/>
        </p:nvSpPr>
        <p:spPr>
          <a:xfrm>
            <a:off x="2771800" y="5394702"/>
            <a:ext cx="637220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600" i="1" dirty="0"/>
              <a:t>What looks beautiful? (answer: the weather)</a:t>
            </a:r>
          </a:p>
        </p:txBody>
      </p:sp>
    </p:spTree>
    <p:extLst>
      <p:ext uri="{BB962C8B-B14F-4D97-AF65-F5344CB8AC3E}">
        <p14:creationId xmlns:p14="http://schemas.microsoft.com/office/powerpoint/2010/main" val="75105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1" grpId="0" animBg="1"/>
      <p:bldP spid="20" grpId="0" animBg="1"/>
      <p:bldP spid="28" grpId="0" animBg="1"/>
      <p:bldP spid="4" grpId="0" animBg="1"/>
      <p:bldP spid="5" grpId="0" animBg="1"/>
      <p:bldP spid="7" grpId="0" animBg="1"/>
      <p:bldP spid="6" grpId="0" animBg="1"/>
      <p:bldP spid="10" grpId="0" animBg="1"/>
      <p:bldP spid="12" grpId="0" animBg="1"/>
      <p:bldP spid="13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Bildschirmpräsentation (4:3)</PresentationFormat>
  <Paragraphs>25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5" baseType="lpstr">
      <vt:lpstr>Arial</vt:lpstr>
      <vt:lpstr>Calibri</vt:lpstr>
      <vt:lpstr>Standarddesign</vt:lpstr>
      <vt:lpstr>PowerPoint-Präsentation</vt:lpstr>
      <vt:lpstr>PowerPoint-Präsentation</vt:lpstr>
    </vt:vector>
  </TitlesOfParts>
  <Company>Maximilian Verlag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Jürgen Hensel</dc:creator>
  <cp:lastModifiedBy>Jürgen Hensel</cp:lastModifiedBy>
  <cp:revision>493</cp:revision>
  <dcterms:created xsi:type="dcterms:W3CDTF">2011-03-24T10:15:25Z</dcterms:created>
  <dcterms:modified xsi:type="dcterms:W3CDTF">2025-05-16T04:52:12Z</dcterms:modified>
</cp:coreProperties>
</file>