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4" r:id="rId3"/>
    <p:sldId id="256" r:id="rId4"/>
    <p:sldId id="258" r:id="rId5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1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B0C46192-7FF4-4670-A111-ED727D42048A}" type="datetimeFigureOut">
              <a:rPr lang="de-DE"/>
              <a:pPr>
                <a:defRPr/>
              </a:pPr>
              <a:t>06.05.2025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BA3FC7BF-4427-497C-AD8A-BAB9D7CE07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261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118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05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971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87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9259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4290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5421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57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980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8401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0573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6639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3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576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161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b="1" dirty="0"/>
              <a:t>1. Halbjahr 2025</a:t>
            </a:r>
            <a:endParaRPr lang="de-DE" altLang="de-DE" b="1" i="1" dirty="0"/>
          </a:p>
          <a:p>
            <a:pPr algn="ctr" eaLnBrk="1" hangingPunct="1">
              <a:defRPr/>
            </a:pPr>
            <a:r>
              <a:rPr lang="de-DE" altLang="de-DE" b="1" i="1" dirty="0"/>
              <a:t>English Intensive</a:t>
            </a:r>
            <a:r>
              <a:rPr lang="de-DE" altLang="de-DE" b="1" i="1" baseline="0" dirty="0"/>
              <a:t> Week B1</a:t>
            </a:r>
            <a:endParaRPr lang="de-DE" altLang="de-DE" b="1" dirty="0"/>
          </a:p>
          <a:p>
            <a:pPr algn="ctr" eaLnBrk="1" hangingPunct="1">
              <a:defRPr/>
            </a:pPr>
            <a:r>
              <a:rPr lang="en-GB" altLang="de-DE" b="1" dirty="0"/>
              <a:t>251-40692</a:t>
            </a:r>
            <a:r>
              <a:rPr lang="de-DE" altLang="de-DE" b="1"/>
              <a:t>, Mo - Fr, 08.45 – 14.00 </a:t>
            </a:r>
            <a:r>
              <a:rPr lang="de-DE" altLang="de-DE" b="1" dirty="0"/>
              <a:t>Uhr</a:t>
            </a:r>
          </a:p>
        </p:txBody>
      </p:sp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17DAE69-DAB6-E295-0164-5CC43C78AD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4739"/>
            <a:ext cx="2131339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237610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tense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099D894E-5D63-0EE2-1214-D996C0F09224}"/>
              </a:ext>
            </a:extLst>
          </p:cNvPr>
          <p:cNvSpPr txBox="1"/>
          <p:nvPr/>
        </p:nvSpPr>
        <p:spPr>
          <a:xfrm>
            <a:off x="3275856" y="2370366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The weather </a:t>
            </a:r>
            <a:r>
              <a:rPr lang="en-GB" sz="1600" b="1" dirty="0"/>
              <a:t>is</a:t>
            </a:r>
            <a:r>
              <a:rPr lang="en-GB" sz="1600" dirty="0"/>
              <a:t> nice.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27270D2-698B-730B-FB6B-80296EB3A4BA}"/>
              </a:ext>
            </a:extLst>
          </p:cNvPr>
          <p:cNvSpPr txBox="1"/>
          <p:nvPr/>
        </p:nvSpPr>
        <p:spPr>
          <a:xfrm>
            <a:off x="107504" y="280241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perfect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B696765-7A29-8B81-2AE1-25900B1AE3A6}"/>
              </a:ext>
            </a:extLst>
          </p:cNvPr>
          <p:cNvSpPr txBox="1"/>
          <p:nvPr/>
        </p:nvSpPr>
        <p:spPr>
          <a:xfrm>
            <a:off x="3275856" y="2802414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have finished </a:t>
            </a:r>
            <a:r>
              <a:rPr lang="en-GB" sz="1600" dirty="0"/>
              <a:t>my homework.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FAA3767-A5BD-97B7-6E2E-D2CC39C881BF}"/>
              </a:ext>
            </a:extLst>
          </p:cNvPr>
          <p:cNvSpPr txBox="1"/>
          <p:nvPr/>
        </p:nvSpPr>
        <p:spPr>
          <a:xfrm>
            <a:off x="107504" y="323446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Past tense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BBFDF8FB-DD46-402F-7EF7-96F259D50343}"/>
              </a:ext>
            </a:extLst>
          </p:cNvPr>
          <p:cNvSpPr txBox="1"/>
          <p:nvPr/>
        </p:nvSpPr>
        <p:spPr>
          <a:xfrm>
            <a:off x="3275856" y="3234462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Barack Obama </a:t>
            </a:r>
            <a:r>
              <a:rPr lang="en-GB" sz="1600" b="1" dirty="0"/>
              <a:t>was</a:t>
            </a:r>
            <a:r>
              <a:rPr lang="en-GB" sz="1600" dirty="0"/>
              <a:t> the 44</a:t>
            </a:r>
            <a:r>
              <a:rPr lang="en-GB" sz="1600" baseline="30000" dirty="0"/>
              <a:t>th</a:t>
            </a:r>
            <a:r>
              <a:rPr lang="en-GB" sz="1600" dirty="0"/>
              <a:t> president of the United States.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4EA4C502-2478-620E-3272-7BB2D2716B15}"/>
              </a:ext>
            </a:extLst>
          </p:cNvPr>
          <p:cNvSpPr txBox="1"/>
          <p:nvPr/>
        </p:nvSpPr>
        <p:spPr>
          <a:xfrm>
            <a:off x="107504" y="3666510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Past perfect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B9F3C37-0EA4-A9E2-CE40-EE0C177121F0}"/>
              </a:ext>
            </a:extLst>
          </p:cNvPr>
          <p:cNvSpPr txBox="1"/>
          <p:nvPr/>
        </p:nvSpPr>
        <p:spPr>
          <a:xfrm>
            <a:off x="3275856" y="3666510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had watched </a:t>
            </a:r>
            <a:r>
              <a:rPr lang="en-GB" sz="1600" dirty="0"/>
              <a:t>the news before I went to bed.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6A0CE71-7FDF-D724-EBD5-CE33801AC47A}"/>
              </a:ext>
            </a:extLst>
          </p:cNvPr>
          <p:cNvSpPr txBox="1"/>
          <p:nvPr/>
        </p:nvSpPr>
        <p:spPr>
          <a:xfrm>
            <a:off x="107504" y="4098558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Future tense I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3BDF2351-202F-A85F-F3B9-1F056CF0F07B}"/>
              </a:ext>
            </a:extLst>
          </p:cNvPr>
          <p:cNvSpPr txBox="1"/>
          <p:nvPr/>
        </p:nvSpPr>
        <p:spPr>
          <a:xfrm>
            <a:off x="3275856" y="4098558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</a:t>
            </a:r>
            <a:r>
              <a:rPr lang="en-GB" sz="1600" b="1" dirty="0"/>
              <a:t>will </a:t>
            </a:r>
            <a:r>
              <a:rPr lang="en-GB" sz="1600" dirty="0"/>
              <a:t>stay home tomorrow.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946CE538-B4B0-2D17-CA0D-B376108FC03C}"/>
              </a:ext>
            </a:extLst>
          </p:cNvPr>
          <p:cNvSpPr txBox="1"/>
          <p:nvPr/>
        </p:nvSpPr>
        <p:spPr>
          <a:xfrm>
            <a:off x="107504" y="4530606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Future tense II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D5D2D1E1-06F8-B06B-E473-7EB4E3282BC4}"/>
              </a:ext>
            </a:extLst>
          </p:cNvPr>
          <p:cNvSpPr txBox="1"/>
          <p:nvPr/>
        </p:nvSpPr>
        <p:spPr>
          <a:xfrm>
            <a:off x="3275856" y="4530606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We </a:t>
            </a:r>
            <a:r>
              <a:rPr lang="en-GB" sz="1600" b="1" dirty="0"/>
              <a:t>will have eaten </a:t>
            </a:r>
            <a:r>
              <a:rPr lang="en-GB" sz="1600" dirty="0"/>
              <a:t>dinner by the time you arrive.</a:t>
            </a:r>
          </a:p>
        </p:txBody>
      </p:sp>
    </p:spTree>
    <p:extLst>
      <p:ext uri="{BB962C8B-B14F-4D97-AF65-F5344CB8AC3E}">
        <p14:creationId xmlns:p14="http://schemas.microsoft.com/office/powerpoint/2010/main" val="1548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237610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tense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099D894E-5D63-0EE2-1214-D996C0F09224}"/>
              </a:ext>
            </a:extLst>
          </p:cNvPr>
          <p:cNvSpPr txBox="1"/>
          <p:nvPr/>
        </p:nvSpPr>
        <p:spPr>
          <a:xfrm>
            <a:off x="3275856" y="2370366"/>
            <a:ext cx="302433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The weather </a:t>
            </a:r>
            <a:r>
              <a:rPr lang="en-GB" sz="1600" b="1" dirty="0"/>
              <a:t>is</a:t>
            </a:r>
            <a:r>
              <a:rPr lang="en-GB" sz="1600" dirty="0"/>
              <a:t> nice.</a:t>
            </a:r>
          </a:p>
        </p:txBody>
      </p:sp>
    </p:spTree>
    <p:extLst>
      <p:ext uri="{BB962C8B-B14F-4D97-AF65-F5344CB8AC3E}">
        <p14:creationId xmlns:p14="http://schemas.microsoft.com/office/powerpoint/2010/main" val="344483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What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tenses</a:t>
            </a:r>
            <a:r>
              <a:rPr lang="de-DE" sz="1600" b="1" dirty="0">
                <a:solidFill>
                  <a:srgbClr val="C00000"/>
                </a:solidFill>
              </a:rPr>
              <a:t> do </a:t>
            </a:r>
            <a:r>
              <a:rPr lang="de-DE" sz="1600" b="1" dirty="0" err="1">
                <a:solidFill>
                  <a:srgbClr val="C00000"/>
                </a:solidFill>
              </a:rPr>
              <a:t>you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know</a:t>
            </a:r>
            <a:r>
              <a:rPr lang="de-DE" sz="1600" b="1" dirty="0">
                <a:solidFill>
                  <a:srgbClr val="C00000"/>
                </a:solidFill>
              </a:rPr>
              <a:t>?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440000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Present tense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44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a) is used to describe something that constitutes a (regular) status: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0FAD00A-7B15-561D-D6B7-6D735CB92EEC}"/>
              </a:ext>
            </a:extLst>
          </p:cNvPr>
          <p:cNvSpPr txBox="1"/>
          <p:nvPr/>
        </p:nvSpPr>
        <p:spPr>
          <a:xfrm>
            <a:off x="2771800" y="180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Spiders </a:t>
            </a:r>
            <a:r>
              <a:rPr lang="en-GB" sz="1600" b="1" i="1" dirty="0"/>
              <a:t>have</a:t>
            </a:r>
            <a:r>
              <a:rPr lang="en-GB" sz="1600" i="1" dirty="0"/>
              <a:t> eight legs. Insects </a:t>
            </a:r>
            <a:r>
              <a:rPr lang="en-GB" sz="1600" b="1" i="1" dirty="0"/>
              <a:t>do not/don’t have </a:t>
            </a:r>
            <a:r>
              <a:rPr lang="en-GB" sz="1600" i="1" dirty="0"/>
              <a:t>eight legs.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3A13365-F756-5969-1402-DBE0244AEB4E}"/>
              </a:ext>
            </a:extLst>
          </p:cNvPr>
          <p:cNvSpPr txBox="1"/>
          <p:nvPr/>
        </p:nvSpPr>
        <p:spPr>
          <a:xfrm>
            <a:off x="2771800" y="2772217"/>
            <a:ext cx="6372360" cy="338554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To describe a status, the present tense uses the </a:t>
            </a:r>
            <a:r>
              <a:rPr lang="en-GB" sz="1600" b="1" dirty="0"/>
              <a:t>simple</a:t>
            </a:r>
            <a:r>
              <a:rPr lang="en-GB" sz="1600" dirty="0"/>
              <a:t> form.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E27171-3C19-D49E-8AC0-625AB3197042}"/>
              </a:ext>
            </a:extLst>
          </p:cNvPr>
          <p:cNvSpPr txBox="1"/>
          <p:nvPr/>
        </p:nvSpPr>
        <p:spPr>
          <a:xfrm>
            <a:off x="2771800" y="3132257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b) is used to describe an ongoing process or a temporary action: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2771800" y="5661248"/>
            <a:ext cx="6372360" cy="58477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In these cases (b, c, d), the present tense is used in the </a:t>
            </a:r>
            <a:r>
              <a:rPr lang="en-GB" sz="1600" b="1" dirty="0"/>
              <a:t>continuous/progressive form</a:t>
            </a:r>
            <a:r>
              <a:rPr lang="en-GB" sz="1600" dirty="0"/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E501-1FA5-6E4C-7954-F4E331BB614B}"/>
              </a:ext>
            </a:extLst>
          </p:cNvPr>
          <p:cNvSpPr txBox="1"/>
          <p:nvPr/>
        </p:nvSpPr>
        <p:spPr>
          <a:xfrm>
            <a:off x="2771800" y="21328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The Eiffel Tower </a:t>
            </a:r>
            <a:r>
              <a:rPr lang="en-GB" sz="1600" b="1" i="1" dirty="0"/>
              <a:t>is</a:t>
            </a:r>
            <a:r>
              <a:rPr lang="en-GB" sz="1600" i="1" dirty="0"/>
              <a:t> in Paris. The Tower Bridge </a:t>
            </a:r>
            <a:r>
              <a:rPr lang="en-GB" sz="1600" b="1" i="1" dirty="0"/>
              <a:t>is not </a:t>
            </a:r>
            <a:r>
              <a:rPr lang="en-GB" sz="1600" i="1" dirty="0"/>
              <a:t>in Paris.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A2C030-0466-4BE9-274B-017873F4FD0D}"/>
              </a:ext>
            </a:extLst>
          </p:cNvPr>
          <p:cNvSpPr txBox="1"/>
          <p:nvPr/>
        </p:nvSpPr>
        <p:spPr>
          <a:xfrm>
            <a:off x="2771800" y="242088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Jeff </a:t>
            </a:r>
            <a:r>
              <a:rPr lang="en-GB" sz="1600" b="1" i="1" dirty="0"/>
              <a:t>gets up </a:t>
            </a:r>
            <a:r>
              <a:rPr lang="en-GB" sz="1600" i="1" dirty="0"/>
              <a:t>a 6 o’clock. Tim </a:t>
            </a:r>
            <a:r>
              <a:rPr lang="en-GB" sz="1600" b="1" i="1" dirty="0"/>
              <a:t>does not/doesn’t get up </a:t>
            </a:r>
            <a:r>
              <a:rPr lang="en-GB" sz="1600" i="1" dirty="0"/>
              <a:t>at 6 o’clock.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4B37D4-D8DC-8A4E-4355-A1EB113628F2}"/>
              </a:ext>
            </a:extLst>
          </p:cNvPr>
          <p:cNvSpPr txBox="1"/>
          <p:nvPr/>
        </p:nvSpPr>
        <p:spPr>
          <a:xfrm>
            <a:off x="2771800" y="3429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You </a:t>
            </a:r>
            <a:r>
              <a:rPr lang="en-GB" sz="1600" b="1" i="1" dirty="0"/>
              <a:t>are listening </a:t>
            </a:r>
            <a:r>
              <a:rPr lang="en-GB" sz="1600" i="1" dirty="0"/>
              <a:t>to me. (ongoing process)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F55FB84-F2FA-E87F-1DC6-025E0A9A5BD0}"/>
              </a:ext>
            </a:extLst>
          </p:cNvPr>
          <p:cNvSpPr txBox="1"/>
          <p:nvPr/>
        </p:nvSpPr>
        <p:spPr>
          <a:xfrm>
            <a:off x="2771800" y="373851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He </a:t>
            </a:r>
            <a:r>
              <a:rPr lang="en-GB" sz="1600" b="1" i="1" dirty="0"/>
              <a:t>is working </a:t>
            </a:r>
            <a:r>
              <a:rPr lang="en-GB" sz="1600" i="1" dirty="0"/>
              <a:t>on a project this week. (temporary action)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A3D6842-3F78-7E71-F389-7AE63E91CC6F}"/>
              </a:ext>
            </a:extLst>
          </p:cNvPr>
          <p:cNvSpPr txBox="1"/>
          <p:nvPr/>
        </p:nvSpPr>
        <p:spPr>
          <a:xfrm>
            <a:off x="2771800" y="407707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c) is used to describe future arrangements: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30ABF2-E348-6C56-ADD6-3CBB1D040F17}"/>
              </a:ext>
            </a:extLst>
          </p:cNvPr>
          <p:cNvSpPr txBox="1"/>
          <p:nvPr/>
        </p:nvSpPr>
        <p:spPr>
          <a:xfrm>
            <a:off x="2771800" y="438659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</a:t>
            </a:r>
            <a:r>
              <a:rPr lang="en-GB" sz="1600" b="1" i="1" dirty="0"/>
              <a:t>am having </a:t>
            </a:r>
            <a:r>
              <a:rPr lang="en-GB" sz="1600" i="1" dirty="0"/>
              <a:t>dinner with my boss tomorrow.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EF3E20-1D04-5CB0-6069-A945B042CC4A}"/>
              </a:ext>
            </a:extLst>
          </p:cNvPr>
          <p:cNvSpPr txBox="1"/>
          <p:nvPr/>
        </p:nvSpPr>
        <p:spPr>
          <a:xfrm>
            <a:off x="2771800" y="472514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d) is used to describe ongoing trends or changes: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6D563C-C267-E328-7C6C-823BFD06A211}"/>
              </a:ext>
            </a:extLst>
          </p:cNvPr>
          <p:cNvSpPr txBox="1"/>
          <p:nvPr/>
        </p:nvSpPr>
        <p:spPr>
          <a:xfrm>
            <a:off x="2771800" y="501317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The climate </a:t>
            </a:r>
            <a:r>
              <a:rPr lang="en-GB" sz="1600" b="1" i="1" dirty="0"/>
              <a:t>is getting </a:t>
            </a:r>
            <a:r>
              <a:rPr lang="en-GB" sz="1600" i="1" dirty="0"/>
              <a:t>warmer.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103E77-2816-0619-1779-DDACE8D832EA}"/>
              </a:ext>
            </a:extLst>
          </p:cNvPr>
          <p:cNvSpPr txBox="1"/>
          <p:nvPr/>
        </p:nvSpPr>
        <p:spPr>
          <a:xfrm>
            <a:off x="2771800" y="532269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With the introduction of AI, technology </a:t>
            </a:r>
            <a:r>
              <a:rPr lang="en-GB" sz="1600" b="1" i="1" dirty="0"/>
              <a:t>is advancing </a:t>
            </a:r>
            <a:r>
              <a:rPr lang="en-GB" sz="1600" i="1" dirty="0"/>
              <a:t>rapidly.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E55F92D-64EF-D4E6-3235-B5F8E5BA6EF3}"/>
              </a:ext>
            </a:extLst>
          </p:cNvPr>
          <p:cNvSpPr txBox="1"/>
          <p:nvPr/>
        </p:nvSpPr>
        <p:spPr>
          <a:xfrm>
            <a:off x="35496" y="5157192"/>
            <a:ext cx="262794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What elements are used for the continuous/progressive form in the present tense?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4690EE6-A174-BA53-9875-DFC785A207DF}"/>
              </a:ext>
            </a:extLst>
          </p:cNvPr>
          <p:cNvSpPr txBox="1"/>
          <p:nvPr/>
        </p:nvSpPr>
        <p:spPr>
          <a:xfrm>
            <a:off x="0" y="6228601"/>
            <a:ext cx="9180512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The form of </a:t>
            </a:r>
            <a:r>
              <a:rPr lang="en-GB" sz="1600" b="1" dirty="0">
                <a:solidFill>
                  <a:srgbClr val="FF0000"/>
                </a:solidFill>
              </a:rPr>
              <a:t>to be </a:t>
            </a:r>
            <a:r>
              <a:rPr lang="en-GB" sz="1600" dirty="0">
                <a:solidFill>
                  <a:srgbClr val="FF0000"/>
                </a:solidFill>
              </a:rPr>
              <a:t>corresponding to the </a:t>
            </a:r>
            <a:r>
              <a:rPr lang="en-GB" sz="1600" b="1" dirty="0">
                <a:solidFill>
                  <a:srgbClr val="FF0000"/>
                </a:solidFill>
              </a:rPr>
              <a:t>subject</a:t>
            </a:r>
            <a:r>
              <a:rPr lang="en-GB" sz="1600" dirty="0">
                <a:solidFill>
                  <a:srgbClr val="FF0000"/>
                </a:solidFill>
              </a:rPr>
              <a:t> of the sentence + the </a:t>
            </a:r>
            <a:r>
              <a:rPr lang="en-GB" sz="1600" b="1" dirty="0">
                <a:solidFill>
                  <a:srgbClr val="FF0000"/>
                </a:solidFill>
              </a:rPr>
              <a:t>present participle </a:t>
            </a:r>
            <a:r>
              <a:rPr lang="en-GB" sz="1600" dirty="0">
                <a:solidFill>
                  <a:srgbClr val="FF0000"/>
                </a:solidFill>
              </a:rPr>
              <a:t>(-</a:t>
            </a:r>
            <a:r>
              <a:rPr lang="en-GB" sz="1600" dirty="0" err="1">
                <a:solidFill>
                  <a:srgbClr val="FF0000"/>
                </a:solidFill>
              </a:rPr>
              <a:t>ing</a:t>
            </a:r>
            <a:r>
              <a:rPr lang="en-GB" sz="1600" dirty="0">
                <a:solidFill>
                  <a:srgbClr val="FF0000"/>
                </a:solidFill>
              </a:rPr>
              <a:t> form)</a:t>
            </a:r>
            <a:r>
              <a:rPr lang="en-GB" sz="1600" b="1" dirty="0">
                <a:solidFill>
                  <a:srgbClr val="FF0000"/>
                </a:solidFill>
              </a:rPr>
              <a:t> </a:t>
            </a:r>
            <a:r>
              <a:rPr lang="en-GB" sz="1600" dirty="0">
                <a:solidFill>
                  <a:srgbClr val="FF0000"/>
                </a:solidFill>
              </a:rPr>
              <a:t>of the sentence’s the main verb (= the sentence’s </a:t>
            </a:r>
            <a:r>
              <a:rPr lang="en-GB" sz="1600" b="1" dirty="0">
                <a:solidFill>
                  <a:srgbClr val="FF0000"/>
                </a:solidFill>
              </a:rPr>
              <a:t>predicate</a:t>
            </a:r>
            <a:r>
              <a:rPr lang="en-GB" sz="1600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4" grpId="0" animBg="1"/>
      <p:bldP spid="5" grpId="0" animBg="1"/>
      <p:bldP spid="14" grpId="0" animBg="1"/>
      <p:bldP spid="15" grpId="0" animBg="1"/>
      <p:bldP spid="7" grpId="0" animBg="1"/>
      <p:bldP spid="9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57593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The </a:t>
            </a:r>
            <a:r>
              <a:rPr lang="de-DE" sz="1600" b="1" dirty="0" err="1">
                <a:solidFill>
                  <a:srgbClr val="C00000"/>
                </a:solidFill>
              </a:rPr>
              <a:t>present</a:t>
            </a:r>
            <a:r>
              <a:rPr lang="de-DE" sz="1600" b="1" dirty="0">
                <a:solidFill>
                  <a:srgbClr val="C00000"/>
                </a:solidFill>
              </a:rPr>
              <a:t> </a:t>
            </a:r>
            <a:r>
              <a:rPr lang="de-DE" sz="1600" b="1" dirty="0" err="1">
                <a:solidFill>
                  <a:srgbClr val="C00000"/>
                </a:solidFill>
              </a:rPr>
              <a:t>tense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5961DF-6A8A-5AA0-6FA8-D8A26B268507}"/>
              </a:ext>
            </a:extLst>
          </p:cNvPr>
          <p:cNvSpPr txBox="1"/>
          <p:nvPr/>
        </p:nvSpPr>
        <p:spPr>
          <a:xfrm>
            <a:off x="107504" y="1440000"/>
            <a:ext cx="234813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Translate:</a:t>
            </a:r>
          </a:p>
          <a:p>
            <a:r>
              <a:rPr lang="en-GB" sz="1600" dirty="0"/>
              <a:t>(using the present tense)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214DE4-0784-36C3-0263-98DE75D17E5F}"/>
              </a:ext>
            </a:extLst>
          </p:cNvPr>
          <p:cNvSpPr txBox="1"/>
          <p:nvPr/>
        </p:nvSpPr>
        <p:spPr>
          <a:xfrm>
            <a:off x="2771800" y="1440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Wir</a:t>
            </a:r>
            <a:r>
              <a:rPr lang="en-GB" sz="1600" dirty="0"/>
              <a:t> </a:t>
            </a:r>
            <a:r>
              <a:rPr lang="en-GB" sz="1600" dirty="0" err="1"/>
              <a:t>schauen</a:t>
            </a:r>
            <a:r>
              <a:rPr lang="en-GB" sz="1600" dirty="0"/>
              <a:t> </a:t>
            </a:r>
            <a:r>
              <a:rPr lang="en-GB" sz="1600" dirty="0" err="1"/>
              <a:t>uns</a:t>
            </a:r>
            <a:r>
              <a:rPr lang="en-GB" sz="1600" dirty="0"/>
              <a:t> </a:t>
            </a:r>
            <a:r>
              <a:rPr lang="en-GB" sz="1600" dirty="0" err="1"/>
              <a:t>normalerweise</a:t>
            </a:r>
            <a:r>
              <a:rPr lang="en-GB" sz="1600" dirty="0"/>
              <a:t> die </a:t>
            </a:r>
            <a:r>
              <a:rPr lang="en-GB" sz="1600" dirty="0" err="1"/>
              <a:t>Tagesschau</a:t>
            </a:r>
            <a:r>
              <a:rPr lang="en-GB" sz="1600" dirty="0"/>
              <a:t> um 8 </a:t>
            </a:r>
            <a:r>
              <a:rPr lang="en-GB" sz="1600" dirty="0" err="1"/>
              <a:t>Uhr</a:t>
            </a:r>
            <a:r>
              <a:rPr lang="en-GB" sz="1600" dirty="0"/>
              <a:t> an.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0FAD00A-7B15-561D-D6B7-6D735CB92EEC}"/>
              </a:ext>
            </a:extLst>
          </p:cNvPr>
          <p:cNvSpPr txBox="1"/>
          <p:nvPr/>
        </p:nvSpPr>
        <p:spPr>
          <a:xfrm>
            <a:off x="2771800" y="180000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We normally watch the </a:t>
            </a:r>
            <a:r>
              <a:rPr lang="en-GB" sz="1600" i="1" dirty="0" err="1"/>
              <a:t>Tagesschau</a:t>
            </a:r>
            <a:r>
              <a:rPr lang="en-GB" sz="1600" i="1" dirty="0"/>
              <a:t> at 8 o’clock.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3A13365-F756-5969-1402-DBE0244AEB4E}"/>
              </a:ext>
            </a:extLst>
          </p:cNvPr>
          <p:cNvSpPr txBox="1"/>
          <p:nvPr/>
        </p:nvSpPr>
        <p:spPr>
          <a:xfrm>
            <a:off x="2771800" y="2772217"/>
            <a:ext cx="63723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wohne</a:t>
            </a:r>
            <a:r>
              <a:rPr lang="en-GB" sz="1600" dirty="0"/>
              <a:t> in </a:t>
            </a:r>
            <a:r>
              <a:rPr lang="en-GB" sz="1600" dirty="0" err="1"/>
              <a:t>Siegburg</a:t>
            </a:r>
            <a:r>
              <a:rPr lang="en-GB" sz="1600" dirty="0"/>
              <a:t>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E27171-3C19-D49E-8AC0-625AB3197042}"/>
              </a:ext>
            </a:extLst>
          </p:cNvPr>
          <p:cNvSpPr txBox="1"/>
          <p:nvPr/>
        </p:nvSpPr>
        <p:spPr>
          <a:xfrm>
            <a:off x="2771800" y="3132257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live in </a:t>
            </a:r>
            <a:r>
              <a:rPr lang="en-GB" sz="1600" i="1" dirty="0" err="1"/>
              <a:t>Siegburg</a:t>
            </a:r>
            <a:r>
              <a:rPr lang="en-GB" sz="1600" i="1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E87C583-4249-434C-C0E3-7529DF277E4D}"/>
              </a:ext>
            </a:extLst>
          </p:cNvPr>
          <p:cNvSpPr txBox="1"/>
          <p:nvPr/>
        </p:nvSpPr>
        <p:spPr>
          <a:xfrm>
            <a:off x="2771800" y="5661248"/>
            <a:ext cx="637236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We are playing football tomorrow.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E501-1FA5-6E4C-7954-F4E331BB614B}"/>
              </a:ext>
            </a:extLst>
          </p:cNvPr>
          <p:cNvSpPr txBox="1"/>
          <p:nvPr/>
        </p:nvSpPr>
        <p:spPr>
          <a:xfrm>
            <a:off x="2771800" y="21328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Was </a:t>
            </a:r>
            <a:r>
              <a:rPr lang="en-GB" sz="1600" dirty="0" err="1"/>
              <a:t>machst</a:t>
            </a:r>
            <a:r>
              <a:rPr lang="en-GB" sz="1600" dirty="0"/>
              <a:t> du (</a:t>
            </a:r>
            <a:r>
              <a:rPr lang="en-GB" sz="1600" dirty="0" err="1"/>
              <a:t>gerade</a:t>
            </a:r>
            <a:r>
              <a:rPr lang="en-GB" sz="1600" dirty="0"/>
              <a:t>)?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FA2C030-0466-4BE9-274B-017873F4FD0D}"/>
              </a:ext>
            </a:extLst>
          </p:cNvPr>
          <p:cNvSpPr txBox="1"/>
          <p:nvPr/>
        </p:nvSpPr>
        <p:spPr>
          <a:xfrm>
            <a:off x="2771800" y="242088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What are you doing?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4B37D4-D8DC-8A4E-4355-A1EB113628F2}"/>
              </a:ext>
            </a:extLst>
          </p:cNvPr>
          <p:cNvSpPr txBox="1"/>
          <p:nvPr/>
        </p:nvSpPr>
        <p:spPr>
          <a:xfrm>
            <a:off x="2771800" y="34290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Die </a:t>
            </a:r>
            <a:r>
              <a:rPr lang="en-GB" sz="1600" dirty="0" err="1"/>
              <a:t>Zeiten</a:t>
            </a:r>
            <a:r>
              <a:rPr lang="en-GB" sz="1600" dirty="0"/>
              <a:t> </a:t>
            </a:r>
            <a:r>
              <a:rPr lang="en-GB" sz="1600" dirty="0" err="1"/>
              <a:t>werden</a:t>
            </a:r>
            <a:r>
              <a:rPr lang="en-GB" sz="1600" dirty="0"/>
              <a:t> </a:t>
            </a:r>
            <a:r>
              <a:rPr lang="en-GB" sz="1600" dirty="0" err="1"/>
              <a:t>härter</a:t>
            </a:r>
            <a:r>
              <a:rPr lang="en-GB" sz="1600" dirty="0"/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F55FB84-F2FA-E87F-1DC6-025E0A9A5BD0}"/>
              </a:ext>
            </a:extLst>
          </p:cNvPr>
          <p:cNvSpPr txBox="1"/>
          <p:nvPr/>
        </p:nvSpPr>
        <p:spPr>
          <a:xfrm>
            <a:off x="2771800" y="3738518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Times are getting harder.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A3D6842-3F78-7E71-F389-7AE63E91CC6F}"/>
              </a:ext>
            </a:extLst>
          </p:cNvPr>
          <p:cNvSpPr txBox="1"/>
          <p:nvPr/>
        </p:nvSpPr>
        <p:spPr>
          <a:xfrm>
            <a:off x="2771800" y="407707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Gewöhnlich</a:t>
            </a:r>
            <a:r>
              <a:rPr lang="en-GB" sz="1600" dirty="0"/>
              <a:t> </a:t>
            </a:r>
            <a:r>
              <a:rPr lang="en-GB" sz="1600" dirty="0" err="1"/>
              <a:t>regnet’s</a:t>
            </a:r>
            <a:r>
              <a:rPr lang="en-GB" sz="1600" dirty="0"/>
              <a:t> </a:t>
            </a:r>
            <a:r>
              <a:rPr lang="en-GB" sz="1600" dirty="0" err="1"/>
              <a:t>im</a:t>
            </a:r>
            <a:r>
              <a:rPr lang="en-GB" sz="1600" dirty="0"/>
              <a:t> November.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30ABF2-E348-6C56-ADD6-3CBB1D040F17}"/>
              </a:ext>
            </a:extLst>
          </p:cNvPr>
          <p:cNvSpPr txBox="1"/>
          <p:nvPr/>
        </p:nvSpPr>
        <p:spPr>
          <a:xfrm>
            <a:off x="2771800" y="4386590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It usually rains in November.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9EF3E20-1D04-5CB0-6069-A945B042CC4A}"/>
              </a:ext>
            </a:extLst>
          </p:cNvPr>
          <p:cNvSpPr txBox="1"/>
          <p:nvPr/>
        </p:nvSpPr>
        <p:spPr>
          <a:xfrm>
            <a:off x="2771800" y="472514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“Wie </a:t>
            </a:r>
            <a:r>
              <a:rPr lang="en-GB" sz="1600" dirty="0" err="1"/>
              <a:t>ist</a:t>
            </a:r>
            <a:r>
              <a:rPr lang="en-GB" sz="1600" dirty="0"/>
              <a:t> das Wetter?” - “Es </a:t>
            </a:r>
            <a:r>
              <a:rPr lang="en-GB" sz="1600" dirty="0" err="1"/>
              <a:t>regnet</a:t>
            </a:r>
            <a:r>
              <a:rPr lang="en-GB" sz="1600" dirty="0"/>
              <a:t>.”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6D563C-C267-E328-7C6C-823BFD06A211}"/>
              </a:ext>
            </a:extLst>
          </p:cNvPr>
          <p:cNvSpPr txBox="1"/>
          <p:nvPr/>
        </p:nvSpPr>
        <p:spPr>
          <a:xfrm>
            <a:off x="2771800" y="5013176"/>
            <a:ext cx="637220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“What’s the weather like?” - “It’s raining.”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7103E77-2816-0619-1779-DDACE8D832EA}"/>
              </a:ext>
            </a:extLst>
          </p:cNvPr>
          <p:cNvSpPr txBox="1"/>
          <p:nvPr/>
        </p:nvSpPr>
        <p:spPr>
          <a:xfrm>
            <a:off x="2771800" y="532269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Wir</a:t>
            </a:r>
            <a:r>
              <a:rPr lang="en-GB" sz="1600" dirty="0"/>
              <a:t> </a:t>
            </a:r>
            <a:r>
              <a:rPr lang="en-GB" sz="1600" dirty="0" err="1"/>
              <a:t>spielen</a:t>
            </a:r>
            <a:r>
              <a:rPr lang="en-GB" sz="1600" dirty="0"/>
              <a:t> morgen </a:t>
            </a:r>
            <a:r>
              <a:rPr lang="en-GB" sz="1600" dirty="0" err="1"/>
              <a:t>Fußball</a:t>
            </a:r>
            <a:r>
              <a:rPr lang="en-GB" sz="1600" dirty="0"/>
              <a:t>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3E12D47-C979-A3E2-FD5C-54B008EED83B}"/>
              </a:ext>
            </a:extLst>
          </p:cNvPr>
          <p:cNvSpPr txBox="1"/>
          <p:nvPr/>
        </p:nvSpPr>
        <p:spPr>
          <a:xfrm>
            <a:off x="2771800" y="597076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Ich </a:t>
            </a:r>
            <a:r>
              <a:rPr lang="en-GB" sz="1600" dirty="0" err="1"/>
              <a:t>habe</a:t>
            </a:r>
            <a:r>
              <a:rPr lang="en-GB" sz="1600" dirty="0"/>
              <a:t> </a:t>
            </a:r>
            <a:r>
              <a:rPr lang="en-GB" sz="1600" dirty="0" err="1"/>
              <a:t>kein</a:t>
            </a:r>
            <a:r>
              <a:rPr lang="en-GB" sz="1600" dirty="0"/>
              <a:t> Auto.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474062-1D6B-E550-0F9C-FDE89C2C3DD1}"/>
              </a:ext>
            </a:extLst>
          </p:cNvPr>
          <p:cNvSpPr txBox="1"/>
          <p:nvPr/>
        </p:nvSpPr>
        <p:spPr>
          <a:xfrm>
            <a:off x="2771800" y="6309320"/>
            <a:ext cx="637236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don’t have a car.</a:t>
            </a:r>
          </a:p>
        </p:txBody>
      </p:sp>
    </p:spTree>
    <p:extLst>
      <p:ext uri="{BB962C8B-B14F-4D97-AF65-F5344CB8AC3E}">
        <p14:creationId xmlns:p14="http://schemas.microsoft.com/office/powerpoint/2010/main" val="257289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3" grpId="0" animBg="1"/>
      <p:bldP spid="4" grpId="0" animBg="1"/>
      <p:bldP spid="5" grpId="0" animBg="1"/>
      <p:bldP spid="14" grpId="0" animBg="1"/>
      <p:bldP spid="15" grpId="0" animBg="1"/>
      <p:bldP spid="7" grpId="0" animBg="1"/>
      <p:bldP spid="9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Bildschirmpräsentation (4:3)</PresentationFormat>
  <Paragraphs>57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Standarddesign</vt:lpstr>
      <vt:lpstr>PowerPoint-Präsentation</vt:lpstr>
      <vt:lpstr>PowerPoint-Präsentation</vt:lpstr>
      <vt:lpstr>PowerPoint-Präsentation</vt:lpstr>
      <vt:lpstr>PowerPoint-Präsentation</vt:lpstr>
    </vt:vector>
  </TitlesOfParts>
  <Company>Maximilian Verlag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Hensel</dc:creator>
  <cp:lastModifiedBy>Jürgen Hensel</cp:lastModifiedBy>
  <cp:revision>439</cp:revision>
  <dcterms:created xsi:type="dcterms:W3CDTF">2011-03-24T10:15:25Z</dcterms:created>
  <dcterms:modified xsi:type="dcterms:W3CDTF">2025-05-06T13:44:03Z</dcterms:modified>
</cp:coreProperties>
</file>