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0" r:id="rId2"/>
    <p:sldId id="271" r:id="rId3"/>
    <p:sldId id="272" r:id="rId4"/>
    <p:sldId id="273" r:id="rId5"/>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7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26.02.2025</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6BE4C-5824-59F9-132E-347F3FCF649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0D02ECC-95A8-4103-302E-BAD8EA83458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6F706C1-375E-19F4-F660-15C2679C32FA}"/>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E7BF9E0-8E3C-C593-333B-6EEF50B9DAEC}"/>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241310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D9E2B-9D14-5CFA-03A4-ABF89CE6AF2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FD5AEE3-15F2-323C-6397-C26179B29D8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1DCAA37-EA40-4995-4C17-DC7D524457B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A9B28BF-CD26-103A-6A05-730D8B227B5D}"/>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413185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B2E93-1E1B-BB2B-6732-627E05626B2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06D668A-6131-A83F-362F-1733DD442A9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41DCB92-0BA8-357B-F6B8-F07B602D08A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76F20B6-A7BD-191F-957A-B739029C9ED1}"/>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185408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BCA6B-9E42-3913-22B4-EB621742B90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CF28664-3BA7-0FF1-BA2B-A3C75A6020A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C71F837-4A90-91BC-C0E0-5DC3C038A2F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FE02809-7F58-043F-9B30-1BB05CCF164E}"/>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365973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2025</a:t>
            </a:r>
            <a:endParaRPr lang="de-DE" altLang="de-DE" b="1" i="1" dirty="0"/>
          </a:p>
          <a:p>
            <a:pPr algn="ctr" eaLnBrk="1" hangingPunct="1">
              <a:defRPr/>
            </a:pPr>
            <a:r>
              <a:rPr lang="de-DE" altLang="de-DE" b="1" i="1" dirty="0"/>
              <a:t>English Intensive Week </a:t>
            </a:r>
            <a:r>
              <a:rPr lang="de-DE" altLang="de-DE" b="1" i="1" baseline="0" dirty="0"/>
              <a:t>B1</a:t>
            </a:r>
            <a:endParaRPr lang="de-DE" altLang="de-DE" b="1" dirty="0"/>
          </a:p>
          <a:p>
            <a:pPr algn="ctr" eaLnBrk="1" hangingPunct="1">
              <a:defRPr/>
            </a:pPr>
            <a:r>
              <a:rPr lang="en-GB" altLang="de-DE" b="1" dirty="0"/>
              <a:t>251-40692</a:t>
            </a:r>
            <a:r>
              <a:rPr lang="de-DE" altLang="de-DE" b="1" dirty="0"/>
              <a:t>, Mo-Fr, 08.45 – 14.00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CFBC0-BE70-FC15-B92A-457A37C14036}"/>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D04F3B3E-2BE8-AD74-FF59-2325AF3D6BC4}"/>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40" name="Textfeld 39">
            <a:extLst>
              <a:ext uri="{FF2B5EF4-FFF2-40B4-BE49-F238E27FC236}">
                <a16:creationId xmlns:a16="http://schemas.microsoft.com/office/drawing/2014/main" id="{F234304B-ED3D-A311-48AA-5B2DE66E8ABA}"/>
              </a:ext>
            </a:extLst>
          </p:cNvPr>
          <p:cNvSpPr txBox="1"/>
          <p:nvPr/>
        </p:nvSpPr>
        <p:spPr>
          <a:xfrm>
            <a:off x="107504" y="2420888"/>
            <a:ext cx="2348130" cy="338554"/>
          </a:xfrm>
          <a:prstGeom prst="rect">
            <a:avLst/>
          </a:prstGeom>
          <a:solidFill>
            <a:srgbClr val="FFFF00"/>
          </a:solidFill>
        </p:spPr>
        <p:txBody>
          <a:bodyPr wrap="square" rtlCol="0">
            <a:spAutoFit/>
          </a:bodyPr>
          <a:lstStyle/>
          <a:p>
            <a:r>
              <a:rPr lang="en-GB" sz="1600" dirty="0"/>
              <a:t>Future tenses (future 1)</a:t>
            </a:r>
          </a:p>
        </p:txBody>
      </p:sp>
      <p:sp>
        <p:nvSpPr>
          <p:cNvPr id="41" name="Textfeld 40">
            <a:extLst>
              <a:ext uri="{FF2B5EF4-FFF2-40B4-BE49-F238E27FC236}">
                <a16:creationId xmlns:a16="http://schemas.microsoft.com/office/drawing/2014/main" id="{BD1D46A4-679A-6C54-9AEF-36068D1C7ED3}"/>
              </a:ext>
            </a:extLst>
          </p:cNvPr>
          <p:cNvSpPr txBox="1"/>
          <p:nvPr/>
        </p:nvSpPr>
        <p:spPr>
          <a:xfrm>
            <a:off x="3275856" y="2420888"/>
            <a:ext cx="5544616" cy="338554"/>
          </a:xfrm>
          <a:prstGeom prst="rect">
            <a:avLst/>
          </a:prstGeom>
          <a:solidFill>
            <a:srgbClr val="FFFF00"/>
          </a:solidFill>
        </p:spPr>
        <p:txBody>
          <a:bodyPr wrap="square" rtlCol="0">
            <a:spAutoFit/>
          </a:bodyPr>
          <a:lstStyle/>
          <a:p>
            <a:r>
              <a:rPr lang="en-GB" sz="1600" dirty="0"/>
              <a:t>Christine </a:t>
            </a:r>
            <a:r>
              <a:rPr lang="en-GB" sz="1600" b="1" dirty="0"/>
              <a:t>will meet </a:t>
            </a:r>
            <a:r>
              <a:rPr lang="en-GB" sz="1600" dirty="0"/>
              <a:t>her friends at the weekend.</a:t>
            </a:r>
          </a:p>
        </p:txBody>
      </p:sp>
      <p:sp>
        <p:nvSpPr>
          <p:cNvPr id="5" name="Textfeld 4">
            <a:extLst>
              <a:ext uri="{FF2B5EF4-FFF2-40B4-BE49-F238E27FC236}">
                <a16:creationId xmlns:a16="http://schemas.microsoft.com/office/drawing/2014/main" id="{3D939BA0-8C0B-7361-A3CE-C21BE81FC8A7}"/>
              </a:ext>
            </a:extLst>
          </p:cNvPr>
          <p:cNvSpPr txBox="1"/>
          <p:nvPr/>
        </p:nvSpPr>
        <p:spPr>
          <a:xfrm>
            <a:off x="3275856" y="2874422"/>
            <a:ext cx="5544616" cy="338554"/>
          </a:xfrm>
          <a:prstGeom prst="rect">
            <a:avLst/>
          </a:prstGeom>
          <a:solidFill>
            <a:srgbClr val="FFFF00"/>
          </a:solidFill>
        </p:spPr>
        <p:txBody>
          <a:bodyPr wrap="square" rtlCol="0">
            <a:spAutoFit/>
          </a:bodyPr>
          <a:lstStyle/>
          <a:p>
            <a:r>
              <a:rPr lang="en-GB" sz="1600" dirty="0"/>
              <a:t>Christine </a:t>
            </a:r>
            <a:r>
              <a:rPr lang="en-GB" sz="1600" b="1" dirty="0"/>
              <a:t>is going to meet </a:t>
            </a:r>
            <a:r>
              <a:rPr lang="en-GB" sz="1600" dirty="0"/>
              <a:t>her friends at the weekend.</a:t>
            </a:r>
          </a:p>
        </p:txBody>
      </p:sp>
      <p:sp>
        <p:nvSpPr>
          <p:cNvPr id="6" name="Textfeld 5">
            <a:extLst>
              <a:ext uri="{FF2B5EF4-FFF2-40B4-BE49-F238E27FC236}">
                <a16:creationId xmlns:a16="http://schemas.microsoft.com/office/drawing/2014/main" id="{CA7209A1-167F-25C1-26D1-181EBECFD385}"/>
              </a:ext>
            </a:extLst>
          </p:cNvPr>
          <p:cNvSpPr txBox="1"/>
          <p:nvPr/>
        </p:nvSpPr>
        <p:spPr>
          <a:xfrm>
            <a:off x="3275856" y="3306470"/>
            <a:ext cx="5544616" cy="338554"/>
          </a:xfrm>
          <a:prstGeom prst="rect">
            <a:avLst/>
          </a:prstGeom>
          <a:solidFill>
            <a:srgbClr val="FFFF00"/>
          </a:solidFill>
        </p:spPr>
        <p:txBody>
          <a:bodyPr wrap="square" rtlCol="0">
            <a:spAutoFit/>
          </a:bodyPr>
          <a:lstStyle/>
          <a:p>
            <a:r>
              <a:rPr lang="en-GB" sz="1600" dirty="0"/>
              <a:t>Christine </a:t>
            </a:r>
            <a:r>
              <a:rPr lang="en-GB" sz="1600" b="1" dirty="0"/>
              <a:t>is meeting </a:t>
            </a:r>
            <a:r>
              <a:rPr lang="en-GB" sz="1600" dirty="0"/>
              <a:t>her friends at the weekend.</a:t>
            </a:r>
          </a:p>
        </p:txBody>
      </p:sp>
    </p:spTree>
    <p:extLst>
      <p:ext uri="{BB962C8B-B14F-4D97-AF65-F5344CB8AC3E}">
        <p14:creationId xmlns:p14="http://schemas.microsoft.com/office/powerpoint/2010/main" val="119361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0921E-CAA8-9916-13E8-82AAF61BD367}"/>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627AC1E1-5903-F9B6-0D6A-61EC494097A7}"/>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F7394F67-EB31-5BA3-A1A1-4C33CA410DCB}"/>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1</a:t>
            </a:r>
          </a:p>
        </p:txBody>
      </p:sp>
      <p:sp>
        <p:nvSpPr>
          <p:cNvPr id="3" name="Textfeld 2">
            <a:extLst>
              <a:ext uri="{FF2B5EF4-FFF2-40B4-BE49-F238E27FC236}">
                <a16:creationId xmlns:a16="http://schemas.microsoft.com/office/drawing/2014/main" id="{CB53E23F-882A-850D-0E50-331A90F61FE4}"/>
              </a:ext>
            </a:extLst>
          </p:cNvPr>
          <p:cNvSpPr txBox="1"/>
          <p:nvPr/>
        </p:nvSpPr>
        <p:spPr>
          <a:xfrm>
            <a:off x="2455634" y="2226350"/>
            <a:ext cx="6688366" cy="338554"/>
          </a:xfrm>
          <a:prstGeom prst="rect">
            <a:avLst/>
          </a:prstGeom>
          <a:solidFill>
            <a:schemeClr val="bg1"/>
          </a:solidFill>
        </p:spPr>
        <p:txBody>
          <a:bodyPr wrap="square" rtlCol="0">
            <a:spAutoFit/>
          </a:bodyPr>
          <a:lstStyle/>
          <a:p>
            <a:pPr algn="ctr"/>
            <a:r>
              <a:rPr lang="en-GB" sz="1600" i="1" dirty="0"/>
              <a:t>I will be happy to help you.</a:t>
            </a:r>
          </a:p>
        </p:txBody>
      </p:sp>
      <p:sp>
        <p:nvSpPr>
          <p:cNvPr id="23" name="Textfeld 22">
            <a:extLst>
              <a:ext uri="{FF2B5EF4-FFF2-40B4-BE49-F238E27FC236}">
                <a16:creationId xmlns:a16="http://schemas.microsoft.com/office/drawing/2014/main" id="{D98060A8-3431-7CA1-A655-D42494D388D0}"/>
              </a:ext>
            </a:extLst>
          </p:cNvPr>
          <p:cNvSpPr txBox="1"/>
          <p:nvPr/>
        </p:nvSpPr>
        <p:spPr>
          <a:xfrm>
            <a:off x="2455634" y="2852936"/>
            <a:ext cx="6688366" cy="338554"/>
          </a:xfrm>
          <a:prstGeom prst="rect">
            <a:avLst/>
          </a:prstGeom>
          <a:solidFill>
            <a:schemeClr val="bg1"/>
          </a:solidFill>
        </p:spPr>
        <p:txBody>
          <a:bodyPr wrap="square" rtlCol="0">
            <a:spAutoFit/>
          </a:bodyPr>
          <a:lstStyle/>
          <a:p>
            <a:pPr algn="ctr"/>
            <a:r>
              <a:rPr lang="en-GB" sz="1600" i="1" dirty="0"/>
              <a:t>I think it will snow tomorrow.</a:t>
            </a:r>
          </a:p>
        </p:txBody>
      </p:sp>
      <p:sp>
        <p:nvSpPr>
          <p:cNvPr id="24" name="Textfeld 23">
            <a:extLst>
              <a:ext uri="{FF2B5EF4-FFF2-40B4-BE49-F238E27FC236}">
                <a16:creationId xmlns:a16="http://schemas.microsoft.com/office/drawing/2014/main" id="{F14131ED-F9D3-C329-754F-5D3F1EFA79ED}"/>
              </a:ext>
            </a:extLst>
          </p:cNvPr>
          <p:cNvSpPr txBox="1"/>
          <p:nvPr/>
        </p:nvSpPr>
        <p:spPr>
          <a:xfrm>
            <a:off x="2455634" y="3162454"/>
            <a:ext cx="6688366" cy="830997"/>
          </a:xfrm>
          <a:prstGeom prst="rect">
            <a:avLst/>
          </a:prstGeom>
          <a:solidFill>
            <a:schemeClr val="bg1"/>
          </a:solidFill>
        </p:spPr>
        <p:txBody>
          <a:bodyPr wrap="square" rtlCol="0">
            <a:spAutoFit/>
          </a:bodyPr>
          <a:lstStyle/>
          <a:p>
            <a:r>
              <a:rPr lang="en-US" sz="1600" dirty="0"/>
              <a:t>The </a:t>
            </a:r>
            <a:r>
              <a:rPr lang="en-US" sz="1600" b="1" dirty="0"/>
              <a:t>going</a:t>
            </a:r>
            <a:r>
              <a:rPr lang="en-US" sz="1600" dirty="0"/>
              <a:t> </a:t>
            </a:r>
            <a:r>
              <a:rPr lang="en-US" sz="1600" b="1" dirty="0"/>
              <a:t>to future </a:t>
            </a:r>
            <a:r>
              <a:rPr lang="en-US" sz="1600" dirty="0"/>
              <a:t>is used to talk about things you intend, decide or arrange to do</a:t>
            </a:r>
            <a:r>
              <a:rPr lang="en-US" sz="1600" i="1" dirty="0"/>
              <a:t>. </a:t>
            </a:r>
            <a:r>
              <a:rPr lang="en-US" sz="1600" dirty="0"/>
              <a:t>It is also used to describe events you know will happen for sure.</a:t>
            </a:r>
            <a:endParaRPr lang="en-GB" sz="1600" dirty="0"/>
          </a:p>
        </p:txBody>
      </p:sp>
      <p:sp>
        <p:nvSpPr>
          <p:cNvPr id="4" name="Textfeld 3">
            <a:extLst>
              <a:ext uri="{FF2B5EF4-FFF2-40B4-BE49-F238E27FC236}">
                <a16:creationId xmlns:a16="http://schemas.microsoft.com/office/drawing/2014/main" id="{D711ECF7-6539-A2BD-9B29-E8BCA45BCA9C}"/>
              </a:ext>
            </a:extLst>
          </p:cNvPr>
          <p:cNvSpPr txBox="1"/>
          <p:nvPr/>
        </p:nvSpPr>
        <p:spPr>
          <a:xfrm>
            <a:off x="2455634" y="2514382"/>
            <a:ext cx="6688366" cy="338554"/>
          </a:xfrm>
          <a:prstGeom prst="rect">
            <a:avLst/>
          </a:prstGeom>
          <a:solidFill>
            <a:schemeClr val="bg1"/>
          </a:solidFill>
        </p:spPr>
        <p:txBody>
          <a:bodyPr wrap="square" rtlCol="0">
            <a:spAutoFit/>
          </a:bodyPr>
          <a:lstStyle/>
          <a:p>
            <a:pPr algn="ctr"/>
            <a:r>
              <a:rPr lang="de-DE" sz="1600" i="1" dirty="0"/>
              <a:t>Sharon </a:t>
            </a:r>
            <a:r>
              <a:rPr lang="de-DE" sz="1600" i="1" dirty="0" err="1"/>
              <a:t>says</a:t>
            </a:r>
            <a:r>
              <a:rPr lang="de-DE" sz="1600" i="1" dirty="0"/>
              <a:t> </a:t>
            </a:r>
            <a:r>
              <a:rPr lang="de-DE" sz="1600" i="1" dirty="0" err="1"/>
              <a:t>she</a:t>
            </a:r>
            <a:r>
              <a:rPr lang="de-DE" sz="1600" i="1" dirty="0"/>
              <a:t> will </a:t>
            </a:r>
            <a:r>
              <a:rPr lang="de-DE" sz="1600" i="1" dirty="0" err="1"/>
              <a:t>think</a:t>
            </a:r>
            <a:r>
              <a:rPr lang="de-DE" sz="1600" i="1" dirty="0"/>
              <a:t> </a:t>
            </a:r>
            <a:r>
              <a:rPr lang="de-DE" sz="1600" i="1" dirty="0" err="1"/>
              <a:t>about</a:t>
            </a:r>
            <a:r>
              <a:rPr lang="de-DE" sz="1600" i="1" dirty="0"/>
              <a:t> it.</a:t>
            </a:r>
            <a:endParaRPr lang="en-GB" sz="1600" dirty="0"/>
          </a:p>
        </p:txBody>
      </p:sp>
      <p:sp>
        <p:nvSpPr>
          <p:cNvPr id="9" name="Textfeld 8">
            <a:extLst>
              <a:ext uri="{FF2B5EF4-FFF2-40B4-BE49-F238E27FC236}">
                <a16:creationId xmlns:a16="http://schemas.microsoft.com/office/drawing/2014/main" id="{E5E1188D-480B-A60F-7849-B9A0BD8C9158}"/>
              </a:ext>
            </a:extLst>
          </p:cNvPr>
          <p:cNvSpPr txBox="1"/>
          <p:nvPr/>
        </p:nvSpPr>
        <p:spPr>
          <a:xfrm>
            <a:off x="2455634" y="3966155"/>
            <a:ext cx="6688366" cy="584775"/>
          </a:xfrm>
          <a:prstGeom prst="rect">
            <a:avLst/>
          </a:prstGeom>
          <a:solidFill>
            <a:schemeClr val="bg1"/>
          </a:solidFill>
        </p:spPr>
        <p:txBody>
          <a:bodyPr wrap="square" rtlCol="0">
            <a:spAutoFit/>
          </a:bodyPr>
          <a:lstStyle/>
          <a:p>
            <a:pPr algn="ctr"/>
            <a:r>
              <a:rPr lang="en-US" sz="1600" i="1" dirty="0"/>
              <a:t>Michael is going to invite Susan to his birthday party.</a:t>
            </a:r>
          </a:p>
          <a:p>
            <a:pPr algn="ctr"/>
            <a:r>
              <a:rPr lang="en-US" sz="1600" i="1" dirty="0"/>
              <a:t>We are going to visit our parents tomorrow.</a:t>
            </a:r>
            <a:endParaRPr lang="en-GB" sz="1600" i="1" dirty="0"/>
          </a:p>
        </p:txBody>
      </p:sp>
      <p:sp>
        <p:nvSpPr>
          <p:cNvPr id="11" name="Textfeld 10">
            <a:extLst>
              <a:ext uri="{FF2B5EF4-FFF2-40B4-BE49-F238E27FC236}">
                <a16:creationId xmlns:a16="http://schemas.microsoft.com/office/drawing/2014/main" id="{ADF88846-C909-9B53-BCD0-602666F0A80A}"/>
              </a:ext>
            </a:extLst>
          </p:cNvPr>
          <p:cNvSpPr txBox="1"/>
          <p:nvPr/>
        </p:nvSpPr>
        <p:spPr>
          <a:xfrm>
            <a:off x="2455634" y="4509120"/>
            <a:ext cx="6688366" cy="584775"/>
          </a:xfrm>
          <a:prstGeom prst="rect">
            <a:avLst/>
          </a:prstGeom>
          <a:solidFill>
            <a:schemeClr val="bg1"/>
          </a:solidFill>
        </p:spPr>
        <p:txBody>
          <a:bodyPr wrap="square" rtlCol="0">
            <a:spAutoFit/>
          </a:bodyPr>
          <a:lstStyle/>
          <a:p>
            <a:r>
              <a:rPr lang="en-US" sz="1600" dirty="0"/>
              <a:t>The </a:t>
            </a:r>
            <a:r>
              <a:rPr lang="en-US" sz="1600" b="1" dirty="0"/>
              <a:t>present progressive </a:t>
            </a:r>
            <a:r>
              <a:rPr lang="en-US" sz="1600" dirty="0"/>
              <a:t>is used to describe things that are planned or definitely decided.</a:t>
            </a:r>
          </a:p>
        </p:txBody>
      </p:sp>
      <p:sp>
        <p:nvSpPr>
          <p:cNvPr id="14" name="Textfeld 13">
            <a:extLst>
              <a:ext uri="{FF2B5EF4-FFF2-40B4-BE49-F238E27FC236}">
                <a16:creationId xmlns:a16="http://schemas.microsoft.com/office/drawing/2014/main" id="{EC7B3F8B-53C6-0262-ED71-53462B71B491}"/>
              </a:ext>
            </a:extLst>
          </p:cNvPr>
          <p:cNvSpPr txBox="1"/>
          <p:nvPr/>
        </p:nvSpPr>
        <p:spPr>
          <a:xfrm>
            <a:off x="2455200" y="5373216"/>
            <a:ext cx="6688366" cy="338554"/>
          </a:xfrm>
          <a:prstGeom prst="rect">
            <a:avLst/>
          </a:prstGeom>
          <a:solidFill>
            <a:schemeClr val="bg1"/>
          </a:solidFill>
        </p:spPr>
        <p:txBody>
          <a:bodyPr wrap="square" rtlCol="0">
            <a:spAutoFit/>
          </a:bodyPr>
          <a:lstStyle/>
          <a:p>
            <a:pPr algn="ctr"/>
            <a:r>
              <a:rPr lang="en-US" sz="1600" i="1" dirty="0"/>
              <a:t>I’m seeing my boss tomorrow.</a:t>
            </a:r>
          </a:p>
        </p:txBody>
      </p:sp>
      <p:sp>
        <p:nvSpPr>
          <p:cNvPr id="5" name="Textfeld 4">
            <a:extLst>
              <a:ext uri="{FF2B5EF4-FFF2-40B4-BE49-F238E27FC236}">
                <a16:creationId xmlns:a16="http://schemas.microsoft.com/office/drawing/2014/main" id="{80824857-6A19-2136-F3BD-F83BE54103BD}"/>
              </a:ext>
            </a:extLst>
          </p:cNvPr>
          <p:cNvSpPr txBox="1"/>
          <p:nvPr/>
        </p:nvSpPr>
        <p:spPr>
          <a:xfrm>
            <a:off x="2455200" y="1404065"/>
            <a:ext cx="6688366" cy="830997"/>
          </a:xfrm>
          <a:prstGeom prst="rect">
            <a:avLst/>
          </a:prstGeom>
          <a:solidFill>
            <a:schemeClr val="bg1"/>
          </a:solidFill>
        </p:spPr>
        <p:txBody>
          <a:bodyPr wrap="square" rtlCol="0">
            <a:spAutoFit/>
          </a:bodyPr>
          <a:lstStyle/>
          <a:p>
            <a:r>
              <a:rPr lang="en-GB" sz="1600" dirty="0"/>
              <a:t>The </a:t>
            </a:r>
            <a:r>
              <a:rPr lang="en-GB" sz="1600" b="1" dirty="0"/>
              <a:t>will future </a:t>
            </a:r>
            <a:r>
              <a:rPr lang="en-GB" sz="1600" dirty="0"/>
              <a:t>is used to talk about hopes, fears, expectations, promises, and the like. It is also used to talk about future actions that we are not in control of, and with phrases beginning </a:t>
            </a:r>
            <a:r>
              <a:rPr lang="en-GB" sz="1600" i="1" dirty="0"/>
              <a:t>I think</a:t>
            </a:r>
            <a:r>
              <a:rPr lang="en-GB" sz="1600" dirty="0"/>
              <a:t>.</a:t>
            </a:r>
          </a:p>
        </p:txBody>
      </p:sp>
      <p:sp>
        <p:nvSpPr>
          <p:cNvPr id="15" name="Textfeld 14">
            <a:extLst>
              <a:ext uri="{FF2B5EF4-FFF2-40B4-BE49-F238E27FC236}">
                <a16:creationId xmlns:a16="http://schemas.microsoft.com/office/drawing/2014/main" id="{540F8D9F-D280-5890-2577-C34D8A400895}"/>
              </a:ext>
            </a:extLst>
          </p:cNvPr>
          <p:cNvSpPr txBox="1"/>
          <p:nvPr/>
        </p:nvSpPr>
        <p:spPr>
          <a:xfrm>
            <a:off x="2455200" y="5085184"/>
            <a:ext cx="6688366" cy="338554"/>
          </a:xfrm>
          <a:prstGeom prst="rect">
            <a:avLst/>
          </a:prstGeom>
          <a:solidFill>
            <a:schemeClr val="bg1"/>
          </a:solidFill>
        </p:spPr>
        <p:txBody>
          <a:bodyPr wrap="square" rtlCol="0">
            <a:spAutoFit/>
          </a:bodyPr>
          <a:lstStyle/>
          <a:p>
            <a:pPr algn="ctr"/>
            <a:r>
              <a:rPr lang="en-GB" sz="1600" i="1" dirty="0"/>
              <a:t>What are you doing next week?</a:t>
            </a:r>
            <a:r>
              <a:rPr lang="en-US" sz="1600" dirty="0"/>
              <a:t> </a:t>
            </a:r>
            <a:endParaRPr lang="en-GB" sz="1600" dirty="0"/>
          </a:p>
        </p:txBody>
      </p:sp>
      <p:sp>
        <p:nvSpPr>
          <p:cNvPr id="7" name="Textfeld 6">
            <a:extLst>
              <a:ext uri="{FF2B5EF4-FFF2-40B4-BE49-F238E27FC236}">
                <a16:creationId xmlns:a16="http://schemas.microsoft.com/office/drawing/2014/main" id="{047DB9DC-1754-EC7F-8D3A-7279CC36234D}"/>
              </a:ext>
            </a:extLst>
          </p:cNvPr>
          <p:cNvSpPr txBox="1"/>
          <p:nvPr/>
        </p:nvSpPr>
        <p:spPr>
          <a:xfrm>
            <a:off x="2455200" y="5661248"/>
            <a:ext cx="6688366" cy="584775"/>
          </a:xfrm>
          <a:prstGeom prst="rect">
            <a:avLst/>
          </a:prstGeom>
          <a:solidFill>
            <a:schemeClr val="bg1"/>
          </a:solidFill>
        </p:spPr>
        <p:txBody>
          <a:bodyPr wrap="square" rtlCol="0">
            <a:spAutoFit/>
          </a:bodyPr>
          <a:lstStyle/>
          <a:p>
            <a:r>
              <a:rPr lang="en-US" sz="1600" dirty="0"/>
              <a:t>The </a:t>
            </a:r>
            <a:r>
              <a:rPr lang="en-US" sz="1600" b="1" dirty="0"/>
              <a:t>present simple </a:t>
            </a:r>
            <a:r>
              <a:rPr lang="en-US" sz="1600" dirty="0"/>
              <a:t>is used for arrival and departure times and the times of future events.</a:t>
            </a:r>
          </a:p>
        </p:txBody>
      </p:sp>
      <p:sp>
        <p:nvSpPr>
          <p:cNvPr id="10" name="Textfeld 9">
            <a:extLst>
              <a:ext uri="{FF2B5EF4-FFF2-40B4-BE49-F238E27FC236}">
                <a16:creationId xmlns:a16="http://schemas.microsoft.com/office/drawing/2014/main" id="{D235DA2A-5519-2F6C-F13E-19D83965CA89}"/>
              </a:ext>
            </a:extLst>
          </p:cNvPr>
          <p:cNvSpPr txBox="1"/>
          <p:nvPr/>
        </p:nvSpPr>
        <p:spPr>
          <a:xfrm>
            <a:off x="2455200" y="6237312"/>
            <a:ext cx="6688366" cy="338554"/>
          </a:xfrm>
          <a:prstGeom prst="rect">
            <a:avLst/>
          </a:prstGeom>
          <a:solidFill>
            <a:schemeClr val="bg1"/>
          </a:solidFill>
        </p:spPr>
        <p:txBody>
          <a:bodyPr wrap="square" rtlCol="0">
            <a:spAutoFit/>
          </a:bodyPr>
          <a:lstStyle/>
          <a:p>
            <a:pPr algn="ctr"/>
            <a:r>
              <a:rPr lang="en-GB" sz="1600" i="1" dirty="0"/>
              <a:t>My flight leaves at 6 o’clock</a:t>
            </a:r>
            <a:r>
              <a:rPr lang="en-US" sz="1600" dirty="0"/>
              <a:t> </a:t>
            </a:r>
            <a:endParaRPr lang="en-GB" sz="1600" dirty="0"/>
          </a:p>
        </p:txBody>
      </p:sp>
      <p:sp>
        <p:nvSpPr>
          <p:cNvPr id="12" name="Textfeld 11">
            <a:extLst>
              <a:ext uri="{FF2B5EF4-FFF2-40B4-BE49-F238E27FC236}">
                <a16:creationId xmlns:a16="http://schemas.microsoft.com/office/drawing/2014/main" id="{AD8AC0FC-08DC-F5DA-F99B-CB4C20CB4464}"/>
              </a:ext>
            </a:extLst>
          </p:cNvPr>
          <p:cNvSpPr txBox="1"/>
          <p:nvPr/>
        </p:nvSpPr>
        <p:spPr>
          <a:xfrm>
            <a:off x="2455200" y="6546830"/>
            <a:ext cx="6688366" cy="338554"/>
          </a:xfrm>
          <a:prstGeom prst="rect">
            <a:avLst/>
          </a:prstGeom>
          <a:solidFill>
            <a:schemeClr val="bg1"/>
          </a:solidFill>
        </p:spPr>
        <p:txBody>
          <a:bodyPr wrap="square" rtlCol="0">
            <a:spAutoFit/>
          </a:bodyPr>
          <a:lstStyle/>
          <a:p>
            <a:pPr algn="ctr"/>
            <a:r>
              <a:rPr lang="en-GB" sz="1600" i="1" dirty="0"/>
              <a:t>The concert starts at 8.</a:t>
            </a:r>
            <a:r>
              <a:rPr lang="en-US" sz="1600" dirty="0"/>
              <a:t> </a:t>
            </a:r>
            <a:endParaRPr lang="en-GB" sz="1600" dirty="0"/>
          </a:p>
        </p:txBody>
      </p:sp>
      <p:sp>
        <p:nvSpPr>
          <p:cNvPr id="16" name="Textfeld 15">
            <a:extLst>
              <a:ext uri="{FF2B5EF4-FFF2-40B4-BE49-F238E27FC236}">
                <a16:creationId xmlns:a16="http://schemas.microsoft.com/office/drawing/2014/main" id="{8D2F5D8E-77A1-E51C-AB56-34D7023D5FF9}"/>
              </a:ext>
            </a:extLst>
          </p:cNvPr>
          <p:cNvSpPr txBox="1"/>
          <p:nvPr/>
        </p:nvSpPr>
        <p:spPr>
          <a:xfrm>
            <a:off x="107504" y="2204864"/>
            <a:ext cx="2304256" cy="1815882"/>
          </a:xfrm>
          <a:prstGeom prst="rect">
            <a:avLst/>
          </a:prstGeom>
          <a:solidFill>
            <a:srgbClr val="FFFF00"/>
          </a:solidFill>
        </p:spPr>
        <p:txBody>
          <a:bodyPr wrap="square" rtlCol="0">
            <a:spAutoFit/>
          </a:bodyPr>
          <a:lstStyle/>
          <a:p>
            <a:r>
              <a:rPr lang="de-DE" sz="1600" dirty="0"/>
              <a:t>Note: </a:t>
            </a:r>
            <a:r>
              <a:rPr lang="de-DE" sz="1600" dirty="0" err="1"/>
              <a:t>Though</a:t>
            </a:r>
            <a:r>
              <a:rPr lang="de-DE" sz="1600" dirty="0"/>
              <a:t> a </a:t>
            </a:r>
            <a:r>
              <a:rPr lang="de-DE" sz="1600" dirty="0" err="1"/>
              <a:t>bit</a:t>
            </a:r>
            <a:r>
              <a:rPr lang="de-DE" sz="1600" dirty="0"/>
              <a:t> </a:t>
            </a:r>
            <a:r>
              <a:rPr lang="de-DE" sz="1600" dirty="0" err="1"/>
              <a:t>old</a:t>
            </a:r>
            <a:r>
              <a:rPr lang="de-DE" sz="1600" dirty="0"/>
              <a:t>-fashioned </a:t>
            </a:r>
            <a:r>
              <a:rPr lang="de-DE" sz="1600" dirty="0" err="1"/>
              <a:t>the</a:t>
            </a:r>
            <a:r>
              <a:rPr lang="de-DE" sz="1600" dirty="0"/>
              <a:t> </a:t>
            </a:r>
            <a:r>
              <a:rPr lang="de-DE" sz="1600" dirty="0" err="1"/>
              <a:t>use</a:t>
            </a:r>
            <a:r>
              <a:rPr lang="de-DE" sz="1600" dirty="0"/>
              <a:t> </a:t>
            </a:r>
            <a:r>
              <a:rPr lang="de-DE" sz="1600" dirty="0" err="1"/>
              <a:t>of</a:t>
            </a:r>
            <a:r>
              <a:rPr lang="de-DE" sz="1600" dirty="0"/>
              <a:t> </a:t>
            </a:r>
            <a:r>
              <a:rPr lang="de-DE" sz="1600" b="1" dirty="0" err="1"/>
              <a:t>shall</a:t>
            </a:r>
            <a:r>
              <a:rPr lang="de-DE" sz="1600" dirty="0"/>
              <a:t> </a:t>
            </a:r>
            <a:r>
              <a:rPr lang="de-DE" sz="1600" dirty="0" err="1"/>
              <a:t>for</a:t>
            </a:r>
            <a:r>
              <a:rPr lang="de-DE" sz="1600" dirty="0"/>
              <a:t> </a:t>
            </a:r>
            <a:r>
              <a:rPr lang="de-DE" sz="1600" dirty="0" err="1"/>
              <a:t>the</a:t>
            </a:r>
            <a:r>
              <a:rPr lang="de-DE" sz="1600" dirty="0"/>
              <a:t> 1st </a:t>
            </a:r>
            <a:r>
              <a:rPr lang="de-DE" sz="1600" dirty="0" err="1"/>
              <a:t>person</a:t>
            </a:r>
            <a:r>
              <a:rPr lang="de-DE" sz="1600" dirty="0"/>
              <a:t> </a:t>
            </a:r>
            <a:r>
              <a:rPr lang="de-DE" sz="1600" dirty="0" err="1"/>
              <a:t>singular</a:t>
            </a:r>
            <a:r>
              <a:rPr lang="de-DE" sz="1600" dirty="0"/>
              <a:t> and plural </a:t>
            </a:r>
            <a:r>
              <a:rPr lang="de-DE" sz="1600" dirty="0" err="1"/>
              <a:t>is</a:t>
            </a:r>
            <a:r>
              <a:rPr lang="de-DE" sz="1600" dirty="0"/>
              <a:t> still in </a:t>
            </a:r>
            <a:r>
              <a:rPr lang="de-DE" sz="1600" dirty="0" err="1"/>
              <a:t>use</a:t>
            </a:r>
            <a:r>
              <a:rPr lang="de-DE" sz="1600" dirty="0"/>
              <a:t>:</a:t>
            </a:r>
          </a:p>
          <a:p>
            <a:r>
              <a:rPr lang="de-DE" sz="1600" i="1" dirty="0"/>
              <a:t>I </a:t>
            </a:r>
            <a:r>
              <a:rPr lang="de-DE" sz="1600" b="1" i="1" dirty="0" err="1"/>
              <a:t>shall</a:t>
            </a:r>
            <a:r>
              <a:rPr lang="de-DE" sz="1600" i="1" dirty="0"/>
              <a:t> </a:t>
            </a:r>
            <a:r>
              <a:rPr lang="de-DE" sz="1600" i="1" dirty="0" err="1"/>
              <a:t>be</a:t>
            </a:r>
            <a:r>
              <a:rPr lang="de-DE" sz="1600" i="1" dirty="0"/>
              <a:t> happy.</a:t>
            </a:r>
          </a:p>
          <a:p>
            <a:r>
              <a:rPr lang="de-DE" sz="1600" i="1" dirty="0" err="1"/>
              <a:t>We</a:t>
            </a:r>
            <a:r>
              <a:rPr lang="de-DE" sz="1600" i="1" dirty="0"/>
              <a:t> </a:t>
            </a:r>
            <a:r>
              <a:rPr lang="de-DE" sz="1600" b="1" i="1" dirty="0" err="1"/>
              <a:t>shall</a:t>
            </a:r>
            <a:r>
              <a:rPr lang="de-DE" sz="1600" i="1" dirty="0"/>
              <a:t> </a:t>
            </a:r>
            <a:r>
              <a:rPr lang="de-DE" sz="1600" i="1" dirty="0" err="1"/>
              <a:t>see</a:t>
            </a:r>
            <a:r>
              <a:rPr lang="de-DE" sz="1600" i="1" dirty="0"/>
              <a:t>.</a:t>
            </a:r>
          </a:p>
        </p:txBody>
      </p:sp>
    </p:spTree>
    <p:extLst>
      <p:ext uri="{BB962C8B-B14F-4D97-AF65-F5344CB8AC3E}">
        <p14:creationId xmlns:p14="http://schemas.microsoft.com/office/powerpoint/2010/main" val="36808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80">
                                          <p:stCondLst>
                                            <p:cond delay="0"/>
                                          </p:stCondLst>
                                        </p:cTn>
                                        <p:tgtEl>
                                          <p:spTgt spid="16"/>
                                        </p:tgtEl>
                                      </p:cBhvr>
                                    </p:animEffect>
                                    <p:anim calcmode="lin" valueType="num">
                                      <p:cBhvr>
                                        <p:cTn id="3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1" dur="26">
                                          <p:stCondLst>
                                            <p:cond delay="650"/>
                                          </p:stCondLst>
                                        </p:cTn>
                                        <p:tgtEl>
                                          <p:spTgt spid="16"/>
                                        </p:tgtEl>
                                      </p:cBhvr>
                                      <p:to x="100000" y="60000"/>
                                    </p:animScale>
                                    <p:animScale>
                                      <p:cBhvr>
                                        <p:cTn id="42" dur="166" decel="50000">
                                          <p:stCondLst>
                                            <p:cond delay="676"/>
                                          </p:stCondLst>
                                        </p:cTn>
                                        <p:tgtEl>
                                          <p:spTgt spid="16"/>
                                        </p:tgtEl>
                                      </p:cBhvr>
                                      <p:to x="100000" y="100000"/>
                                    </p:animScale>
                                    <p:animScale>
                                      <p:cBhvr>
                                        <p:cTn id="43" dur="26">
                                          <p:stCondLst>
                                            <p:cond delay="1312"/>
                                          </p:stCondLst>
                                        </p:cTn>
                                        <p:tgtEl>
                                          <p:spTgt spid="16"/>
                                        </p:tgtEl>
                                      </p:cBhvr>
                                      <p:to x="100000" y="80000"/>
                                    </p:animScale>
                                    <p:animScale>
                                      <p:cBhvr>
                                        <p:cTn id="44" dur="166" decel="50000">
                                          <p:stCondLst>
                                            <p:cond delay="1338"/>
                                          </p:stCondLst>
                                        </p:cTn>
                                        <p:tgtEl>
                                          <p:spTgt spid="16"/>
                                        </p:tgtEl>
                                      </p:cBhvr>
                                      <p:to x="100000" y="100000"/>
                                    </p:animScale>
                                    <p:animScale>
                                      <p:cBhvr>
                                        <p:cTn id="45" dur="26">
                                          <p:stCondLst>
                                            <p:cond delay="1642"/>
                                          </p:stCondLst>
                                        </p:cTn>
                                        <p:tgtEl>
                                          <p:spTgt spid="16"/>
                                        </p:tgtEl>
                                      </p:cBhvr>
                                      <p:to x="100000" y="90000"/>
                                    </p:animScale>
                                    <p:animScale>
                                      <p:cBhvr>
                                        <p:cTn id="46" dur="166" decel="50000">
                                          <p:stCondLst>
                                            <p:cond delay="1668"/>
                                          </p:stCondLst>
                                        </p:cTn>
                                        <p:tgtEl>
                                          <p:spTgt spid="16"/>
                                        </p:tgtEl>
                                      </p:cBhvr>
                                      <p:to x="100000" y="100000"/>
                                    </p:animScale>
                                    <p:animScale>
                                      <p:cBhvr>
                                        <p:cTn id="47" dur="26">
                                          <p:stCondLst>
                                            <p:cond delay="1808"/>
                                          </p:stCondLst>
                                        </p:cTn>
                                        <p:tgtEl>
                                          <p:spTgt spid="16"/>
                                        </p:tgtEl>
                                      </p:cBhvr>
                                      <p:to x="100000" y="95000"/>
                                    </p:animScale>
                                    <p:animScale>
                                      <p:cBhvr>
                                        <p:cTn id="48" dur="166" decel="50000">
                                          <p:stCondLst>
                                            <p:cond delay="1834"/>
                                          </p:stCondLst>
                                        </p:cTn>
                                        <p:tgtEl>
                                          <p:spTgt spid="1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1000"/>
                                        <p:tgtEl>
                                          <p:spTgt spid="14"/>
                                        </p:tgtEl>
                                      </p:cBhvr>
                                    </p:animEffect>
                                    <p:anim calcmode="lin" valueType="num">
                                      <p:cBhvr>
                                        <p:cTn id="82" dur="1000" fill="hold"/>
                                        <p:tgtEl>
                                          <p:spTgt spid="14"/>
                                        </p:tgtEl>
                                        <p:attrNameLst>
                                          <p:attrName>ppt_x</p:attrName>
                                        </p:attrNameLst>
                                      </p:cBhvr>
                                      <p:tavLst>
                                        <p:tav tm="0">
                                          <p:val>
                                            <p:strVal val="#ppt_x"/>
                                          </p:val>
                                        </p:tav>
                                        <p:tav tm="100000">
                                          <p:val>
                                            <p:strVal val="#ppt_x"/>
                                          </p:val>
                                        </p:tav>
                                      </p:tavLst>
                                    </p:anim>
                                    <p:anim calcmode="lin" valueType="num">
                                      <p:cBhvr>
                                        <p:cTn id="8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1000"/>
                                        <p:tgtEl>
                                          <p:spTgt spid="10"/>
                                        </p:tgtEl>
                                      </p:cBhvr>
                                    </p:animEffect>
                                    <p:anim calcmode="lin" valueType="num">
                                      <p:cBhvr>
                                        <p:cTn id="96" dur="1000" fill="hold"/>
                                        <p:tgtEl>
                                          <p:spTgt spid="10"/>
                                        </p:tgtEl>
                                        <p:attrNameLst>
                                          <p:attrName>ppt_x</p:attrName>
                                        </p:attrNameLst>
                                      </p:cBhvr>
                                      <p:tavLst>
                                        <p:tav tm="0">
                                          <p:val>
                                            <p:strVal val="#ppt_x"/>
                                          </p:val>
                                        </p:tav>
                                        <p:tav tm="100000">
                                          <p:val>
                                            <p:strVal val="#ppt_x"/>
                                          </p:val>
                                        </p:tav>
                                      </p:tavLst>
                                    </p:anim>
                                    <p:anim calcmode="lin" valueType="num">
                                      <p:cBhvr>
                                        <p:cTn id="9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1000"/>
                                        <p:tgtEl>
                                          <p:spTgt spid="12"/>
                                        </p:tgtEl>
                                      </p:cBhvr>
                                    </p:animEffect>
                                    <p:anim calcmode="lin" valueType="num">
                                      <p:cBhvr>
                                        <p:cTn id="103" dur="1000" fill="hold"/>
                                        <p:tgtEl>
                                          <p:spTgt spid="12"/>
                                        </p:tgtEl>
                                        <p:attrNameLst>
                                          <p:attrName>ppt_x</p:attrName>
                                        </p:attrNameLst>
                                      </p:cBhvr>
                                      <p:tavLst>
                                        <p:tav tm="0">
                                          <p:val>
                                            <p:strVal val="#ppt_x"/>
                                          </p:val>
                                        </p:tav>
                                        <p:tav tm="100000">
                                          <p:val>
                                            <p:strVal val="#ppt_x"/>
                                          </p:val>
                                        </p:tav>
                                      </p:tavLst>
                                    </p:anim>
                                    <p:anim calcmode="lin" valueType="num">
                                      <p:cBhvr>
                                        <p:cTn id="10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4" grpId="0" animBg="1"/>
      <p:bldP spid="9" grpId="0" animBg="1"/>
      <p:bldP spid="11" grpId="0" animBg="1"/>
      <p:bldP spid="14" grpId="0" animBg="1"/>
      <p:bldP spid="5" grpId="0" animBg="1"/>
      <p:bldP spid="15" grpId="0" animBg="1"/>
      <p:bldP spid="7" grpId="0" animBg="1"/>
      <p:bldP spid="10" grpId="0" animBg="1"/>
      <p:bldP spid="12"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01D81-B240-E8A1-1EA9-B7E6B5EFFB32}"/>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445D596-BB04-2F18-FA53-929ABF3AB305}"/>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B255C8B2-BCB1-3C42-A5AB-A9403595482D}"/>
              </a:ext>
            </a:extLst>
          </p:cNvPr>
          <p:cNvSpPr txBox="1"/>
          <p:nvPr/>
        </p:nvSpPr>
        <p:spPr>
          <a:xfrm>
            <a:off x="107504" y="2852936"/>
            <a:ext cx="1944216" cy="338554"/>
          </a:xfrm>
          <a:prstGeom prst="rect">
            <a:avLst/>
          </a:prstGeom>
          <a:solidFill>
            <a:srgbClr val="FFFF00"/>
          </a:solidFill>
        </p:spPr>
        <p:txBody>
          <a:bodyPr wrap="square" rtlCol="0">
            <a:spAutoFit/>
          </a:bodyPr>
          <a:lstStyle/>
          <a:p>
            <a:r>
              <a:rPr lang="en-GB" sz="1600" dirty="0"/>
              <a:t>Future 1</a:t>
            </a:r>
          </a:p>
        </p:txBody>
      </p:sp>
      <p:sp>
        <p:nvSpPr>
          <p:cNvPr id="5" name="Textfeld 4">
            <a:extLst>
              <a:ext uri="{FF2B5EF4-FFF2-40B4-BE49-F238E27FC236}">
                <a16:creationId xmlns:a16="http://schemas.microsoft.com/office/drawing/2014/main" id="{92782C82-9FC0-F14D-DAA5-7E10D14E122D}"/>
              </a:ext>
            </a:extLst>
          </p:cNvPr>
          <p:cNvSpPr txBox="1"/>
          <p:nvPr/>
        </p:nvSpPr>
        <p:spPr>
          <a:xfrm>
            <a:off x="2455200" y="2886107"/>
            <a:ext cx="6688366" cy="1077218"/>
          </a:xfrm>
          <a:prstGeom prst="rect">
            <a:avLst/>
          </a:prstGeom>
          <a:solidFill>
            <a:schemeClr val="bg1"/>
          </a:solidFill>
        </p:spPr>
        <p:txBody>
          <a:bodyPr wrap="square" rtlCol="0">
            <a:spAutoFit/>
          </a:bodyPr>
          <a:lstStyle/>
          <a:p>
            <a:r>
              <a:rPr lang="en-GB" sz="1600" b="1" dirty="0"/>
              <a:t>Note: </a:t>
            </a:r>
            <a:r>
              <a:rPr lang="en-GB" sz="1600" dirty="0"/>
              <a:t>The differences between the </a:t>
            </a:r>
            <a:r>
              <a:rPr lang="en-GB" sz="1600" b="1" dirty="0"/>
              <a:t>will/shall </a:t>
            </a:r>
            <a:r>
              <a:rPr lang="en-GB" sz="1600" dirty="0"/>
              <a:t>future, </a:t>
            </a:r>
            <a:r>
              <a:rPr lang="en-GB" sz="1600" b="1" dirty="0"/>
              <a:t>going to </a:t>
            </a:r>
            <a:r>
              <a:rPr lang="en-GB" sz="1600" dirty="0"/>
              <a:t>future and </a:t>
            </a:r>
            <a:r>
              <a:rPr lang="en-GB" sz="1600" b="1" dirty="0"/>
              <a:t>present progressive/continuous </a:t>
            </a:r>
            <a:r>
              <a:rPr lang="en-GB" sz="1600" dirty="0"/>
              <a:t>are marginal.</a:t>
            </a:r>
          </a:p>
          <a:p>
            <a:r>
              <a:rPr lang="en-GB" sz="1600" dirty="0"/>
              <a:t>The decision which of the three versions to use is mainly dependent on the speaker’s personal assessment of the future situation.</a:t>
            </a:r>
          </a:p>
        </p:txBody>
      </p:sp>
    </p:spTree>
    <p:extLst>
      <p:ext uri="{BB962C8B-B14F-4D97-AF65-F5344CB8AC3E}">
        <p14:creationId xmlns:p14="http://schemas.microsoft.com/office/powerpoint/2010/main" val="3220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1286E-E5FB-062F-5776-84424F4AD71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959B274-863B-F454-A493-90602267534E}"/>
              </a:ext>
            </a:extLst>
          </p:cNvPr>
          <p:cNvSpPr txBox="1"/>
          <p:nvPr/>
        </p:nvSpPr>
        <p:spPr>
          <a:xfrm>
            <a:off x="0" y="957593"/>
            <a:ext cx="9144000" cy="338554"/>
          </a:xfrm>
          <a:prstGeom prst="rect">
            <a:avLst/>
          </a:prstGeom>
          <a:noFill/>
        </p:spPr>
        <p:txBody>
          <a:bodyPr wrap="square" rtlCol="0">
            <a:spAutoFit/>
          </a:bodyPr>
          <a:lstStyle/>
          <a:p>
            <a:pPr algn="ctr"/>
            <a:r>
              <a:rPr lang="de-DE" sz="1600" b="1" dirty="0">
                <a:solidFill>
                  <a:srgbClr val="C00000"/>
                </a:solidFill>
              </a:rPr>
              <a:t>The </a:t>
            </a:r>
            <a:r>
              <a:rPr lang="de-DE" sz="1600" b="1" dirty="0" err="1">
                <a:solidFill>
                  <a:srgbClr val="C00000"/>
                </a:solidFill>
              </a:rPr>
              <a:t>future</a:t>
            </a:r>
            <a:endParaRPr lang="en-GB" sz="1600" b="1" dirty="0">
              <a:solidFill>
                <a:srgbClr val="C00000"/>
              </a:solidFill>
            </a:endParaRPr>
          </a:p>
        </p:txBody>
      </p:sp>
      <p:sp>
        <p:nvSpPr>
          <p:cNvPr id="6" name="Textfeld 5">
            <a:extLst>
              <a:ext uri="{FF2B5EF4-FFF2-40B4-BE49-F238E27FC236}">
                <a16:creationId xmlns:a16="http://schemas.microsoft.com/office/drawing/2014/main" id="{ABCDA8AA-B83A-5557-C746-A7FE65B9B39D}"/>
              </a:ext>
            </a:extLst>
          </p:cNvPr>
          <p:cNvSpPr txBox="1"/>
          <p:nvPr/>
        </p:nvSpPr>
        <p:spPr>
          <a:xfrm>
            <a:off x="107504" y="2016064"/>
            <a:ext cx="2348130" cy="1077218"/>
          </a:xfrm>
          <a:prstGeom prst="rect">
            <a:avLst/>
          </a:prstGeom>
          <a:solidFill>
            <a:srgbClr val="FFFF00"/>
          </a:solidFill>
        </p:spPr>
        <p:txBody>
          <a:bodyPr wrap="square" rtlCol="0">
            <a:spAutoFit/>
          </a:bodyPr>
          <a:lstStyle/>
          <a:p>
            <a:r>
              <a:rPr lang="en-GB" sz="1600" dirty="0"/>
              <a:t>Complete with the correct form of the verbs in brackets to express the future:</a:t>
            </a:r>
          </a:p>
        </p:txBody>
      </p:sp>
      <p:sp>
        <p:nvSpPr>
          <p:cNvPr id="3" name="Textfeld 2">
            <a:extLst>
              <a:ext uri="{FF2B5EF4-FFF2-40B4-BE49-F238E27FC236}">
                <a16:creationId xmlns:a16="http://schemas.microsoft.com/office/drawing/2014/main" id="{F7EAF6F1-084A-032E-6A78-273B8C7F86DB}"/>
              </a:ext>
            </a:extLst>
          </p:cNvPr>
          <p:cNvSpPr txBox="1"/>
          <p:nvPr/>
        </p:nvSpPr>
        <p:spPr>
          <a:xfrm>
            <a:off x="2771800" y="2016064"/>
            <a:ext cx="6372200" cy="338554"/>
          </a:xfrm>
          <a:prstGeom prst="rect">
            <a:avLst/>
          </a:prstGeom>
          <a:solidFill>
            <a:schemeClr val="bg1"/>
          </a:solidFill>
        </p:spPr>
        <p:txBody>
          <a:bodyPr wrap="square" rtlCol="0">
            <a:spAutoFit/>
          </a:bodyPr>
          <a:lstStyle/>
          <a:p>
            <a:pPr algn="ctr"/>
            <a:r>
              <a:rPr lang="en-GB" sz="1600" dirty="0"/>
              <a:t>I think it (to rain) tomorrow.</a:t>
            </a:r>
          </a:p>
        </p:txBody>
      </p:sp>
      <p:sp>
        <p:nvSpPr>
          <p:cNvPr id="4" name="Textfeld 3">
            <a:extLst>
              <a:ext uri="{FF2B5EF4-FFF2-40B4-BE49-F238E27FC236}">
                <a16:creationId xmlns:a16="http://schemas.microsoft.com/office/drawing/2014/main" id="{EC3068E0-757D-C652-B577-D6119CEE7C17}"/>
              </a:ext>
            </a:extLst>
          </p:cNvPr>
          <p:cNvSpPr txBox="1"/>
          <p:nvPr/>
        </p:nvSpPr>
        <p:spPr>
          <a:xfrm>
            <a:off x="2771800" y="2376064"/>
            <a:ext cx="6372200" cy="338554"/>
          </a:xfrm>
          <a:prstGeom prst="rect">
            <a:avLst/>
          </a:prstGeom>
          <a:solidFill>
            <a:schemeClr val="accent1"/>
          </a:solidFill>
        </p:spPr>
        <p:txBody>
          <a:bodyPr wrap="square" rtlCol="0">
            <a:spAutoFit/>
          </a:bodyPr>
          <a:lstStyle/>
          <a:p>
            <a:pPr algn="ctr"/>
            <a:r>
              <a:rPr lang="en-GB" sz="1600" i="1" dirty="0"/>
              <a:t>I think it </a:t>
            </a:r>
            <a:r>
              <a:rPr lang="en-GB" sz="1600" b="1" i="1" dirty="0"/>
              <a:t>will rain</a:t>
            </a:r>
            <a:r>
              <a:rPr lang="en-GB" sz="1600" i="1" dirty="0"/>
              <a:t> tomorrow.</a:t>
            </a:r>
            <a:endParaRPr lang="en-GB" sz="1600" b="1" i="1" dirty="0"/>
          </a:p>
        </p:txBody>
      </p:sp>
      <p:sp>
        <p:nvSpPr>
          <p:cNvPr id="5" name="Textfeld 4">
            <a:extLst>
              <a:ext uri="{FF2B5EF4-FFF2-40B4-BE49-F238E27FC236}">
                <a16:creationId xmlns:a16="http://schemas.microsoft.com/office/drawing/2014/main" id="{F5981056-B4B5-345D-D2FB-F8DC29EAA0E6}"/>
              </a:ext>
            </a:extLst>
          </p:cNvPr>
          <p:cNvSpPr txBox="1"/>
          <p:nvPr/>
        </p:nvSpPr>
        <p:spPr>
          <a:xfrm>
            <a:off x="2771800" y="3348281"/>
            <a:ext cx="6372360" cy="338554"/>
          </a:xfrm>
          <a:prstGeom prst="rect">
            <a:avLst/>
          </a:prstGeom>
          <a:solidFill>
            <a:schemeClr val="bg1"/>
          </a:solidFill>
        </p:spPr>
        <p:txBody>
          <a:bodyPr wrap="square" rtlCol="0">
            <a:spAutoFit/>
          </a:bodyPr>
          <a:lstStyle/>
          <a:p>
            <a:pPr algn="ctr"/>
            <a:r>
              <a:rPr lang="en-GB" sz="1600" dirty="0"/>
              <a:t>David (to meet) customers this afternoon.</a:t>
            </a:r>
          </a:p>
        </p:txBody>
      </p:sp>
      <p:sp>
        <p:nvSpPr>
          <p:cNvPr id="14" name="Textfeld 13">
            <a:extLst>
              <a:ext uri="{FF2B5EF4-FFF2-40B4-BE49-F238E27FC236}">
                <a16:creationId xmlns:a16="http://schemas.microsoft.com/office/drawing/2014/main" id="{B96C26BB-BAB2-CFF3-55D4-695E91D40610}"/>
              </a:ext>
            </a:extLst>
          </p:cNvPr>
          <p:cNvSpPr txBox="1"/>
          <p:nvPr/>
        </p:nvSpPr>
        <p:spPr>
          <a:xfrm>
            <a:off x="2771800" y="3708321"/>
            <a:ext cx="6372200" cy="338554"/>
          </a:xfrm>
          <a:prstGeom prst="rect">
            <a:avLst/>
          </a:prstGeom>
          <a:solidFill>
            <a:schemeClr val="accent1"/>
          </a:solidFill>
        </p:spPr>
        <p:txBody>
          <a:bodyPr wrap="square" rtlCol="0">
            <a:spAutoFit/>
          </a:bodyPr>
          <a:lstStyle/>
          <a:p>
            <a:pPr algn="ctr"/>
            <a:r>
              <a:rPr lang="en-GB" sz="1600" dirty="0"/>
              <a:t>.</a:t>
            </a:r>
            <a:r>
              <a:rPr lang="en-GB" sz="1600" i="1" dirty="0"/>
              <a:t>David </a:t>
            </a:r>
            <a:r>
              <a:rPr lang="en-GB" sz="1600" b="1" i="1" dirty="0"/>
              <a:t>is meeting </a:t>
            </a:r>
            <a:r>
              <a:rPr lang="en-GB" sz="1600" i="1" dirty="0"/>
              <a:t>customers this afternoon.</a:t>
            </a:r>
          </a:p>
        </p:txBody>
      </p:sp>
      <p:sp>
        <p:nvSpPr>
          <p:cNvPr id="12" name="Textfeld 11">
            <a:extLst>
              <a:ext uri="{FF2B5EF4-FFF2-40B4-BE49-F238E27FC236}">
                <a16:creationId xmlns:a16="http://schemas.microsoft.com/office/drawing/2014/main" id="{187F788A-CE33-82E2-209A-B68E89219799}"/>
              </a:ext>
            </a:extLst>
          </p:cNvPr>
          <p:cNvSpPr txBox="1"/>
          <p:nvPr/>
        </p:nvSpPr>
        <p:spPr>
          <a:xfrm>
            <a:off x="2771800" y="4314582"/>
            <a:ext cx="6372200" cy="338554"/>
          </a:xfrm>
          <a:prstGeom prst="rect">
            <a:avLst/>
          </a:prstGeom>
          <a:solidFill>
            <a:schemeClr val="accent1"/>
          </a:solidFill>
        </p:spPr>
        <p:txBody>
          <a:bodyPr wrap="square" rtlCol="0">
            <a:spAutoFit/>
          </a:bodyPr>
          <a:lstStyle/>
          <a:p>
            <a:pPr algn="ctr"/>
            <a:r>
              <a:rPr lang="en-GB" sz="1600" dirty="0"/>
              <a:t> </a:t>
            </a:r>
            <a:r>
              <a:rPr lang="en-GB" sz="1600" i="1" dirty="0"/>
              <a:t>The train </a:t>
            </a:r>
            <a:r>
              <a:rPr lang="en-GB" sz="1600" b="1" i="1" dirty="0"/>
              <a:t>leaves</a:t>
            </a:r>
            <a:r>
              <a:rPr lang="en-GB" sz="1600" i="1" dirty="0"/>
              <a:t> at 7.30 pm.</a:t>
            </a:r>
          </a:p>
        </p:txBody>
      </p:sp>
      <p:sp>
        <p:nvSpPr>
          <p:cNvPr id="17" name="Textfeld 16">
            <a:extLst>
              <a:ext uri="{FF2B5EF4-FFF2-40B4-BE49-F238E27FC236}">
                <a16:creationId xmlns:a16="http://schemas.microsoft.com/office/drawing/2014/main" id="{A3A11F32-6999-A03F-D8F2-FCB90D562E19}"/>
              </a:ext>
            </a:extLst>
          </p:cNvPr>
          <p:cNvSpPr txBox="1"/>
          <p:nvPr/>
        </p:nvSpPr>
        <p:spPr>
          <a:xfrm>
            <a:off x="2771800" y="4962654"/>
            <a:ext cx="6372200" cy="338554"/>
          </a:xfrm>
          <a:prstGeom prst="rect">
            <a:avLst/>
          </a:prstGeom>
          <a:solidFill>
            <a:schemeClr val="accent1"/>
          </a:solidFill>
        </p:spPr>
        <p:txBody>
          <a:bodyPr wrap="square" rtlCol="0">
            <a:spAutoFit/>
          </a:bodyPr>
          <a:lstStyle/>
          <a:p>
            <a:pPr algn="ctr"/>
            <a:r>
              <a:rPr lang="en-GB" sz="1600" i="1" dirty="0"/>
              <a:t>He </a:t>
            </a:r>
            <a:r>
              <a:rPr lang="en-GB" sz="1600" b="1" i="1" dirty="0"/>
              <a:t>won’t/will not </a:t>
            </a:r>
            <a:r>
              <a:rPr lang="en-GB" sz="1600" i="1" dirty="0"/>
              <a:t>come.</a:t>
            </a:r>
          </a:p>
        </p:txBody>
      </p:sp>
      <p:sp>
        <p:nvSpPr>
          <p:cNvPr id="13" name="Textfeld 12">
            <a:extLst>
              <a:ext uri="{FF2B5EF4-FFF2-40B4-BE49-F238E27FC236}">
                <a16:creationId xmlns:a16="http://schemas.microsoft.com/office/drawing/2014/main" id="{9C46EE7B-992D-37E5-87FD-257DBF6EC500}"/>
              </a:ext>
            </a:extLst>
          </p:cNvPr>
          <p:cNvSpPr txBox="1"/>
          <p:nvPr/>
        </p:nvSpPr>
        <p:spPr>
          <a:xfrm>
            <a:off x="2771800" y="4005064"/>
            <a:ext cx="6372200" cy="338554"/>
          </a:xfrm>
          <a:prstGeom prst="rect">
            <a:avLst/>
          </a:prstGeom>
          <a:solidFill>
            <a:schemeClr val="bg1"/>
          </a:solidFill>
        </p:spPr>
        <p:txBody>
          <a:bodyPr wrap="square" rtlCol="0">
            <a:spAutoFit/>
          </a:bodyPr>
          <a:lstStyle/>
          <a:p>
            <a:pPr algn="ctr"/>
            <a:r>
              <a:rPr lang="en-GB" sz="1600" dirty="0"/>
              <a:t>The train (to leave) at 7.30 pm.</a:t>
            </a:r>
          </a:p>
        </p:txBody>
      </p:sp>
      <p:sp>
        <p:nvSpPr>
          <p:cNvPr id="23" name="Textfeld 22">
            <a:extLst>
              <a:ext uri="{FF2B5EF4-FFF2-40B4-BE49-F238E27FC236}">
                <a16:creationId xmlns:a16="http://schemas.microsoft.com/office/drawing/2014/main" id="{134443B5-065C-4CF6-934B-486340B36B87}"/>
              </a:ext>
            </a:extLst>
          </p:cNvPr>
          <p:cNvSpPr txBox="1"/>
          <p:nvPr/>
        </p:nvSpPr>
        <p:spPr>
          <a:xfrm>
            <a:off x="2771800" y="4653136"/>
            <a:ext cx="6372200" cy="338554"/>
          </a:xfrm>
          <a:prstGeom prst="rect">
            <a:avLst/>
          </a:prstGeom>
          <a:solidFill>
            <a:schemeClr val="bg1"/>
          </a:solidFill>
        </p:spPr>
        <p:txBody>
          <a:bodyPr wrap="square" rtlCol="0">
            <a:spAutoFit/>
          </a:bodyPr>
          <a:lstStyle/>
          <a:p>
            <a:pPr algn="ctr"/>
            <a:r>
              <a:rPr lang="en-GB" sz="1600" dirty="0"/>
              <a:t>He (not, to come).</a:t>
            </a:r>
          </a:p>
        </p:txBody>
      </p:sp>
      <p:sp>
        <p:nvSpPr>
          <p:cNvPr id="8" name="Textfeld 7">
            <a:extLst>
              <a:ext uri="{FF2B5EF4-FFF2-40B4-BE49-F238E27FC236}">
                <a16:creationId xmlns:a16="http://schemas.microsoft.com/office/drawing/2014/main" id="{9E59AF46-1E77-196C-F81F-15E6E1FC6F46}"/>
              </a:ext>
            </a:extLst>
          </p:cNvPr>
          <p:cNvSpPr txBox="1"/>
          <p:nvPr/>
        </p:nvSpPr>
        <p:spPr>
          <a:xfrm>
            <a:off x="2771800" y="2730406"/>
            <a:ext cx="6372200" cy="338554"/>
          </a:xfrm>
          <a:prstGeom prst="rect">
            <a:avLst/>
          </a:prstGeom>
          <a:solidFill>
            <a:schemeClr val="bg1"/>
          </a:solidFill>
        </p:spPr>
        <p:txBody>
          <a:bodyPr wrap="square" rtlCol="0">
            <a:spAutoFit/>
          </a:bodyPr>
          <a:lstStyle/>
          <a:p>
            <a:pPr algn="ctr"/>
            <a:r>
              <a:rPr lang="en-GB" sz="1600" dirty="0"/>
              <a:t>I (to spend) my summer holidays in Italy.</a:t>
            </a:r>
          </a:p>
        </p:txBody>
      </p:sp>
      <p:sp>
        <p:nvSpPr>
          <p:cNvPr id="11" name="Textfeld 10">
            <a:extLst>
              <a:ext uri="{FF2B5EF4-FFF2-40B4-BE49-F238E27FC236}">
                <a16:creationId xmlns:a16="http://schemas.microsoft.com/office/drawing/2014/main" id="{6C46A669-01DE-B958-FD33-84104395AD9A}"/>
              </a:ext>
            </a:extLst>
          </p:cNvPr>
          <p:cNvSpPr txBox="1"/>
          <p:nvPr/>
        </p:nvSpPr>
        <p:spPr>
          <a:xfrm>
            <a:off x="2771800" y="3018438"/>
            <a:ext cx="6372200" cy="338554"/>
          </a:xfrm>
          <a:prstGeom prst="rect">
            <a:avLst/>
          </a:prstGeom>
          <a:solidFill>
            <a:schemeClr val="accent1"/>
          </a:solidFill>
        </p:spPr>
        <p:txBody>
          <a:bodyPr wrap="square" rtlCol="0">
            <a:spAutoFit/>
          </a:bodyPr>
          <a:lstStyle/>
          <a:p>
            <a:pPr algn="ctr"/>
            <a:r>
              <a:rPr lang="en-GB" sz="1600" i="1" dirty="0"/>
              <a:t>I </a:t>
            </a:r>
            <a:r>
              <a:rPr lang="en-GB" sz="1600" b="1" i="1" dirty="0"/>
              <a:t>am going to spend </a:t>
            </a:r>
            <a:r>
              <a:rPr lang="en-GB" sz="1600" i="1" dirty="0"/>
              <a:t>my summer holidays in Italy.</a:t>
            </a:r>
            <a:endParaRPr lang="en-GB" sz="1600" b="1" i="1" dirty="0"/>
          </a:p>
        </p:txBody>
      </p:sp>
    </p:spTree>
    <p:extLst>
      <p:ext uri="{BB962C8B-B14F-4D97-AF65-F5344CB8AC3E}">
        <p14:creationId xmlns:p14="http://schemas.microsoft.com/office/powerpoint/2010/main" val="1491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2" grpId="0" animBg="1"/>
      <p:bldP spid="17" grpId="0" animBg="1"/>
      <p:bldP spid="13" grpId="0" animBg="1"/>
      <p:bldP spid="23" grpId="0" animBg="1"/>
      <p:bldP spid="8" grpId="0" animBg="1"/>
      <p:bldP spid="11"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Bildschirmpräsentation (4:3)</PresentationFormat>
  <Paragraphs>43</Paragraphs>
  <Slides>4</Slides>
  <Notes>4</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Calibri</vt:lpstr>
      <vt:lpstr>Standarddesign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Jürgen Hensel</dc:creator>
  <cp:lastModifiedBy>Jürgen Hensel</cp:lastModifiedBy>
  <cp:revision>461</cp:revision>
  <dcterms:created xsi:type="dcterms:W3CDTF">2011-03-24T10:15:25Z</dcterms:created>
  <dcterms:modified xsi:type="dcterms:W3CDTF">2025-02-26T10:12:06Z</dcterms:modified>
</cp:coreProperties>
</file>