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6" r:id="rId3"/>
    <p:sldId id="410" r:id="rId4"/>
    <p:sldId id="411" r:id="rId5"/>
    <p:sldId id="294" r:id="rId6"/>
    <p:sldId id="295" r:id="rId7"/>
    <p:sldId id="296" r:id="rId8"/>
    <p:sldId id="297" r:id="rId9"/>
    <p:sldId id="414" r:id="rId10"/>
    <p:sldId id="415" r:id="rId11"/>
    <p:sldId id="416" r:id="rId12"/>
    <p:sldId id="417" r:id="rId13"/>
    <p:sldId id="418" r:id="rId14"/>
    <p:sldId id="419" r:id="rId15"/>
    <p:sldId id="420" r:id="rId16"/>
    <p:sldId id="423" r:id="rId17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804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772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>
              <a:defRPr/>
            </a:pPr>
            <a:fld id="{B0C46192-7FF4-4670-A111-ED727D42048A}" type="datetimeFigureOut">
              <a:rPr lang="de-DE"/>
              <a:pPr>
                <a:defRPr/>
              </a:pPr>
              <a:t>07.04.2025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>
              <a:defRPr/>
            </a:pPr>
            <a:fld id="{BA3FC7BF-4427-497C-AD8A-BAB9D7CE07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261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3FC7BF-4427-497C-AD8A-BAB9D7CE07C5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7619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9259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4290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54213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51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57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4980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8401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0573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6639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83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9576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0161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028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altLang="de-DE" b="1" dirty="0"/>
              <a:t>1. Halbjahr 2025</a:t>
            </a:r>
            <a:endParaRPr lang="de-DE" altLang="de-DE" b="1" i="1" dirty="0"/>
          </a:p>
          <a:p>
            <a:pPr algn="ctr" eaLnBrk="1" hangingPunct="1">
              <a:defRPr/>
            </a:pPr>
            <a:r>
              <a:rPr lang="de-DE" altLang="de-DE" b="1" i="1" dirty="0"/>
              <a:t>Englisch am Abend C1-3</a:t>
            </a:r>
            <a:endParaRPr lang="de-DE" altLang="de-DE" b="1" dirty="0"/>
          </a:p>
          <a:p>
            <a:pPr algn="ctr" eaLnBrk="1" hangingPunct="1">
              <a:defRPr/>
            </a:pPr>
            <a:r>
              <a:rPr lang="en-GB" altLang="de-DE" b="1" dirty="0"/>
              <a:t>251-40681</a:t>
            </a:r>
            <a:r>
              <a:rPr lang="de-DE" altLang="de-DE" b="1" dirty="0"/>
              <a:t>, Di, 18.15 – 19.45 Uhr</a:t>
            </a:r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" name="Grafik 2" descr="Ein Bild, das Diagramm enthält.&#10;&#10;Automatisch generierte Beschreibung">
            <a:extLst>
              <a:ext uri="{FF2B5EF4-FFF2-40B4-BE49-F238E27FC236}">
                <a16:creationId xmlns:a16="http://schemas.microsoft.com/office/drawing/2014/main" id="{CA344F88-9566-5573-0FB1-0678F24F285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754" y="44624"/>
            <a:ext cx="2571750" cy="523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0425"/>
            <a:ext cx="9144000" cy="2235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6600">
                <a:latin typeface="Verdana" pitchFamily="34" charset="0"/>
              </a:rPr>
              <a:t>Quiz – </a:t>
            </a:r>
            <a:br>
              <a:rPr lang="en-GB" altLang="de-DE" sz="6600">
                <a:latin typeface="Verdana" pitchFamily="34" charset="0"/>
              </a:rPr>
            </a:br>
            <a:r>
              <a:rPr lang="en-GB" altLang="de-DE" sz="6600">
                <a:latin typeface="Verdana" pitchFamily="34" charset="0"/>
              </a:rPr>
              <a:t>“The Hot Chair”</a:t>
            </a:r>
            <a:r>
              <a:rPr lang="de-DE" altLang="de-DE" sz="4000"/>
              <a:t> </a:t>
            </a: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Unit 5, 08 April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(3)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1B739D-72D1-470C-B604-11B86415F8F2}"/>
              </a:ext>
            </a:extLst>
          </p:cNvPr>
          <p:cNvSpPr txBox="1"/>
          <p:nvPr/>
        </p:nvSpPr>
        <p:spPr>
          <a:xfrm>
            <a:off x="323528" y="479715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Making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laws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4351A7-B0E4-4107-82BA-E6CB7F6B555B}"/>
              </a:ext>
            </a:extLst>
          </p:cNvPr>
          <p:cNvSpPr txBox="1"/>
          <p:nvPr/>
        </p:nvSpPr>
        <p:spPr>
          <a:xfrm>
            <a:off x="395536" y="5474841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Scrutinising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legislation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63A587-981F-4000-AEED-3925277E7FA7}"/>
              </a:ext>
            </a:extLst>
          </p:cNvPr>
          <p:cNvSpPr txBox="1"/>
          <p:nvPr/>
        </p:nvSpPr>
        <p:spPr>
          <a:xfrm>
            <a:off x="4499992" y="5445224"/>
            <a:ext cx="4499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Checking and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challenging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government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work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94A4D89-2AA8-46A0-B1DB-FE84D9D7E795}"/>
              </a:ext>
            </a:extLst>
          </p:cNvPr>
          <p:cNvSpPr txBox="1"/>
          <p:nvPr/>
        </p:nvSpPr>
        <p:spPr>
          <a:xfrm>
            <a:off x="4499992" y="4830251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Introducing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taxes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FCC41C7-D6B3-D71F-6ECA-7711B8793D9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2"/>
            <a:ext cx="9144000" cy="201622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UK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Parliament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consists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two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chambers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namely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House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Commons and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House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Lords.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What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not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among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responsibilities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House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Lords?</a:t>
            </a:r>
          </a:p>
        </p:txBody>
      </p:sp>
    </p:spTree>
    <p:extLst>
      <p:ext uri="{BB962C8B-B14F-4D97-AF65-F5344CB8AC3E}">
        <p14:creationId xmlns:p14="http://schemas.microsoft.com/office/powerpoint/2010/main" val="180151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79451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have itchy feet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(4)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82EFFAB-FD0F-4855-B472-8E40CB68B97C}"/>
              </a:ext>
            </a:extLst>
          </p:cNvPr>
          <p:cNvSpPr txBox="1"/>
          <p:nvPr/>
        </p:nvSpPr>
        <p:spPr>
          <a:xfrm>
            <a:off x="251520" y="4149080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have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criminal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record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91A2651-C34C-4F56-A9F7-35C864CAC88A}"/>
              </a:ext>
            </a:extLst>
          </p:cNvPr>
          <p:cNvSpPr txBox="1"/>
          <p:nvPr/>
        </p:nvSpPr>
        <p:spPr>
          <a:xfrm>
            <a:off x="251520" y="5343599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dishonest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person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0A49DB9-AAAB-42C8-A507-D1C4873DB4E7}"/>
              </a:ext>
            </a:extLst>
          </p:cNvPr>
          <p:cNvSpPr txBox="1"/>
          <p:nvPr/>
        </p:nvSpPr>
        <p:spPr>
          <a:xfrm>
            <a:off x="4608000" y="5313982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coward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E2139A-3FD7-4896-A324-DA3F6DB0E9C5}"/>
              </a:ext>
            </a:extLst>
          </p:cNvPr>
          <p:cNvSpPr txBox="1"/>
          <p:nvPr/>
        </p:nvSpPr>
        <p:spPr>
          <a:xfrm>
            <a:off x="4608000" y="4149080"/>
            <a:ext cx="4545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want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travel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</a:t>
            </a:r>
          </a:p>
        </p:txBody>
      </p:sp>
    </p:spTree>
    <p:extLst>
      <p:ext uri="{BB962C8B-B14F-4D97-AF65-F5344CB8AC3E}">
        <p14:creationId xmlns:p14="http://schemas.microsoft.com/office/powerpoint/2010/main" val="315466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5" grpId="0"/>
      <p:bldP spid="5" grpId="1"/>
      <p:bldP spid="6" grpId="0"/>
      <p:bldP spid="7" grpId="0"/>
      <p:bldP spid="7" grpId="1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6505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to be one sandwich short of a picnic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(4)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F804A0F-E93E-4987-A8E4-84F9B1475A22}"/>
              </a:ext>
            </a:extLst>
          </p:cNvPr>
          <p:cNvSpPr txBox="1"/>
          <p:nvPr/>
        </p:nvSpPr>
        <p:spPr>
          <a:xfrm>
            <a:off x="251519" y="4149080"/>
            <a:ext cx="4193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about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achieve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something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5EC9DF3-5D33-4786-98E9-731CA1C3752F}"/>
              </a:ext>
            </a:extLst>
          </p:cNvPr>
          <p:cNvSpPr txBox="1"/>
          <p:nvPr/>
        </p:nvSpPr>
        <p:spPr>
          <a:xfrm>
            <a:off x="251520" y="5343599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mad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719080C-605D-4242-AF20-68B6C51464CB}"/>
              </a:ext>
            </a:extLst>
          </p:cNvPr>
          <p:cNvSpPr txBox="1"/>
          <p:nvPr/>
        </p:nvSpPr>
        <p:spPr>
          <a:xfrm>
            <a:off x="4699336" y="5313982"/>
            <a:ext cx="4444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not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able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complete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successfully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F89A008-8C8A-4DC7-93AB-474126C6CF91}"/>
              </a:ext>
            </a:extLst>
          </p:cNvPr>
          <p:cNvSpPr txBox="1"/>
          <p:nvPr/>
        </p:nvSpPr>
        <p:spPr>
          <a:xfrm>
            <a:off x="4644008" y="4149080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about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divorce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57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5" grpId="0"/>
      <p:bldP spid="5" grpId="1"/>
      <p:bldP spid="6" grpId="0"/>
      <p:bldP spid="6" grpId="1"/>
      <p:bldP spid="7" grpId="0"/>
      <p:bldP spid="9" grpId="0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20" y="4437112"/>
            <a:ext cx="4347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While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my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Guitar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Gently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Weeps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(Beatles)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618857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Summer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69 (Bryan Adams)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4644008" y="5589240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Tears in Heaven </a:t>
            </a:r>
            <a:b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(Eric Clapton)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4598640" y="4437112"/>
            <a:ext cx="4149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Jailhouse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Rock </a:t>
            </a:r>
            <a:b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(Elvis Presley)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F35A93-4431-D837-CF89-D98FEFF04A9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129857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“I got my first real six string”.</a:t>
            </a:r>
            <a:b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Which song is it?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Bryan Adams - Summer of 69">
            <a:hlinkClick r:id="" action="ppaction://media"/>
            <a:extLst>
              <a:ext uri="{FF2B5EF4-FFF2-40B4-BE49-F238E27FC236}">
                <a16:creationId xmlns:a16="http://schemas.microsoft.com/office/drawing/2014/main" id="{3147CFE2-C143-6568-7D00-035D8C9BEF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6114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68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156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(5)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757D987-D4A9-4286-9765-00E4C26A34B9}"/>
              </a:ext>
            </a:extLst>
          </p:cNvPr>
          <p:cNvSpPr txBox="1"/>
          <p:nvPr/>
        </p:nvSpPr>
        <p:spPr>
          <a:xfrm>
            <a:off x="251519" y="4614227"/>
            <a:ext cx="4248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Moonlight Shadow (Mike Oldfield/Maggie Reilly) 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E3108A-6CBA-4937-832A-B3F666454DD8}"/>
              </a:ext>
            </a:extLst>
          </p:cNvPr>
          <p:cNvSpPr txBox="1"/>
          <p:nvPr/>
        </p:nvSpPr>
        <p:spPr>
          <a:xfrm>
            <a:off x="251520" y="5910371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Heart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Gold </a:t>
            </a:r>
            <a:b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(Neil Young)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17762B-2C76-465C-81CA-5CE5DBF9BE54}"/>
              </a:ext>
            </a:extLst>
          </p:cNvPr>
          <p:cNvSpPr txBox="1"/>
          <p:nvPr/>
        </p:nvSpPr>
        <p:spPr>
          <a:xfrm>
            <a:off x="5112568" y="5910371"/>
            <a:ext cx="4499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Candle in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Wind (Elton John)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9CBF2E-67B1-404E-A235-667BAAB57A19}"/>
              </a:ext>
            </a:extLst>
          </p:cNvPr>
          <p:cNvSpPr txBox="1"/>
          <p:nvPr/>
        </p:nvSpPr>
        <p:spPr>
          <a:xfrm>
            <a:off x="5112000" y="4614227"/>
            <a:ext cx="3285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Skyfall (Adele)                                  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683B050-DCC6-70E5-9042-0D87E7DAE9E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4442"/>
            <a:ext cx="9144000" cy="129857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“The last that ever she saw him…”</a:t>
            </a:r>
            <a:b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altLang="de-DE" sz="3600" dirty="0">
                <a:latin typeface="Verdana" panose="020B0604030504040204" pitchFamily="34" charset="0"/>
                <a:ea typeface="Verdana" panose="020B0604030504040204" pitchFamily="34" charset="0"/>
              </a:rPr>
              <a:t>Which song is it?</a:t>
            </a:r>
            <a:endParaRPr lang="en-GB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Mike Oldfield  - Moonlight Shadow">
            <a:hlinkClick r:id="" action="ppaction://media"/>
            <a:extLst>
              <a:ext uri="{FF2B5EF4-FFF2-40B4-BE49-F238E27FC236}">
                <a16:creationId xmlns:a16="http://schemas.microsoft.com/office/drawing/2014/main" id="{2EDCEC0C-D3A1-A0B7-1718-8806B1E563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6834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1765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2"/>
            <a:ext cx="9144000" cy="61845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bank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holiday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in Britain?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3FAD51-0B8A-4FA3-A822-818725FAB679}"/>
              </a:ext>
            </a:extLst>
          </p:cNvPr>
          <p:cNvSpPr txBox="1"/>
          <p:nvPr/>
        </p:nvSpPr>
        <p:spPr>
          <a:xfrm>
            <a:off x="1368152" y="425070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Labour Day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6B22AAB-5251-4122-BD57-350D794A72C5}"/>
              </a:ext>
            </a:extLst>
          </p:cNvPr>
          <p:cNvSpPr txBox="1"/>
          <p:nvPr/>
        </p:nvSpPr>
        <p:spPr>
          <a:xfrm>
            <a:off x="1368152" y="5177517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Good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Friday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1964D6C-7A9D-47BE-A5F7-04423468678E}"/>
              </a:ext>
            </a:extLst>
          </p:cNvPr>
          <p:cNvSpPr txBox="1"/>
          <p:nvPr/>
        </p:nvSpPr>
        <p:spPr>
          <a:xfrm>
            <a:off x="5760640" y="5147900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Thanksgiving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03BB72-7F93-42FC-826C-E2370C755227}"/>
              </a:ext>
            </a:extLst>
          </p:cNvPr>
          <p:cNvSpPr txBox="1"/>
          <p:nvPr/>
        </p:nvSpPr>
        <p:spPr>
          <a:xfrm>
            <a:off x="5715272" y="4221088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All Saints Day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09A27C3-1D03-BD30-EEB8-1A2F10A9E2F5}"/>
              </a:ext>
            </a:extLst>
          </p:cNvPr>
          <p:cNvSpPr txBox="1"/>
          <p:nvPr/>
        </p:nvSpPr>
        <p:spPr>
          <a:xfrm>
            <a:off x="0" y="3068960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bank holiday is a national public holiday in the United Kingdom and the Crown Dependencies, and a colloquial term for a public holiday in Ireland. </a:t>
            </a:r>
          </a:p>
          <a:p>
            <a:pPr algn="ctr"/>
            <a:r>
              <a:rPr lang="en-US" dirty="0"/>
              <a:t>On a bank holiday, the banks are allowed to close.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37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/>
      <p:bldP spid="4" grpId="1"/>
      <p:bldP spid="5" grpId="0"/>
      <p:bldP spid="5" grpId="1"/>
      <p:bldP spid="6" grpId="0"/>
      <p:bldP spid="6" grpId="1"/>
      <p:bldP spid="7" grpId="0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348880"/>
            <a:ext cx="9144000" cy="10081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these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celebrated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on different </a:t>
            </a:r>
            <a:r>
              <a:rPr lang="de-DE" altLang="de-DE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days</a:t>
            </a:r>
            <a:r>
              <a:rPr lang="de-DE" altLang="de-DE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in Germany and Britain?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3FAD51-0B8A-4FA3-A822-818725FAB679}"/>
              </a:ext>
            </a:extLst>
          </p:cNvPr>
          <p:cNvSpPr txBox="1"/>
          <p:nvPr/>
        </p:nvSpPr>
        <p:spPr>
          <a:xfrm>
            <a:off x="1152128" y="4466729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Easter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6B22AAB-5251-4122-BD57-350D794A72C5}"/>
              </a:ext>
            </a:extLst>
          </p:cNvPr>
          <p:cNvSpPr txBox="1"/>
          <p:nvPr/>
        </p:nvSpPr>
        <p:spPr>
          <a:xfrm>
            <a:off x="1152128" y="5393541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Mother‘s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Day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1964D6C-7A9D-47BE-A5F7-04423468678E}"/>
              </a:ext>
            </a:extLst>
          </p:cNvPr>
          <p:cNvSpPr txBox="1"/>
          <p:nvPr/>
        </p:nvSpPr>
        <p:spPr>
          <a:xfrm>
            <a:off x="5544616" y="5363924"/>
            <a:ext cx="4499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Boxing Day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03BB72-7F93-42FC-826C-E2370C755227}"/>
              </a:ext>
            </a:extLst>
          </p:cNvPr>
          <p:cNvSpPr txBox="1"/>
          <p:nvPr/>
        </p:nvSpPr>
        <p:spPr>
          <a:xfrm>
            <a:off x="5499248" y="4437112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Halloween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2E9005-32A5-A355-D42D-2A8D82857B62}"/>
              </a:ext>
            </a:extLst>
          </p:cNvPr>
          <p:cNvSpPr txBox="1"/>
          <p:nvPr/>
        </p:nvSpPr>
        <p:spPr>
          <a:xfrm>
            <a:off x="0" y="3645024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In Britain, </a:t>
            </a:r>
            <a:r>
              <a:rPr lang="de-DE" dirty="0" err="1"/>
              <a:t>Mother‘s</a:t>
            </a:r>
            <a:r>
              <a:rPr lang="de-DE" dirty="0"/>
              <a:t> Day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always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third</a:t>
            </a:r>
            <a:r>
              <a:rPr lang="de-DE" dirty="0"/>
              <a:t> Sunday </a:t>
            </a:r>
            <a:r>
              <a:rPr lang="de-DE" dirty="0" err="1"/>
              <a:t>before</a:t>
            </a:r>
            <a:r>
              <a:rPr lang="de-DE" dirty="0"/>
              <a:t> Easter.</a:t>
            </a:r>
          </a:p>
        </p:txBody>
      </p:sp>
    </p:spTree>
    <p:extLst>
      <p:ext uri="{BB962C8B-B14F-4D97-AF65-F5344CB8AC3E}">
        <p14:creationId xmlns:p14="http://schemas.microsoft.com/office/powerpoint/2010/main" val="360581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/>
      <p:bldP spid="4" grpId="1"/>
      <p:bldP spid="5" grpId="0"/>
      <p:bldP spid="5" grpId="1"/>
      <p:bldP spid="6" grpId="0"/>
      <p:bldP spid="6" grpId="1"/>
      <p:bldP spid="7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125538"/>
            <a:ext cx="9144000" cy="5876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Aft>
                <a:spcPct val="100000"/>
              </a:spcAft>
            </a:pPr>
            <a:r>
              <a:rPr lang="en-GB" altLang="de-DE" sz="2400" b="1" dirty="0">
                <a:solidFill>
                  <a:srgbClr val="FF0000"/>
                </a:solidFill>
              </a:rPr>
              <a:t>Quiz - “The Hot Chair” (Instructions)</a:t>
            </a:r>
            <a:br>
              <a:rPr lang="en-GB" altLang="de-DE" sz="2400" b="1" dirty="0">
                <a:solidFill>
                  <a:srgbClr val="FF0000"/>
                </a:solidFill>
              </a:rPr>
            </a:br>
            <a:br>
              <a:rPr lang="en-GB" altLang="de-DE" sz="1000" b="1" dirty="0">
                <a:solidFill>
                  <a:srgbClr val="FF0000"/>
                </a:solidFill>
              </a:rPr>
            </a:br>
            <a:br>
              <a:rPr lang="en-GB" altLang="de-DE" sz="1000" b="1" dirty="0">
                <a:solidFill>
                  <a:srgbClr val="FF0000"/>
                </a:solidFill>
              </a:rPr>
            </a:br>
            <a:r>
              <a:rPr lang="en-GB" altLang="de-DE" sz="20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>
                <a:solidFill>
                  <a:schemeClr val="tx1"/>
                </a:solidFill>
              </a:rPr>
              <a:t>wo</a:t>
            </a:r>
            <a:r>
              <a:rPr lang="en-GB" altLang="de-DE" sz="2000" b="1" dirty="0"/>
              <a:t> teams compete (Team 1, Team 2)</a:t>
            </a:r>
            <a:br>
              <a:rPr lang="en-GB" altLang="de-DE" sz="2000" dirty="0"/>
            </a:br>
            <a:r>
              <a:rPr lang="en-GB" altLang="de-DE" sz="20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here are 6 questions for each team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 team that can answer most of the questions correctly is the winner</a:t>
            </a:r>
            <a:br>
              <a:rPr lang="en-GB" altLang="de-DE" sz="2000" dirty="0"/>
            </a:br>
            <a:r>
              <a:rPr lang="en-GB" altLang="de-DE" sz="2200" b="1" dirty="0">
                <a:solidFill>
                  <a:srgbClr val="FF0000"/>
                </a:solidFill>
              </a:rPr>
              <a:t>E</a:t>
            </a:r>
            <a:r>
              <a:rPr lang="en-GB" altLang="de-DE" sz="2000" b="1" dirty="0"/>
              <a:t>ach question has to be answered </a:t>
            </a:r>
            <a:r>
              <a:rPr lang="en-GB" altLang="de-DE" sz="2000" b="1" u="sng" dirty="0"/>
              <a:t>by one team member/candidate</a:t>
            </a:r>
            <a:r>
              <a:rPr lang="en-GB" altLang="de-DE" sz="2000" b="1" dirty="0"/>
              <a:t> alone 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T</a:t>
            </a:r>
            <a:r>
              <a:rPr lang="en-GB" altLang="de-DE" sz="2000" b="1" dirty="0"/>
              <a:t>he candidate </a:t>
            </a:r>
            <a:r>
              <a:rPr lang="en-GB" altLang="de-DE" sz="2000" b="1" u="sng" dirty="0"/>
              <a:t>must not </a:t>
            </a:r>
            <a:r>
              <a:rPr lang="en-GB" altLang="de-DE" sz="2000" b="1" u="sng"/>
              <a:t>consult</a:t>
            </a:r>
            <a:r>
              <a:rPr lang="en-GB" altLang="de-DE" sz="2000" b="1"/>
              <a:t> the </a:t>
            </a:r>
            <a:r>
              <a:rPr lang="en-GB" altLang="de-DE" sz="2000" b="1" dirty="0"/>
              <a:t>other members of his team</a:t>
            </a:r>
            <a:br>
              <a:rPr lang="en-GB" altLang="de-DE" sz="2000" b="1" dirty="0"/>
            </a:br>
            <a:r>
              <a:rPr lang="en-GB" altLang="de-DE" sz="2000" b="1" dirty="0">
                <a:solidFill>
                  <a:srgbClr val="FF0000"/>
                </a:solidFill>
              </a:rPr>
              <a:t>E</a:t>
            </a:r>
            <a:r>
              <a:rPr lang="en-GB" altLang="de-DE" sz="2000" b="1" dirty="0"/>
              <a:t>ach team has </a:t>
            </a:r>
            <a:r>
              <a:rPr lang="en-GB" altLang="de-DE" sz="2000" b="1" u="sng" dirty="0"/>
              <a:t>two 50/50 jokers</a:t>
            </a:r>
            <a:r>
              <a:rPr lang="en-GB" altLang="de-DE" sz="2000" b="1" dirty="0"/>
              <a:t> that can be used by the candidates</a:t>
            </a:r>
            <a:br>
              <a:rPr lang="en-GB" altLang="de-DE" sz="2000" b="1" dirty="0"/>
            </a:br>
            <a:r>
              <a:rPr lang="en-GB" altLang="de-DE" sz="2000" b="1" dirty="0">
                <a:solidFill>
                  <a:srgbClr val="FF0000"/>
                </a:solidFill>
              </a:rPr>
              <a:t>M</a:t>
            </a:r>
            <a:r>
              <a:rPr lang="en-GB" altLang="de-DE" sz="2000" b="1" dirty="0">
                <a:solidFill>
                  <a:schemeClr val="tx1"/>
                </a:solidFill>
              </a:rPr>
              <a:t>oreover,</a:t>
            </a:r>
            <a:r>
              <a:rPr lang="en-GB" altLang="de-DE" sz="2000" b="1" dirty="0">
                <a:solidFill>
                  <a:srgbClr val="FF0000"/>
                </a:solidFill>
              </a:rPr>
              <a:t> </a:t>
            </a:r>
            <a:r>
              <a:rPr lang="en-GB" altLang="de-DE" sz="2000" b="1" dirty="0">
                <a:solidFill>
                  <a:schemeClr val="tx1"/>
                </a:solidFill>
              </a:rPr>
              <a:t>e</a:t>
            </a:r>
            <a:r>
              <a:rPr lang="en-GB" altLang="de-DE" sz="2000" b="1" dirty="0"/>
              <a:t>ach team has </a:t>
            </a:r>
            <a:r>
              <a:rPr lang="en-GB" altLang="de-DE" sz="2000" b="1" u="sng" dirty="0"/>
              <a:t>one “Veto”*</a:t>
            </a:r>
            <a:r>
              <a:rPr lang="en-GB" altLang="de-DE" sz="2000" b="1" dirty="0"/>
              <a:t> that can be used </a:t>
            </a:r>
            <a:br>
              <a:rPr lang="en-GB" altLang="de-DE" sz="2000" b="1" dirty="0"/>
            </a:br>
            <a:r>
              <a:rPr lang="en-GB" altLang="de-DE" sz="2000" b="1" dirty="0"/>
              <a:t>if team members believe that the answer of their candidate is wrong</a:t>
            </a:r>
            <a:br>
              <a:rPr lang="en-GB" altLang="de-DE" sz="2000" b="1" dirty="0"/>
            </a:br>
            <a:r>
              <a:rPr lang="en-GB" altLang="de-DE" sz="2200" b="1" dirty="0">
                <a:solidFill>
                  <a:srgbClr val="FF0000"/>
                </a:solidFill>
              </a:rPr>
              <a:t>I</a:t>
            </a:r>
            <a:r>
              <a:rPr lang="en-GB" altLang="de-DE" sz="2000" b="1" dirty="0"/>
              <a:t>n case of a “Veto” the </a:t>
            </a:r>
            <a:r>
              <a:rPr lang="en-GB" altLang="de-DE" sz="2000" b="1" dirty="0">
                <a:solidFill>
                  <a:schemeClr val="tx1"/>
                </a:solidFill>
              </a:rPr>
              <a:t>team can correct the answer of their candidate </a:t>
            </a:r>
            <a:br>
              <a:rPr lang="en-GB" altLang="de-DE" sz="2000" b="1" dirty="0">
                <a:solidFill>
                  <a:schemeClr val="tx1"/>
                </a:solidFill>
              </a:rPr>
            </a:br>
            <a:r>
              <a:rPr lang="en-GB" altLang="de-DE" sz="2000" b="1" dirty="0">
                <a:solidFill>
                  <a:schemeClr val="tx1"/>
                </a:solidFill>
              </a:rPr>
              <a:t>and replace it by a second - then valid - answer</a:t>
            </a:r>
            <a:br>
              <a:rPr lang="de-DE" altLang="de-DE" sz="2000" b="1" dirty="0"/>
            </a:br>
            <a:br>
              <a:rPr lang="de-DE" altLang="de-DE" sz="2000" b="1" dirty="0"/>
            </a:br>
            <a:br>
              <a:rPr lang="de-DE" altLang="de-DE" sz="2000" b="1" dirty="0"/>
            </a:br>
            <a:r>
              <a:rPr lang="de-DE" altLang="de-DE" sz="2000" b="1" dirty="0">
                <a:solidFill>
                  <a:schemeClr val="bg1"/>
                </a:solidFill>
              </a:rPr>
              <a:t>*Veto –</a:t>
            </a:r>
            <a:r>
              <a:rPr lang="de-DE" altLang="de-DE" sz="2000" b="1" dirty="0"/>
              <a:t> </a:t>
            </a:r>
            <a:r>
              <a:rPr lang="de-DE" altLang="de-DE" sz="2000" b="1" dirty="0">
                <a:solidFill>
                  <a:schemeClr val="bg1"/>
                </a:solidFill>
              </a:rPr>
              <a:t>(lat.) „ich verbiete / I </a:t>
            </a:r>
            <a:r>
              <a:rPr lang="de-DE" altLang="de-DE" sz="2000" b="1" dirty="0" err="1">
                <a:solidFill>
                  <a:schemeClr val="bg1"/>
                </a:solidFill>
              </a:rPr>
              <a:t>forbid</a:t>
            </a:r>
            <a:r>
              <a:rPr lang="de-DE" altLang="de-DE" sz="2000" b="1" dirty="0">
                <a:solidFill>
                  <a:schemeClr val="bg1"/>
                </a:solidFill>
              </a:rPr>
              <a:t>“ (Einspruch)</a:t>
            </a:r>
            <a:r>
              <a:rPr lang="en-GB" altLang="de-DE" sz="2000" dirty="0">
                <a:solidFill>
                  <a:schemeClr val="bg1"/>
                </a:solidFill>
              </a:rPr>
              <a:t> </a:t>
            </a:r>
            <a:br>
              <a:rPr lang="de-DE" altLang="de-DE" sz="2000" dirty="0"/>
            </a:br>
            <a:endParaRPr lang="de-DE" altLang="de-DE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492896"/>
            <a:ext cx="9144000" cy="576064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fine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kettle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fish</a:t>
            </a:r>
            <a:endParaRPr lang="de-DE" altLang="de-DE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(1)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EB8B4B2E-9129-E2A6-0726-66A147DDA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365625"/>
            <a:ext cx="46447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excellent financial audit results</a:t>
            </a:r>
            <a:endParaRPr lang="de-DE" altLang="de-DE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C1146AF0-8B09-E5B9-08DE-48F5DDC2C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5445125"/>
            <a:ext cx="44279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complicated situation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B084D7C4-0724-F722-FDE8-4E917D72D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00" y="4365625"/>
            <a:ext cx="44279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famous seafood restaurant chain</a:t>
            </a:r>
            <a:endParaRPr lang="de-DE" altLang="de-DE" sz="2400" dirty="0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6BBDA033-4210-3089-6FDA-60D40F01C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3" y="5445125"/>
            <a:ext cx="43206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good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negotiation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results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49057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2" grpId="0"/>
      <p:bldP spid="4" grpId="0"/>
      <p:bldP spid="4" grpId="1"/>
      <p:bldP spid="8" grpId="0"/>
      <p:bldP spid="8" grpId="1"/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3"/>
            <a:ext cx="9144000" cy="7920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pretty</a:t>
            </a:r>
            <a:r>
              <a:rPr lang="de-DE" altLang="de-DE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penny</a:t>
            </a:r>
            <a:endParaRPr lang="de-DE" altLang="de-DE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87338" y="4365625"/>
            <a:ext cx="464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a wise investment</a:t>
            </a:r>
            <a:endParaRPr lang="de-DE" altLang="de-DE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7338" y="5445125"/>
            <a:ext cx="40687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a lot of money</a:t>
            </a:r>
            <a:endParaRPr lang="de-DE" altLang="de-DE" sz="2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516116" y="4365625"/>
            <a:ext cx="39959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a fetching girl</a:t>
            </a:r>
            <a:endParaRPr lang="de-DE" altLang="de-DE" sz="2400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9992" y="5445125"/>
            <a:ext cx="46085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an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unexpected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lottery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prize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endParaRPr lang="de-DE" altLang="de-DE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(1)</a:t>
            </a:r>
          </a:p>
        </p:txBody>
      </p:sp>
    </p:spTree>
    <p:extLst>
      <p:ext uri="{BB962C8B-B14F-4D97-AF65-F5344CB8AC3E}">
        <p14:creationId xmlns:p14="http://schemas.microsoft.com/office/powerpoint/2010/main" val="186045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22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/>
      <p:bldP spid="12292" grpId="0"/>
      <p:bldP spid="12292" grpId="1"/>
      <p:bldP spid="12293" grpId="0"/>
      <p:bldP spid="12293" grpId="1"/>
      <p:bldP spid="12294" grpId="0"/>
      <p:bldP spid="1229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CA213-D085-DD4B-38AD-08301D588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EF899239-D501-376D-ACAA-23CE387903B6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1916832"/>
            <a:ext cx="9144000" cy="194664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We have learned that a lake is called </a:t>
            </a:r>
            <a:r>
              <a:rPr lang="en-US" sz="4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loch</a:t>
            </a:r>
            <a:r>
              <a:rPr lang="en-U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in Scotland?</a:t>
            </a:r>
            <a:br>
              <a:rPr lang="en-U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/>
              <a:t>But what is a mountain called?</a:t>
            </a:r>
            <a:endParaRPr lang="de-DE" altLang="de-DE" sz="4000" dirty="0"/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064239C4-76FE-B7D2-AAE3-E9E7D521D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365625"/>
            <a:ext cx="4068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GB" altLang="de-DE" sz="2400" b="1" dirty="0" err="1">
                <a:solidFill>
                  <a:schemeClr val="bg1"/>
                </a:solidFill>
                <a:latin typeface="Verdana" pitchFamily="34" charset="0"/>
              </a:rPr>
              <a:t>mont</a:t>
            </a:r>
            <a:endParaRPr lang="de-DE" altLang="de-DE" dirty="0"/>
          </a:p>
        </p:txBody>
      </p:sp>
      <p:sp>
        <p:nvSpPr>
          <p:cNvPr id="14340" name="Text Box 4">
            <a:extLst>
              <a:ext uri="{FF2B5EF4-FFF2-40B4-BE49-F238E27FC236}">
                <a16:creationId xmlns:a16="http://schemas.microsoft.com/office/drawing/2014/main" id="{CBC1063D-F859-A4B7-4167-18376B11D1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5635625"/>
            <a:ext cx="4068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heap</a:t>
            </a:r>
            <a:endParaRPr lang="de-DE" altLang="de-DE" dirty="0"/>
          </a:p>
        </p:txBody>
      </p:sp>
      <p:sp>
        <p:nvSpPr>
          <p:cNvPr id="14341" name="Text Box 5">
            <a:extLst>
              <a:ext uri="{FF2B5EF4-FFF2-40B4-BE49-F238E27FC236}">
                <a16:creationId xmlns:a16="http://schemas.microsoft.com/office/drawing/2014/main" id="{63A7B9D5-A3BD-E1D3-0BD9-D15CFC926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8363" y="4371975"/>
            <a:ext cx="4068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ben</a:t>
            </a:r>
            <a:endParaRPr lang="de-DE" altLang="de-DE" dirty="0"/>
          </a:p>
        </p:txBody>
      </p:sp>
      <p:sp>
        <p:nvSpPr>
          <p:cNvPr id="14342" name="Text Box 6">
            <a:extLst>
              <a:ext uri="{FF2B5EF4-FFF2-40B4-BE49-F238E27FC236}">
                <a16:creationId xmlns:a16="http://schemas.microsoft.com/office/drawing/2014/main" id="{35BF7513-C6F8-59CD-1E6D-270C203B8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8363" y="5635625"/>
            <a:ext cx="4465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clamp</a:t>
            </a: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endParaRPr lang="de-DE" altLang="de-DE" dirty="0"/>
          </a:p>
        </p:txBody>
      </p:sp>
      <p:sp>
        <p:nvSpPr>
          <p:cNvPr id="18439" name="Text Box 7">
            <a:extLst>
              <a:ext uri="{FF2B5EF4-FFF2-40B4-BE49-F238E27FC236}">
                <a16:creationId xmlns:a16="http://schemas.microsoft.com/office/drawing/2014/main" id="{C94624EE-64FA-7F14-DDC3-7A1515D9E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(2)</a:t>
            </a:r>
          </a:p>
        </p:txBody>
      </p:sp>
    </p:spTree>
    <p:extLst>
      <p:ext uri="{BB962C8B-B14F-4D97-AF65-F5344CB8AC3E}">
        <p14:creationId xmlns:p14="http://schemas.microsoft.com/office/powerpoint/2010/main" val="172906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143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/>
      <p:bldP spid="14339" grpId="1"/>
      <p:bldP spid="14340" grpId="0"/>
      <p:bldP spid="14340" grpId="1"/>
      <p:bldP spid="14341" grpId="0"/>
      <p:bldP spid="14341" grpId="1"/>
      <p:bldP spid="14341" grpId="2"/>
      <p:bldP spid="143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17F6B46-0D40-F6B4-1654-4EFC5B979FCC}"/>
              </a:ext>
            </a:extLst>
          </p:cNvPr>
          <p:cNvSpPr txBox="1"/>
          <p:nvPr/>
        </p:nvSpPr>
        <p:spPr>
          <a:xfrm>
            <a:off x="0" y="5733256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At 1435 </a:t>
            </a:r>
            <a:r>
              <a:rPr lang="en-US" dirty="0" err="1"/>
              <a:t>metres</a:t>
            </a:r>
            <a:r>
              <a:rPr lang="en-US" dirty="0"/>
              <a:t>, Ben Nevis in Scotland is the highest mountain in Great Britain.</a:t>
            </a:r>
            <a:endParaRPr lang="de-DE" dirty="0"/>
          </a:p>
        </p:txBody>
      </p:sp>
      <p:pic>
        <p:nvPicPr>
          <p:cNvPr id="4" name="Grafik 3" descr="Ein Bild, das Wolke, draußen, Hochland, Berg enthält.&#10;&#10;KI-generierte Inhalte können fehlerhaft sein.">
            <a:extLst>
              <a:ext uri="{FF2B5EF4-FFF2-40B4-BE49-F238E27FC236}">
                <a16:creationId xmlns:a16="http://schemas.microsoft.com/office/drawing/2014/main" id="{EBA9F3F9-6461-FE28-78C8-A3811BBBB4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24744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2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40257-B597-D6BF-BCB6-173B392D5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>
            <a:extLst>
              <a:ext uri="{FF2B5EF4-FFF2-40B4-BE49-F238E27FC236}">
                <a16:creationId xmlns:a16="http://schemas.microsoft.com/office/drawing/2014/main" id="{82DC9721-70BF-465B-9F80-EEA9AC1CD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775" y="4678363"/>
            <a:ext cx="4429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 dale</a:t>
            </a:r>
            <a:endParaRPr lang="de-DE" altLang="de-DE" dirty="0"/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866E6250-65CE-F7D5-EB7A-81A686B0B0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775" y="5559425"/>
            <a:ext cx="3492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c) glen</a:t>
            </a:r>
            <a:endParaRPr lang="de-DE" altLang="de-DE" dirty="0"/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BFB4A20D-B136-AEA8-0D16-2EA32986A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4678363"/>
            <a:ext cx="43195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GB" altLang="de-DE" sz="2400" b="1" dirty="0">
                <a:solidFill>
                  <a:schemeClr val="bg1"/>
                </a:solidFill>
                <a:latin typeface="Verdana" pitchFamily="34" charset="0"/>
              </a:rPr>
              <a:t>b) canyon</a:t>
            </a:r>
            <a:endParaRPr lang="de-DE" altLang="de-DE" dirty="0"/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8294C891-8F59-8F1C-B130-C9FB04E24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2" y="5564188"/>
            <a:ext cx="3671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s-ES" altLang="de-DE" sz="2400" b="1" dirty="0">
                <a:solidFill>
                  <a:schemeClr val="bg1"/>
                </a:solidFill>
                <a:latin typeface="Verdana" pitchFamily="34" charset="0"/>
              </a:rPr>
              <a:t>d) </a:t>
            </a:r>
            <a:r>
              <a:rPr lang="es-ES" altLang="de-DE" sz="2400" b="1" dirty="0" err="1">
                <a:solidFill>
                  <a:schemeClr val="bg1"/>
                </a:solidFill>
                <a:latin typeface="Verdana" pitchFamily="34" charset="0"/>
              </a:rPr>
              <a:t>dell</a:t>
            </a:r>
            <a:endParaRPr lang="de-DE" altLang="de-DE" dirty="0"/>
          </a:p>
        </p:txBody>
      </p:sp>
      <p:sp>
        <p:nvSpPr>
          <p:cNvPr id="15366" name="Text Box 7">
            <a:extLst>
              <a:ext uri="{FF2B5EF4-FFF2-40B4-BE49-F238E27FC236}">
                <a16:creationId xmlns:a16="http://schemas.microsoft.com/office/drawing/2014/main" id="{33F00AC1-FD78-6F29-757E-2FB61C3C5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2 (2)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88257702-F4D9-DF63-2BB0-4326E3FC2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988840"/>
            <a:ext cx="9144000" cy="194416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4000" dirty="0"/>
              <a:t>We have learned that in Scotland a lake is called </a:t>
            </a:r>
            <a:r>
              <a:rPr lang="en-US" sz="4000" i="1" dirty="0"/>
              <a:t>loch</a:t>
            </a:r>
            <a:r>
              <a:rPr lang="en-US" sz="4000" dirty="0"/>
              <a:t> and a mountain is called </a:t>
            </a:r>
            <a:r>
              <a:rPr lang="en-US" sz="4000" i="1" dirty="0"/>
              <a:t>ben</a:t>
            </a:r>
            <a:r>
              <a:rPr lang="en-US" sz="4000" dirty="0"/>
              <a:t>. But what is a valley called? </a:t>
            </a:r>
            <a:endParaRPr lang="de-DE" altLang="de-DE" sz="4000" kern="0" dirty="0"/>
          </a:p>
        </p:txBody>
      </p:sp>
    </p:spTree>
    <p:extLst>
      <p:ext uri="{BB962C8B-B14F-4D97-AF65-F5344CB8AC3E}">
        <p14:creationId xmlns:p14="http://schemas.microsoft.com/office/powerpoint/2010/main" val="33109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92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19" grpId="1"/>
      <p:bldP spid="9220" grpId="0"/>
      <p:bldP spid="9220" grpId="1"/>
      <p:bldP spid="9220" grpId="2"/>
      <p:bldP spid="9221" grpId="0"/>
      <p:bldP spid="9221" grpId="1"/>
      <p:bldP spid="9222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021AC20-C783-5A41-894E-8E499ACE0CC7}"/>
              </a:ext>
            </a:extLst>
          </p:cNvPr>
          <p:cNvGrpSpPr/>
          <p:nvPr/>
        </p:nvGrpSpPr>
        <p:grpSpPr>
          <a:xfrm>
            <a:off x="1547664" y="1007589"/>
            <a:ext cx="6141014" cy="4149296"/>
            <a:chOff x="2319570" y="1007589"/>
            <a:chExt cx="6141014" cy="4149296"/>
          </a:xfrm>
        </p:grpSpPr>
        <p:pic>
          <p:nvPicPr>
            <p:cNvPr id="3" name="Grafik 2" descr="Ein Bild, das Essen, Alkohol, Getränk, Alkoholisches Getränk enthält.&#10;&#10;KI-generierte Inhalte können fehlerhaft sein.">
              <a:extLst>
                <a:ext uri="{FF2B5EF4-FFF2-40B4-BE49-F238E27FC236}">
                  <a16:creationId xmlns:a16="http://schemas.microsoft.com/office/drawing/2014/main" id="{736433B1-B592-52EB-87FA-8BC00EEAE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5378" y="1007589"/>
              <a:ext cx="1564200" cy="3960000"/>
            </a:xfrm>
            <a:prstGeom prst="rect">
              <a:avLst/>
            </a:prstGeom>
          </p:spPr>
        </p:pic>
        <p:pic>
          <p:nvPicPr>
            <p:cNvPr id="5" name="Grafik 4" descr="Ein Bild, das Alkohol, Getränk, Essen, Drink enthält.&#10;&#10;KI-generierte Inhalte können fehlerhaft sein.">
              <a:extLst>
                <a:ext uri="{FF2B5EF4-FFF2-40B4-BE49-F238E27FC236}">
                  <a16:creationId xmlns:a16="http://schemas.microsoft.com/office/drawing/2014/main" id="{6F871CFD-559D-F4F6-B7A1-70ABF3446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25" r="37400"/>
            <a:stretch/>
          </p:blipFill>
          <p:spPr>
            <a:xfrm rot="21020170">
              <a:off x="2319570" y="1116447"/>
              <a:ext cx="1044000" cy="3958322"/>
            </a:xfrm>
            <a:prstGeom prst="rect">
              <a:avLst/>
            </a:prstGeom>
          </p:spPr>
        </p:pic>
        <p:pic>
          <p:nvPicPr>
            <p:cNvPr id="7" name="Grafik 6" descr="Ein Bild, das Text, Getränk, Essen, Alkohol enthält.&#10;&#10;KI-generierte Inhalte können fehlerhaft sein.">
              <a:extLst>
                <a:ext uri="{FF2B5EF4-FFF2-40B4-BE49-F238E27FC236}">
                  <a16:creationId xmlns:a16="http://schemas.microsoft.com/office/drawing/2014/main" id="{85F1BF09-4084-8A54-85B3-C560D690D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59379">
              <a:off x="5490584" y="1196885"/>
              <a:ext cx="2970000" cy="3960000"/>
            </a:xfrm>
            <a:prstGeom prst="rect">
              <a:avLst/>
            </a:prstGeom>
          </p:spPr>
        </p:pic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id="{0D4A4390-4478-02AD-6CD7-50AAF6F487E8}"/>
              </a:ext>
            </a:extLst>
          </p:cNvPr>
          <p:cNvSpPr txBox="1"/>
          <p:nvPr/>
        </p:nvSpPr>
        <p:spPr>
          <a:xfrm>
            <a:off x="0" y="5589240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Whiskies</a:t>
            </a:r>
            <a:r>
              <a:rPr lang="de-DE" dirty="0"/>
              <a:t> </a:t>
            </a:r>
            <a:r>
              <a:rPr lang="de-DE" dirty="0" err="1"/>
              <a:t>named</a:t>
            </a:r>
            <a:r>
              <a:rPr lang="de-DE" dirty="0"/>
              <a:t> after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valley</a:t>
            </a:r>
            <a:r>
              <a:rPr lang="de-DE" dirty="0"/>
              <a:t> in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distillery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located</a:t>
            </a:r>
            <a:r>
              <a:rPr lang="de-DE" dirty="0"/>
              <a:t> </a:t>
            </a:r>
            <a:r>
              <a:rPr lang="de-DE" dirty="0" err="1"/>
              <a:t>include</a:t>
            </a:r>
            <a:r>
              <a:rPr lang="de-DE" dirty="0"/>
              <a:t> </a:t>
            </a:r>
          </a:p>
          <a:p>
            <a:pPr algn="ctr"/>
            <a:r>
              <a:rPr lang="de-DE" dirty="0" err="1"/>
              <a:t>Glenmorangie</a:t>
            </a:r>
            <a:r>
              <a:rPr lang="de-DE" dirty="0"/>
              <a:t>, </a:t>
            </a:r>
            <a:r>
              <a:rPr lang="de-DE" dirty="0" err="1"/>
              <a:t>Glenfiddich</a:t>
            </a:r>
            <a:r>
              <a:rPr lang="de-DE" dirty="0"/>
              <a:t> and Glen Grant.</a:t>
            </a:r>
          </a:p>
        </p:txBody>
      </p:sp>
    </p:spTree>
    <p:extLst>
      <p:ext uri="{BB962C8B-B14F-4D97-AF65-F5344CB8AC3E}">
        <p14:creationId xmlns:p14="http://schemas.microsoft.com/office/powerpoint/2010/main" val="227851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11255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b="1" dirty="0">
                <a:solidFill>
                  <a:srgbClr val="FF0000"/>
                </a:solidFill>
                <a:latin typeface="Verdana" pitchFamily="34" charset="0"/>
              </a:rPr>
              <a:t>Team 1 (3)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1B739D-72D1-470C-B604-11B86415F8F2}"/>
              </a:ext>
            </a:extLst>
          </p:cNvPr>
          <p:cNvSpPr txBox="1"/>
          <p:nvPr/>
        </p:nvSpPr>
        <p:spPr>
          <a:xfrm>
            <a:off x="683568" y="5046275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Republic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Ireland</a:t>
            </a:r>
            <a:endParaRPr lang="de-DE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4351A7-B0E4-4107-82BA-E6CB7F6B555B}"/>
              </a:ext>
            </a:extLst>
          </p:cNvPr>
          <p:cNvSpPr txBox="1"/>
          <p:nvPr/>
        </p:nvSpPr>
        <p:spPr>
          <a:xfrm>
            <a:off x="683568" y="5982379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c) Jamaika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F63A587-981F-4000-AEED-3925277E7FA7}"/>
              </a:ext>
            </a:extLst>
          </p:cNvPr>
          <p:cNvSpPr txBox="1"/>
          <p:nvPr/>
        </p:nvSpPr>
        <p:spPr>
          <a:xfrm>
            <a:off x="5076056" y="5952762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d) </a:t>
            </a:r>
            <a:r>
              <a:rPr lang="de-DE" sz="24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Papue</a:t>
            </a:r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New Guinea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94A4D89-2AA8-46A0-B1DB-FE84D9D7E795}"/>
              </a:ext>
            </a:extLst>
          </p:cNvPr>
          <p:cNvSpPr txBox="1"/>
          <p:nvPr/>
        </p:nvSpPr>
        <p:spPr>
          <a:xfrm>
            <a:off x="5076056" y="5046275"/>
            <a:ext cx="4149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b) Bahamas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ADBB1CE-EB56-F3D5-5852-EF251515584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0" y="2276873"/>
            <a:ext cx="9144000" cy="158417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Commonwealth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Nations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headed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by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King Charles III,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comprises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56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states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Which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country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altLang="de-DE" sz="3000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not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 a Commonwealth </a:t>
            </a:r>
            <a:r>
              <a:rPr lang="de-DE" altLang="de-DE" sz="3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member</a:t>
            </a:r>
            <a:r>
              <a:rPr lang="de-DE" altLang="de-DE" sz="3000" dirty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9008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7" grpId="1"/>
      <p:bldP spid="2" grpId="0" animBg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760</Words>
  <Application>Microsoft Office PowerPoint</Application>
  <PresentationFormat>Bildschirmpräsentation (4:3)</PresentationFormat>
  <Paragraphs>83</Paragraphs>
  <Slides>16</Slides>
  <Notes>1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Verdana</vt:lpstr>
      <vt:lpstr>Standarddesign</vt:lpstr>
      <vt:lpstr>Quiz –  “The Hot Chair” </vt:lpstr>
      <vt:lpstr>Quiz - “The Hot Chair” (Instructions)   Two teams compete (Team 1, Team 2) There are 6 questions for each team The team that can answer most of the questions correctly is the winner Each question has to be answered by one team member/candidate alone  The candidate must not consult the other members of his team Each team has two 50/50 jokers that can be used by the candidates Moreover, each team has one “Veto”* that can be used  if team members believe that the answer of their candidate is wrong In case of a “Veto” the team can correct the answer of their candidate  and replace it by a second - then valid - answer   *Veto – (lat.) „ich verbiete / I forbid“ (Einspruch)  </vt:lpstr>
      <vt:lpstr>fine kettle of fish</vt:lpstr>
      <vt:lpstr>a pretty penny</vt:lpstr>
      <vt:lpstr>We have learned that a lake is called loch in Scotland? But what is a mountain called?</vt:lpstr>
      <vt:lpstr>PowerPoint-Präsentation</vt:lpstr>
      <vt:lpstr>PowerPoint-Präsentation</vt:lpstr>
      <vt:lpstr>PowerPoint-Präsentation</vt:lpstr>
      <vt:lpstr>The Commonwealth of Nations, headed by King Charles III, comprises 56 states. Which country is not a Commonwealth member?</vt:lpstr>
      <vt:lpstr>The UK Parliament consists of two chambers, namely the House of Commons and the House of Lords. What is not among the responsibilities of the House of Lords?</vt:lpstr>
      <vt:lpstr>to have itchy feet</vt:lpstr>
      <vt:lpstr>to be one sandwich short of a picnic</vt:lpstr>
      <vt:lpstr>“I got my first real six string”. Which song is it?</vt:lpstr>
      <vt:lpstr>“The last that ever she saw him…” Which song is it?</vt:lpstr>
      <vt:lpstr>Which is a bank holiday in Britain?</vt:lpstr>
      <vt:lpstr>Which of these is celebrated on different days in Germany and Britain?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–  “The Hot Chair”</dc:title>
  <dc:creator>Jürgen Hensel</dc:creator>
  <cp:lastModifiedBy>Jürgen Hensel</cp:lastModifiedBy>
  <cp:revision>491</cp:revision>
  <dcterms:created xsi:type="dcterms:W3CDTF">2011-03-24T10:15:25Z</dcterms:created>
  <dcterms:modified xsi:type="dcterms:W3CDTF">2025-04-07T10:00:43Z</dcterms:modified>
</cp:coreProperties>
</file>