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5" r:id="rId3"/>
    <p:sldId id="257" r:id="rId4"/>
    <p:sldId id="260" r:id="rId5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717" autoAdjust="0"/>
    <p:restoredTop sz="91031" autoAdjust="0"/>
  </p:normalViewPr>
  <p:slideViewPr>
    <p:cSldViewPr>
      <p:cViewPr varScale="1">
        <p:scale>
          <a:sx n="86" d="100"/>
          <a:sy n="86" d="100"/>
        </p:scale>
        <p:origin x="1644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2AF8D-AA76-4576-9B22-F0FA1EE3CBC1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E0013-4B3E-4FA2-82DF-DBA48D38D1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269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118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848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464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451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8376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-7268"/>
            <a:ext cx="9144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b="1" dirty="0"/>
              <a:t>1. Halbjahr 2025</a:t>
            </a:r>
            <a:endParaRPr lang="de-DE" altLang="de-DE" b="1" i="1" dirty="0"/>
          </a:p>
          <a:p>
            <a:pPr algn="ctr" eaLnBrk="1" hangingPunct="1">
              <a:defRPr/>
            </a:pPr>
            <a:r>
              <a:rPr lang="de-DE" altLang="de-DE" b="1" i="1" dirty="0"/>
              <a:t>Englisch am Abend (A2-3)</a:t>
            </a:r>
            <a:endParaRPr lang="de-DE" altLang="de-DE" b="1" dirty="0"/>
          </a:p>
          <a:p>
            <a:pPr algn="ctr" eaLnBrk="1" hangingPunct="1">
              <a:defRPr/>
            </a:pPr>
            <a:r>
              <a:rPr lang="de-DE" altLang="de-DE" b="1" dirty="0"/>
              <a:t>251-40623C, Mi, 18.00 – 19.30 Uhr</a:t>
            </a:r>
          </a:p>
        </p:txBody>
      </p:sp>
      <p:sp>
        <p:nvSpPr>
          <p:cNvPr id="1029" name="Line 10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pic>
        <p:nvPicPr>
          <p:cNvPr id="3" name="Grafik 2" descr="Ein Bild, das Text, Schrift, Logo, Grafiken enthält.&#10;&#10;Automatisch generierte Beschreibung">
            <a:extLst>
              <a:ext uri="{FF2B5EF4-FFF2-40B4-BE49-F238E27FC236}">
                <a16:creationId xmlns:a16="http://schemas.microsoft.com/office/drawing/2014/main" id="{6804C530-9092-2D38-40D5-8D85E0CBC63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88640"/>
            <a:ext cx="1767274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121823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2808152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tense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099D894E-5D63-0EE2-1214-D996C0F09224}"/>
              </a:ext>
            </a:extLst>
          </p:cNvPr>
          <p:cNvSpPr txBox="1"/>
          <p:nvPr/>
        </p:nvSpPr>
        <p:spPr>
          <a:xfrm>
            <a:off x="3275856" y="2802414"/>
            <a:ext cx="302433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The weather </a:t>
            </a:r>
            <a:r>
              <a:rPr lang="en-GB" sz="1600" b="1" dirty="0"/>
              <a:t>is</a:t>
            </a:r>
            <a:r>
              <a:rPr lang="en-GB" sz="1600" dirty="0"/>
              <a:t> nice.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27270D2-698B-730B-FB6B-80296EB3A4BA}"/>
              </a:ext>
            </a:extLst>
          </p:cNvPr>
          <p:cNvSpPr txBox="1"/>
          <p:nvPr/>
        </p:nvSpPr>
        <p:spPr>
          <a:xfrm>
            <a:off x="107504" y="3234462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perfect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B696765-7A29-8B81-2AE1-25900B1AE3A6}"/>
              </a:ext>
            </a:extLst>
          </p:cNvPr>
          <p:cNvSpPr txBox="1"/>
          <p:nvPr/>
        </p:nvSpPr>
        <p:spPr>
          <a:xfrm>
            <a:off x="3275856" y="3234462"/>
            <a:ext cx="302433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 </a:t>
            </a:r>
            <a:r>
              <a:rPr lang="en-GB" sz="1600" b="1" dirty="0"/>
              <a:t>have finished </a:t>
            </a:r>
            <a:r>
              <a:rPr lang="en-GB" sz="1600" dirty="0"/>
              <a:t>my homework.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FAA3767-A5BD-97B7-6E2E-D2CC39C881BF}"/>
              </a:ext>
            </a:extLst>
          </p:cNvPr>
          <p:cNvSpPr txBox="1"/>
          <p:nvPr/>
        </p:nvSpPr>
        <p:spPr>
          <a:xfrm>
            <a:off x="107504" y="3666510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Past tense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BBFDF8FB-DD46-402F-7EF7-96F259D50343}"/>
              </a:ext>
            </a:extLst>
          </p:cNvPr>
          <p:cNvSpPr txBox="1"/>
          <p:nvPr/>
        </p:nvSpPr>
        <p:spPr>
          <a:xfrm>
            <a:off x="3275856" y="3666510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Barack Obama </a:t>
            </a:r>
            <a:r>
              <a:rPr lang="en-GB" sz="1600" b="1" dirty="0"/>
              <a:t>was</a:t>
            </a:r>
            <a:r>
              <a:rPr lang="en-GB" sz="1600" dirty="0"/>
              <a:t> the 44</a:t>
            </a:r>
            <a:r>
              <a:rPr lang="en-GB" sz="1600" baseline="30000" dirty="0"/>
              <a:t>th</a:t>
            </a:r>
            <a:r>
              <a:rPr lang="en-GB" sz="1600" dirty="0"/>
              <a:t> president of the United States.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6A0CE71-7FDF-D724-EBD5-CE33801AC47A}"/>
              </a:ext>
            </a:extLst>
          </p:cNvPr>
          <p:cNvSpPr txBox="1"/>
          <p:nvPr/>
        </p:nvSpPr>
        <p:spPr>
          <a:xfrm>
            <a:off x="107504" y="4098558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Future tense I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3BDF2351-202F-A85F-F3B9-1F056CF0F07B}"/>
              </a:ext>
            </a:extLst>
          </p:cNvPr>
          <p:cNvSpPr txBox="1"/>
          <p:nvPr/>
        </p:nvSpPr>
        <p:spPr>
          <a:xfrm>
            <a:off x="3275856" y="4098558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 </a:t>
            </a:r>
            <a:r>
              <a:rPr lang="en-GB" sz="1600" b="1" dirty="0"/>
              <a:t>will </a:t>
            </a:r>
            <a:r>
              <a:rPr lang="en-GB" sz="1600" dirty="0"/>
              <a:t>stay home tomorrow.</a:t>
            </a:r>
          </a:p>
        </p:txBody>
      </p:sp>
    </p:spTree>
    <p:extLst>
      <p:ext uri="{BB962C8B-B14F-4D97-AF65-F5344CB8AC3E}">
        <p14:creationId xmlns:p14="http://schemas.microsoft.com/office/powerpoint/2010/main" val="1548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2" grpId="0" animBg="1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121823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27270D2-698B-730B-FB6B-80296EB3A4BA}"/>
              </a:ext>
            </a:extLst>
          </p:cNvPr>
          <p:cNvSpPr txBox="1"/>
          <p:nvPr/>
        </p:nvSpPr>
        <p:spPr>
          <a:xfrm>
            <a:off x="107504" y="2802414"/>
            <a:ext cx="255593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perfect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B696765-7A29-8B81-2AE1-25900B1AE3A6}"/>
              </a:ext>
            </a:extLst>
          </p:cNvPr>
          <p:cNvSpPr txBox="1"/>
          <p:nvPr/>
        </p:nvSpPr>
        <p:spPr>
          <a:xfrm>
            <a:off x="3275856" y="2802414"/>
            <a:ext cx="3240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 </a:t>
            </a:r>
            <a:r>
              <a:rPr lang="en-GB" sz="1600" b="1" dirty="0"/>
              <a:t>have finished </a:t>
            </a:r>
            <a:r>
              <a:rPr lang="en-GB" sz="1600" dirty="0"/>
              <a:t>my homework.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57A4F0D-1E1C-3DDC-0A1D-C523904523DB}"/>
              </a:ext>
            </a:extLst>
          </p:cNvPr>
          <p:cNvSpPr txBox="1"/>
          <p:nvPr/>
        </p:nvSpPr>
        <p:spPr>
          <a:xfrm>
            <a:off x="107504" y="3933056"/>
            <a:ext cx="255593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What elements are used to build the present perfect?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159580E-4A99-B862-2AA9-9D44C658727F}"/>
              </a:ext>
            </a:extLst>
          </p:cNvPr>
          <p:cNvSpPr txBox="1"/>
          <p:nvPr/>
        </p:nvSpPr>
        <p:spPr>
          <a:xfrm>
            <a:off x="0" y="4788441"/>
            <a:ext cx="9180512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The form of the auxiliary (</a:t>
            </a:r>
            <a:r>
              <a:rPr lang="en-GB" sz="1600" dirty="0" err="1">
                <a:solidFill>
                  <a:srgbClr val="FF0000"/>
                </a:solidFill>
              </a:rPr>
              <a:t>Hilfsverb</a:t>
            </a:r>
            <a:r>
              <a:rPr lang="en-GB" sz="1600" dirty="0">
                <a:solidFill>
                  <a:srgbClr val="FF0000"/>
                </a:solidFill>
              </a:rPr>
              <a:t>) </a:t>
            </a:r>
            <a:r>
              <a:rPr lang="en-GB" sz="1600" b="1" dirty="0">
                <a:solidFill>
                  <a:srgbClr val="FF0000"/>
                </a:solidFill>
              </a:rPr>
              <a:t>to have </a:t>
            </a:r>
            <a:r>
              <a:rPr lang="en-GB" sz="1600" dirty="0">
                <a:solidFill>
                  <a:srgbClr val="FF0000"/>
                </a:solidFill>
              </a:rPr>
              <a:t>corresponding to the </a:t>
            </a:r>
            <a:r>
              <a:rPr lang="en-GB" sz="1600" b="1" dirty="0">
                <a:solidFill>
                  <a:srgbClr val="FF0000"/>
                </a:solidFill>
              </a:rPr>
              <a:t>subject</a:t>
            </a:r>
            <a:r>
              <a:rPr lang="en-GB" sz="1600" dirty="0">
                <a:solidFill>
                  <a:srgbClr val="FF0000"/>
                </a:solidFill>
              </a:rPr>
              <a:t> of the sentence </a:t>
            </a:r>
            <a:br>
              <a:rPr lang="en-GB" sz="1600" dirty="0">
                <a:solidFill>
                  <a:srgbClr val="FF0000"/>
                </a:solidFill>
              </a:rPr>
            </a:br>
            <a:r>
              <a:rPr lang="en-GB" sz="1600" dirty="0">
                <a:solidFill>
                  <a:srgbClr val="FF0000"/>
                </a:solidFill>
              </a:rPr>
              <a:t>+ the </a:t>
            </a:r>
            <a:r>
              <a:rPr lang="en-GB" sz="1600" b="1" dirty="0">
                <a:solidFill>
                  <a:srgbClr val="FF0000"/>
                </a:solidFill>
              </a:rPr>
              <a:t>past participle </a:t>
            </a:r>
            <a:r>
              <a:rPr lang="en-GB" sz="1600" dirty="0">
                <a:solidFill>
                  <a:srgbClr val="FF0000"/>
                </a:solidFill>
              </a:rPr>
              <a:t>of the sentence’s the main verb (= the sentence’s </a:t>
            </a:r>
            <a:r>
              <a:rPr lang="en-GB" sz="1600" b="1" dirty="0">
                <a:solidFill>
                  <a:srgbClr val="FF0000"/>
                </a:solidFill>
              </a:rPr>
              <a:t>predicate</a:t>
            </a:r>
            <a:r>
              <a:rPr lang="en-GB" sz="16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3E2DC0F-95C9-160C-9A58-3E648BEDB79C}"/>
              </a:ext>
            </a:extLst>
          </p:cNvPr>
          <p:cNvSpPr txBox="1"/>
          <p:nvPr/>
        </p:nvSpPr>
        <p:spPr>
          <a:xfrm>
            <a:off x="0" y="5436513"/>
            <a:ext cx="9180512" cy="107721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Note: </a:t>
            </a:r>
            <a:r>
              <a:rPr lang="en-GB" sz="1600" dirty="0">
                <a:solidFill>
                  <a:srgbClr val="FF0000"/>
                </a:solidFill>
              </a:rPr>
              <a:t>In English, like in German, </a:t>
            </a:r>
            <a:r>
              <a:rPr lang="en-GB" sz="1600" b="1" dirty="0">
                <a:solidFill>
                  <a:srgbClr val="FF0000"/>
                </a:solidFill>
              </a:rPr>
              <a:t>to have </a:t>
            </a:r>
            <a:r>
              <a:rPr lang="en-GB" sz="1600" dirty="0">
                <a:solidFill>
                  <a:srgbClr val="FF0000"/>
                </a:solidFill>
              </a:rPr>
              <a:t>can appear as both an auxiliary and a full verb:</a:t>
            </a:r>
          </a:p>
          <a:p>
            <a:r>
              <a:rPr lang="en-GB" sz="1600" dirty="0">
                <a:solidFill>
                  <a:srgbClr val="FF0000"/>
                </a:solidFill>
              </a:rPr>
              <a:t>He </a:t>
            </a:r>
            <a:r>
              <a:rPr lang="en-GB" sz="1600" b="1" dirty="0">
                <a:solidFill>
                  <a:srgbClr val="FF0000"/>
                </a:solidFill>
              </a:rPr>
              <a:t>has</a:t>
            </a:r>
            <a:r>
              <a:rPr lang="en-GB" sz="1600" dirty="0">
                <a:solidFill>
                  <a:srgbClr val="FF0000"/>
                </a:solidFill>
              </a:rPr>
              <a:t> a car. (to have = full verb: he owns a car)</a:t>
            </a:r>
          </a:p>
          <a:p>
            <a:r>
              <a:rPr lang="en-GB" sz="1600" dirty="0">
                <a:solidFill>
                  <a:srgbClr val="FF0000"/>
                </a:solidFill>
              </a:rPr>
              <a:t>He </a:t>
            </a:r>
            <a:r>
              <a:rPr lang="en-GB" sz="1600" b="1" dirty="0">
                <a:solidFill>
                  <a:srgbClr val="FF0000"/>
                </a:solidFill>
              </a:rPr>
              <a:t>has </a:t>
            </a:r>
            <a:r>
              <a:rPr lang="en-GB" sz="1600" dirty="0">
                <a:solidFill>
                  <a:srgbClr val="FF0000"/>
                </a:solidFill>
              </a:rPr>
              <a:t>(auxiliary) </a:t>
            </a:r>
            <a:r>
              <a:rPr lang="en-GB" sz="1600" b="1" dirty="0">
                <a:solidFill>
                  <a:srgbClr val="FF0000"/>
                </a:solidFill>
              </a:rPr>
              <a:t>had </a:t>
            </a:r>
            <a:r>
              <a:rPr lang="en-GB" sz="1600" dirty="0">
                <a:solidFill>
                  <a:srgbClr val="FF0000"/>
                </a:solidFill>
              </a:rPr>
              <a:t>(full verb in the past participle)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dirty="0">
                <a:solidFill>
                  <a:srgbClr val="FF0000"/>
                </a:solidFill>
              </a:rPr>
              <a:t>a car since he was 20 years old.</a:t>
            </a:r>
          </a:p>
          <a:p>
            <a:r>
              <a:rPr lang="en-GB" sz="1600" dirty="0">
                <a:solidFill>
                  <a:srgbClr val="FF0000"/>
                </a:solidFill>
              </a:rPr>
              <a:t>In the latter case, both variants are used to build the present perfect.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3DDA871-BE82-E981-9AB4-3107B2981FE9}"/>
              </a:ext>
            </a:extLst>
          </p:cNvPr>
          <p:cNvSpPr txBox="1"/>
          <p:nvPr/>
        </p:nvSpPr>
        <p:spPr>
          <a:xfrm>
            <a:off x="3275856" y="3162454"/>
            <a:ext cx="3240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She </a:t>
            </a:r>
            <a:r>
              <a:rPr lang="en-GB" sz="1600" b="1" dirty="0"/>
              <a:t>has </a:t>
            </a:r>
            <a:r>
              <a:rPr lang="en-GB" sz="1600" dirty="0"/>
              <a:t>not </a:t>
            </a:r>
            <a:r>
              <a:rPr lang="en-GB" sz="1600" b="1" dirty="0"/>
              <a:t>seen </a:t>
            </a:r>
            <a:r>
              <a:rPr lang="en-GB" sz="1600" dirty="0"/>
              <a:t>him for weeks.</a:t>
            </a:r>
          </a:p>
        </p:txBody>
      </p:sp>
    </p:spTree>
    <p:extLst>
      <p:ext uri="{BB962C8B-B14F-4D97-AF65-F5344CB8AC3E}">
        <p14:creationId xmlns:p14="http://schemas.microsoft.com/office/powerpoint/2010/main" val="278847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 animBg="1"/>
      <p:bldP spid="37" grpId="0" animBg="1"/>
      <p:bldP spid="3" grpId="0" animBg="1"/>
      <p:bldP spid="4" grpId="0" animBg="1"/>
      <p:bldP spid="6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5759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137089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perfect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214DE4-0784-36C3-0263-98DE75D17E5F}"/>
              </a:ext>
            </a:extLst>
          </p:cNvPr>
          <p:cNvSpPr txBox="1"/>
          <p:nvPr/>
        </p:nvSpPr>
        <p:spPr>
          <a:xfrm>
            <a:off x="2771800" y="1343670"/>
            <a:ext cx="6372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a) </a:t>
            </a:r>
            <a:r>
              <a:rPr lang="en-US" sz="1600" dirty="0"/>
              <a:t>is used to express actions or states that began in the past but have not been completed yet/are still ongoing:</a:t>
            </a:r>
            <a:endParaRPr lang="en-GB" sz="16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E87C583-4249-434C-C0E3-7529DF277E4D}"/>
              </a:ext>
            </a:extLst>
          </p:cNvPr>
          <p:cNvSpPr txBox="1"/>
          <p:nvPr/>
        </p:nvSpPr>
        <p:spPr>
          <a:xfrm>
            <a:off x="0" y="4151982"/>
            <a:ext cx="9144160" cy="1077218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Note: </a:t>
            </a:r>
            <a:r>
              <a:rPr lang="en-GB" sz="1600" dirty="0"/>
              <a:t>Other than in the German language, the present perfect and the past tense are </a:t>
            </a:r>
            <a:r>
              <a:rPr lang="en-GB" sz="1600" b="1" dirty="0"/>
              <a:t>not</a:t>
            </a:r>
            <a:r>
              <a:rPr lang="en-GB" sz="1600" dirty="0"/>
              <a:t> interchangeable in English.</a:t>
            </a:r>
          </a:p>
          <a:p>
            <a:r>
              <a:rPr lang="en-GB" sz="1600" b="1" dirty="0"/>
              <a:t>German: </a:t>
            </a:r>
            <a:r>
              <a:rPr lang="en-GB" sz="1600" dirty="0"/>
              <a:t>Ich </a:t>
            </a:r>
            <a:r>
              <a:rPr lang="en-GB" sz="1600" b="1" dirty="0"/>
              <a:t>war</a:t>
            </a:r>
            <a:r>
              <a:rPr lang="en-GB" sz="1600" dirty="0"/>
              <a:t> </a:t>
            </a:r>
            <a:r>
              <a:rPr lang="en-GB" sz="1600" dirty="0" err="1"/>
              <a:t>gestern</a:t>
            </a:r>
            <a:r>
              <a:rPr lang="en-GB" sz="1600" dirty="0"/>
              <a:t> in Bonn. - Ich </a:t>
            </a:r>
            <a:r>
              <a:rPr lang="en-GB" sz="1600" b="1" dirty="0"/>
              <a:t>bin</a:t>
            </a:r>
            <a:r>
              <a:rPr lang="en-GB" sz="1600" dirty="0"/>
              <a:t> </a:t>
            </a:r>
            <a:r>
              <a:rPr lang="en-GB" sz="1600" dirty="0" err="1"/>
              <a:t>gestern</a:t>
            </a:r>
            <a:r>
              <a:rPr lang="en-GB" sz="1600" dirty="0"/>
              <a:t> in Bonn </a:t>
            </a:r>
            <a:r>
              <a:rPr lang="en-GB" sz="1600" b="1" dirty="0" err="1"/>
              <a:t>gewesen</a:t>
            </a:r>
            <a:r>
              <a:rPr lang="en-GB" sz="1600" dirty="0"/>
              <a:t>.</a:t>
            </a:r>
          </a:p>
          <a:p>
            <a:r>
              <a:rPr lang="en-GB" sz="1600" b="1" dirty="0"/>
              <a:t>English: </a:t>
            </a:r>
            <a:r>
              <a:rPr lang="en-GB" sz="1600" dirty="0"/>
              <a:t>I </a:t>
            </a:r>
            <a:r>
              <a:rPr lang="en-GB" sz="1600" b="1" dirty="0"/>
              <a:t>was</a:t>
            </a:r>
            <a:r>
              <a:rPr lang="en-GB" sz="1600" dirty="0"/>
              <a:t> in Bonn </a:t>
            </a:r>
            <a:r>
              <a:rPr lang="en-GB" sz="1600"/>
              <a:t>yesterday.</a:t>
            </a:r>
            <a:endParaRPr lang="en-GB" sz="1600" b="1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4690EE6-A174-BA53-9875-DFC785A207DF}"/>
              </a:ext>
            </a:extLst>
          </p:cNvPr>
          <p:cNvSpPr txBox="1"/>
          <p:nvPr/>
        </p:nvSpPr>
        <p:spPr>
          <a:xfrm>
            <a:off x="0" y="5232102"/>
            <a:ext cx="9180512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</a:rPr>
              <a:t>Adverbs of frequency that indicate the use of the present perfect include:</a:t>
            </a:r>
          </a:p>
          <a:p>
            <a:pPr algn="ctr"/>
            <a:r>
              <a:rPr lang="en-GB" sz="1600" b="1" dirty="0">
                <a:solidFill>
                  <a:srgbClr val="FF0000"/>
                </a:solidFill>
              </a:rPr>
              <a:t>always, never</a:t>
            </a:r>
            <a:r>
              <a:rPr lang="en-GB" sz="1600" dirty="0">
                <a:solidFill>
                  <a:srgbClr val="FF0000"/>
                </a:solidFill>
              </a:rPr>
              <a:t>, </a:t>
            </a:r>
            <a:r>
              <a:rPr lang="en-GB" sz="1600" b="1" dirty="0">
                <a:solidFill>
                  <a:srgbClr val="FF0000"/>
                </a:solidFill>
              </a:rPr>
              <a:t>ever</a:t>
            </a:r>
            <a:r>
              <a:rPr lang="en-GB" sz="1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FC9CCB6-AC84-43DC-DD40-A491DC6251BA}"/>
              </a:ext>
            </a:extLst>
          </p:cNvPr>
          <p:cNvSpPr txBox="1"/>
          <p:nvPr/>
        </p:nvSpPr>
        <p:spPr>
          <a:xfrm>
            <a:off x="2771800" y="193831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I </a:t>
            </a:r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i="1" dirty="0" err="1"/>
              <a:t>always</a:t>
            </a:r>
            <a:r>
              <a:rPr lang="de-DE" sz="1600" i="1" dirty="0"/>
              <a:t> </a:t>
            </a:r>
            <a:r>
              <a:rPr lang="de-DE" sz="1600" i="1" dirty="0" err="1"/>
              <a:t>lived</a:t>
            </a:r>
            <a:r>
              <a:rPr lang="de-DE" sz="1600" i="1" dirty="0"/>
              <a:t> in Germany. </a:t>
            </a:r>
            <a:r>
              <a:rPr lang="de-DE" sz="1600" dirty="0"/>
              <a:t>(I still live in Germany.)</a:t>
            </a:r>
            <a:endParaRPr lang="en-GB" sz="1600" i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2506A2E-6BE9-5606-F638-9926BB184344}"/>
              </a:ext>
            </a:extLst>
          </p:cNvPr>
          <p:cNvSpPr txBox="1"/>
          <p:nvPr/>
        </p:nvSpPr>
        <p:spPr>
          <a:xfrm>
            <a:off x="2771800" y="258639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I </a:t>
            </a:r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i="1" dirty="0" err="1"/>
              <a:t>been</a:t>
            </a:r>
            <a:r>
              <a:rPr lang="de-DE" sz="1600" i="1" dirty="0"/>
              <a:t> </a:t>
            </a:r>
            <a:r>
              <a:rPr lang="de-DE" sz="1600" i="1" dirty="0" err="1"/>
              <a:t>waiting</a:t>
            </a:r>
            <a:r>
              <a:rPr lang="de-DE" sz="1600" i="1" dirty="0"/>
              <a:t> </a:t>
            </a:r>
            <a:r>
              <a:rPr lang="de-DE" sz="1600" i="1" dirty="0" err="1"/>
              <a:t>for</a:t>
            </a:r>
            <a:r>
              <a:rPr lang="de-DE" sz="1600" i="1" dirty="0"/>
              <a:t> </a:t>
            </a:r>
            <a:r>
              <a:rPr lang="de-DE" sz="1600" i="1" dirty="0" err="1"/>
              <a:t>twenty</a:t>
            </a:r>
            <a:r>
              <a:rPr lang="de-DE" sz="1600" i="1" dirty="0"/>
              <a:t> </a:t>
            </a:r>
            <a:r>
              <a:rPr lang="de-DE" sz="1600" i="1" dirty="0" err="1"/>
              <a:t>minutes</a:t>
            </a:r>
            <a:r>
              <a:rPr lang="de-DE" sz="1600" i="1" dirty="0"/>
              <a:t>. </a:t>
            </a:r>
            <a:r>
              <a:rPr lang="de-DE" sz="1600" dirty="0"/>
              <a:t>(I am still </a:t>
            </a:r>
            <a:r>
              <a:rPr lang="de-DE" sz="1600" dirty="0" err="1"/>
              <a:t>waiting</a:t>
            </a:r>
            <a:r>
              <a:rPr lang="de-DE" sz="1600" dirty="0"/>
              <a:t>.)</a:t>
            </a:r>
            <a:endParaRPr lang="en-GB" sz="1600" i="1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B3D3777-E997-098B-1A2C-D0CC3BDF0679}"/>
              </a:ext>
            </a:extLst>
          </p:cNvPr>
          <p:cNvSpPr txBox="1"/>
          <p:nvPr/>
        </p:nvSpPr>
        <p:spPr>
          <a:xfrm>
            <a:off x="2771800" y="2919135"/>
            <a:ext cx="6372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b) </a:t>
            </a:r>
            <a:r>
              <a:rPr lang="en-US" sz="1600" dirty="0"/>
              <a:t>is used to express actions or states that happened in the past but have a connection or relevance to the present:</a:t>
            </a:r>
            <a:endParaRPr lang="en-GB" sz="1600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84F982AF-3B0C-0889-CDDE-85E611C4F8E1}"/>
              </a:ext>
            </a:extLst>
          </p:cNvPr>
          <p:cNvSpPr txBox="1"/>
          <p:nvPr/>
        </p:nvSpPr>
        <p:spPr>
          <a:xfrm>
            <a:off x="2771800" y="350391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I </a:t>
            </a:r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i="1" dirty="0" err="1"/>
              <a:t>finished</a:t>
            </a:r>
            <a:r>
              <a:rPr lang="de-DE" sz="1600" i="1" dirty="0"/>
              <a:t> </a:t>
            </a:r>
            <a:r>
              <a:rPr lang="de-DE" sz="1600" i="1" dirty="0" err="1"/>
              <a:t>my</a:t>
            </a:r>
            <a:r>
              <a:rPr lang="de-DE" sz="1600" i="1" dirty="0"/>
              <a:t> </a:t>
            </a:r>
            <a:r>
              <a:rPr lang="de-DE" sz="1600" i="1" dirty="0" err="1"/>
              <a:t>homework</a:t>
            </a:r>
            <a:r>
              <a:rPr lang="de-DE" sz="1600" i="1" dirty="0"/>
              <a:t>. </a:t>
            </a:r>
            <a:r>
              <a:rPr lang="de-DE" sz="1600" dirty="0"/>
              <a:t>(</a:t>
            </a:r>
            <a:r>
              <a:rPr lang="de-DE" sz="1600" dirty="0" err="1"/>
              <a:t>It</a:t>
            </a:r>
            <a:r>
              <a:rPr lang="de-DE" sz="1600" dirty="0"/>
              <a:t> </a:t>
            </a:r>
            <a:r>
              <a:rPr lang="de-DE" sz="1600" dirty="0" err="1"/>
              <a:t>is</a:t>
            </a:r>
            <a:r>
              <a:rPr lang="de-DE" sz="1600" dirty="0"/>
              <a:t> still </a:t>
            </a:r>
            <a:r>
              <a:rPr lang="de-DE" sz="1600" dirty="0" err="1"/>
              <a:t>finished</a:t>
            </a:r>
            <a:r>
              <a:rPr lang="de-DE" sz="1600" dirty="0"/>
              <a:t>)</a:t>
            </a:r>
            <a:endParaRPr lang="en-GB" sz="1600" i="1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A009FF9-4DD8-EE48-D85D-490C123C4C2C}"/>
              </a:ext>
            </a:extLst>
          </p:cNvPr>
          <p:cNvSpPr txBox="1"/>
          <p:nvPr/>
        </p:nvSpPr>
        <p:spPr>
          <a:xfrm>
            <a:off x="2771800" y="381342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err="1"/>
              <a:t>She</a:t>
            </a:r>
            <a:r>
              <a:rPr lang="de-DE" sz="1600" i="1" dirty="0"/>
              <a:t> </a:t>
            </a:r>
            <a:r>
              <a:rPr lang="de-DE" sz="1600" i="1" dirty="0" err="1"/>
              <a:t>has</a:t>
            </a:r>
            <a:r>
              <a:rPr lang="de-DE" sz="1600" i="1" dirty="0"/>
              <a:t> lost her </a:t>
            </a:r>
            <a:r>
              <a:rPr lang="de-DE" sz="1600" i="1" dirty="0" err="1"/>
              <a:t>keys</a:t>
            </a:r>
            <a:r>
              <a:rPr lang="de-DE" sz="1600" i="1" dirty="0"/>
              <a:t>. </a:t>
            </a:r>
            <a:r>
              <a:rPr lang="de-DE" sz="1600" dirty="0"/>
              <a:t>(…and still </a:t>
            </a:r>
            <a:r>
              <a:rPr lang="de-DE" sz="1600" dirty="0" err="1"/>
              <a:t>has</a:t>
            </a:r>
            <a:r>
              <a:rPr lang="de-DE" sz="1600" dirty="0"/>
              <a:t> not </a:t>
            </a:r>
            <a:r>
              <a:rPr lang="de-DE" sz="1600" dirty="0" err="1"/>
              <a:t>found</a:t>
            </a:r>
            <a:r>
              <a:rPr lang="de-DE" sz="1600" dirty="0"/>
              <a:t> </a:t>
            </a:r>
            <a:r>
              <a:rPr lang="de-DE" sz="1600" dirty="0" err="1"/>
              <a:t>them</a:t>
            </a:r>
            <a:r>
              <a:rPr lang="de-DE" sz="1600" dirty="0"/>
              <a:t>)</a:t>
            </a:r>
            <a:endParaRPr lang="en-GB" sz="1600" i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72527CD-3188-D2CD-2E7D-55435C5CB990}"/>
              </a:ext>
            </a:extLst>
          </p:cNvPr>
          <p:cNvSpPr txBox="1"/>
          <p:nvPr/>
        </p:nvSpPr>
        <p:spPr>
          <a:xfrm>
            <a:off x="2771800" y="229835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I </a:t>
            </a:r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i="1" dirty="0" err="1"/>
              <a:t>never</a:t>
            </a:r>
            <a:r>
              <a:rPr lang="de-DE" sz="1600" i="1" dirty="0"/>
              <a:t> </a:t>
            </a:r>
            <a:r>
              <a:rPr lang="de-DE" sz="1600" i="1" dirty="0" err="1"/>
              <a:t>been</a:t>
            </a:r>
            <a:r>
              <a:rPr lang="de-DE" sz="1600" i="1" dirty="0"/>
              <a:t> </a:t>
            </a:r>
            <a:r>
              <a:rPr lang="de-DE" sz="1600" i="1" dirty="0" err="1"/>
              <a:t>to</a:t>
            </a:r>
            <a:r>
              <a:rPr lang="de-DE" sz="1600" i="1" dirty="0"/>
              <a:t> </a:t>
            </a:r>
            <a:r>
              <a:rPr lang="de-DE" sz="1600" i="1" dirty="0" err="1"/>
              <a:t>Africa</a:t>
            </a:r>
            <a:r>
              <a:rPr lang="de-DE" sz="1600" i="1" dirty="0"/>
              <a:t>. </a:t>
            </a:r>
            <a:r>
              <a:rPr lang="de-DE" sz="1600" dirty="0"/>
              <a:t>(</a:t>
            </a:r>
            <a:r>
              <a:rPr lang="de-DE" sz="1600" dirty="0" err="1"/>
              <a:t>from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past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present</a:t>
            </a:r>
            <a:r>
              <a:rPr lang="de-DE" sz="1600" dirty="0"/>
              <a:t> time)</a:t>
            </a:r>
            <a:endParaRPr lang="en-GB" sz="1600" i="1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1EA60CF-1A4B-F45A-5238-4BBDEECB9EF4}"/>
              </a:ext>
            </a:extLst>
          </p:cNvPr>
          <p:cNvSpPr txBox="1"/>
          <p:nvPr/>
        </p:nvSpPr>
        <p:spPr>
          <a:xfrm>
            <a:off x="2771800" y="5808166"/>
            <a:ext cx="6372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/>
              <a:t>I </a:t>
            </a:r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b="1" i="1" dirty="0" err="1"/>
              <a:t>always</a:t>
            </a:r>
            <a:r>
              <a:rPr lang="de-DE" sz="1600" i="1" dirty="0"/>
              <a:t> </a:t>
            </a:r>
            <a:r>
              <a:rPr lang="de-DE" sz="1600" i="1" dirty="0" err="1"/>
              <a:t>liked</a:t>
            </a:r>
            <a:r>
              <a:rPr lang="de-DE" sz="1600" i="1" dirty="0"/>
              <a:t> </a:t>
            </a:r>
            <a:r>
              <a:rPr lang="de-DE" sz="1600" i="1" dirty="0" err="1"/>
              <a:t>icecream</a:t>
            </a:r>
            <a:r>
              <a:rPr lang="de-DE" sz="1600" i="1" dirty="0"/>
              <a:t>.</a:t>
            </a:r>
          </a:p>
          <a:p>
            <a:pPr algn="ctr"/>
            <a:r>
              <a:rPr lang="de-DE" sz="1600" i="1" dirty="0"/>
              <a:t>He </a:t>
            </a:r>
            <a:r>
              <a:rPr lang="de-DE" sz="1600" i="1" dirty="0" err="1"/>
              <a:t>has</a:t>
            </a:r>
            <a:r>
              <a:rPr lang="de-DE" sz="1600" i="1" dirty="0"/>
              <a:t> </a:t>
            </a:r>
            <a:r>
              <a:rPr lang="de-DE" sz="1600" b="1" i="1" dirty="0" err="1"/>
              <a:t>never</a:t>
            </a:r>
            <a:r>
              <a:rPr lang="de-DE" sz="1600" i="1" dirty="0"/>
              <a:t> </a:t>
            </a:r>
            <a:r>
              <a:rPr lang="de-DE" sz="1600" i="1" dirty="0" err="1"/>
              <a:t>been</a:t>
            </a:r>
            <a:r>
              <a:rPr lang="de-DE" sz="1600" i="1" dirty="0"/>
              <a:t> </a:t>
            </a:r>
            <a:r>
              <a:rPr lang="de-DE" sz="1600" i="1" dirty="0" err="1"/>
              <a:t>to</a:t>
            </a:r>
            <a:r>
              <a:rPr lang="de-DE" sz="1600" i="1" dirty="0"/>
              <a:t> Paris.</a:t>
            </a:r>
          </a:p>
          <a:p>
            <a:pPr algn="ctr"/>
            <a:r>
              <a:rPr lang="de-DE" sz="1600" i="1" dirty="0" err="1"/>
              <a:t>Have</a:t>
            </a:r>
            <a:r>
              <a:rPr lang="de-DE" sz="1600" i="1" dirty="0"/>
              <a:t> </a:t>
            </a:r>
            <a:r>
              <a:rPr lang="de-DE" sz="1600" i="1" dirty="0" err="1"/>
              <a:t>you</a:t>
            </a:r>
            <a:r>
              <a:rPr lang="de-DE" sz="1600" i="1" dirty="0"/>
              <a:t> </a:t>
            </a:r>
            <a:r>
              <a:rPr lang="de-DE" sz="1600" b="1" i="1" dirty="0" err="1"/>
              <a:t>ever</a:t>
            </a:r>
            <a:r>
              <a:rPr lang="de-DE" sz="1600" i="1" dirty="0"/>
              <a:t> </a:t>
            </a:r>
            <a:r>
              <a:rPr lang="de-DE" sz="1600" i="1" dirty="0" err="1"/>
              <a:t>been</a:t>
            </a:r>
            <a:r>
              <a:rPr lang="de-DE" sz="1600" i="1" dirty="0"/>
              <a:t> </a:t>
            </a:r>
            <a:r>
              <a:rPr lang="de-DE" sz="1600" i="1" dirty="0" err="1"/>
              <a:t>to</a:t>
            </a:r>
            <a:r>
              <a:rPr lang="de-DE" sz="1600" i="1" dirty="0"/>
              <a:t> Australia?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421685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15" grpId="0" animBg="1"/>
      <p:bldP spid="22" grpId="0" animBg="1"/>
      <p:bldP spid="10" grpId="0" animBg="1"/>
      <p:bldP spid="13" grpId="0" animBg="1"/>
      <p:bldP spid="23" grpId="0" animBg="1"/>
      <p:bldP spid="24" grpId="0" animBg="1"/>
      <p:bldP spid="25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5759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The </a:t>
            </a:r>
            <a:r>
              <a:rPr lang="de-DE" sz="1600" b="1" dirty="0" err="1">
                <a:solidFill>
                  <a:srgbClr val="C00000"/>
                </a:solidFill>
              </a:rPr>
              <a:t>present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perfect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1440000"/>
            <a:ext cx="234813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Translate:</a:t>
            </a:r>
          </a:p>
          <a:p>
            <a:r>
              <a:rPr lang="en-GB" sz="1600" dirty="0"/>
              <a:t>(using the present perfect)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214DE4-0784-36C3-0263-98DE75D17E5F}"/>
              </a:ext>
            </a:extLst>
          </p:cNvPr>
          <p:cNvSpPr txBox="1"/>
          <p:nvPr/>
        </p:nvSpPr>
        <p:spPr>
          <a:xfrm>
            <a:off x="2771800" y="1440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Sie war </a:t>
            </a:r>
            <a:r>
              <a:rPr lang="en-GB" sz="1600" dirty="0" err="1"/>
              <a:t>schon</a:t>
            </a:r>
            <a:r>
              <a:rPr lang="en-GB" sz="1600" dirty="0"/>
              <a:t> </a:t>
            </a:r>
            <a:r>
              <a:rPr lang="en-GB" sz="1600" dirty="0" err="1"/>
              <a:t>immer</a:t>
            </a:r>
            <a:r>
              <a:rPr lang="en-GB" sz="1600" dirty="0"/>
              <a:t> </a:t>
            </a:r>
            <a:r>
              <a:rPr lang="en-GB" sz="1600" dirty="0" err="1"/>
              <a:t>sehr</a:t>
            </a:r>
            <a:r>
              <a:rPr lang="en-GB" sz="1600" dirty="0"/>
              <a:t> </a:t>
            </a:r>
            <a:r>
              <a:rPr lang="en-GB" sz="1600" dirty="0" err="1"/>
              <a:t>schüchtern</a:t>
            </a:r>
            <a:r>
              <a:rPr lang="en-GB" sz="1600" dirty="0"/>
              <a:t>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0FAD00A-7B15-561D-D6B7-6D735CB92EEC}"/>
              </a:ext>
            </a:extLst>
          </p:cNvPr>
          <p:cNvSpPr txBox="1"/>
          <p:nvPr/>
        </p:nvSpPr>
        <p:spPr>
          <a:xfrm>
            <a:off x="2771800" y="1800000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She has always been very shy.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3A13365-F756-5969-1402-DBE0244AEB4E}"/>
              </a:ext>
            </a:extLst>
          </p:cNvPr>
          <p:cNvSpPr txBox="1"/>
          <p:nvPr/>
        </p:nvSpPr>
        <p:spPr>
          <a:xfrm>
            <a:off x="2771800" y="2772217"/>
            <a:ext cx="637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/>
              <a:t>Warst</a:t>
            </a:r>
            <a:r>
              <a:rPr lang="en-GB" sz="1600" dirty="0"/>
              <a:t> du </a:t>
            </a:r>
            <a:r>
              <a:rPr lang="en-GB" sz="1600" dirty="0" err="1"/>
              <a:t>schon</a:t>
            </a:r>
            <a:r>
              <a:rPr lang="en-GB" sz="1600" dirty="0"/>
              <a:t> mal in </a:t>
            </a:r>
            <a:r>
              <a:rPr lang="en-GB" sz="1600" dirty="0" err="1"/>
              <a:t>Australien</a:t>
            </a:r>
            <a:r>
              <a:rPr lang="en-GB" sz="1600" dirty="0"/>
              <a:t>?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3E27171-3C19-D49E-8AC0-625AB3197042}"/>
              </a:ext>
            </a:extLst>
          </p:cNvPr>
          <p:cNvSpPr txBox="1"/>
          <p:nvPr/>
        </p:nvSpPr>
        <p:spPr>
          <a:xfrm>
            <a:off x="2771800" y="3132257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Have you (ever) been to Australia?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E87C583-4249-434C-C0E3-7529DF277E4D}"/>
              </a:ext>
            </a:extLst>
          </p:cNvPr>
          <p:cNvSpPr txBox="1"/>
          <p:nvPr/>
        </p:nvSpPr>
        <p:spPr>
          <a:xfrm>
            <a:off x="2771800" y="5610726"/>
            <a:ext cx="637236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still have not found the glasses that I misplaced last week.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F5E501-1FA5-6E4C-7954-F4E331BB614B}"/>
              </a:ext>
            </a:extLst>
          </p:cNvPr>
          <p:cNvSpPr txBox="1"/>
          <p:nvPr/>
        </p:nvSpPr>
        <p:spPr>
          <a:xfrm>
            <a:off x="2771800" y="213285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Ich war </a:t>
            </a:r>
            <a:r>
              <a:rPr lang="en-GB" sz="1600" dirty="0" err="1"/>
              <a:t>noch</a:t>
            </a:r>
            <a:r>
              <a:rPr lang="en-GB" sz="1600" dirty="0"/>
              <a:t> </a:t>
            </a:r>
            <a:r>
              <a:rPr lang="en-GB" sz="1600" dirty="0" err="1"/>
              <a:t>niemals</a:t>
            </a:r>
            <a:r>
              <a:rPr lang="en-GB" sz="1600" dirty="0"/>
              <a:t> in New York.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FA2C030-0466-4BE9-274B-017873F4FD0D}"/>
              </a:ext>
            </a:extLst>
          </p:cNvPr>
          <p:cNvSpPr txBox="1"/>
          <p:nvPr/>
        </p:nvSpPr>
        <p:spPr>
          <a:xfrm>
            <a:off x="2771800" y="2420888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have never been to New York.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4B37D4-D8DC-8A4E-4355-A1EB113628F2}"/>
              </a:ext>
            </a:extLst>
          </p:cNvPr>
          <p:cNvSpPr txBox="1"/>
          <p:nvPr/>
        </p:nvSpPr>
        <p:spPr>
          <a:xfrm>
            <a:off x="2771800" y="3429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Ich </a:t>
            </a:r>
            <a:r>
              <a:rPr lang="en-GB" sz="1600" dirty="0" err="1"/>
              <a:t>warte</a:t>
            </a:r>
            <a:r>
              <a:rPr lang="en-GB" sz="1600" dirty="0"/>
              <a:t> </a:t>
            </a:r>
            <a:r>
              <a:rPr lang="en-GB" sz="1600" dirty="0" err="1"/>
              <a:t>hier</a:t>
            </a:r>
            <a:r>
              <a:rPr lang="en-GB" sz="1600" dirty="0"/>
              <a:t> </a:t>
            </a:r>
            <a:r>
              <a:rPr lang="en-GB" sz="1600" dirty="0" err="1"/>
              <a:t>schon</a:t>
            </a:r>
            <a:r>
              <a:rPr lang="en-GB" sz="1600" dirty="0"/>
              <a:t> </a:t>
            </a:r>
            <a:r>
              <a:rPr lang="en-GB" sz="1600" dirty="0" err="1"/>
              <a:t>zwei</a:t>
            </a:r>
            <a:r>
              <a:rPr lang="en-GB" sz="1600" dirty="0"/>
              <a:t> </a:t>
            </a:r>
            <a:r>
              <a:rPr lang="en-GB" sz="1600" dirty="0" err="1"/>
              <a:t>Stunden</a:t>
            </a:r>
            <a:r>
              <a:rPr lang="en-GB" sz="1600" dirty="0"/>
              <a:t>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F55FB84-F2FA-E87F-1DC6-025E0A9A5BD0}"/>
              </a:ext>
            </a:extLst>
          </p:cNvPr>
          <p:cNvSpPr txBox="1"/>
          <p:nvPr/>
        </p:nvSpPr>
        <p:spPr>
          <a:xfrm>
            <a:off x="2771800" y="3738518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have already been waiting here for two hours.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A3D6842-3F78-7E71-F389-7AE63E91CC6F}"/>
              </a:ext>
            </a:extLst>
          </p:cNvPr>
          <p:cNvSpPr txBox="1"/>
          <p:nvPr/>
        </p:nvSpPr>
        <p:spPr>
          <a:xfrm>
            <a:off x="2771800" y="407707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Ich </a:t>
            </a:r>
            <a:r>
              <a:rPr lang="en-GB" sz="1600" dirty="0" err="1"/>
              <a:t>wohne</a:t>
            </a:r>
            <a:r>
              <a:rPr lang="en-GB" sz="1600" dirty="0"/>
              <a:t> </a:t>
            </a:r>
            <a:r>
              <a:rPr lang="en-GB" sz="1600" dirty="0" err="1"/>
              <a:t>seit</a:t>
            </a:r>
            <a:r>
              <a:rPr lang="en-GB" sz="1600" dirty="0"/>
              <a:t> </a:t>
            </a:r>
            <a:r>
              <a:rPr lang="en-GB" sz="1600" dirty="0" err="1"/>
              <a:t>dem</a:t>
            </a:r>
            <a:r>
              <a:rPr lang="en-GB" sz="1600" dirty="0"/>
              <a:t> </a:t>
            </a:r>
            <a:r>
              <a:rPr lang="en-GB" sz="1600" dirty="0" err="1"/>
              <a:t>letzten</a:t>
            </a:r>
            <a:r>
              <a:rPr lang="en-GB" sz="1600" dirty="0"/>
              <a:t> </a:t>
            </a:r>
            <a:r>
              <a:rPr lang="en-GB" sz="1600" dirty="0" err="1"/>
              <a:t>Jahr</a:t>
            </a:r>
            <a:r>
              <a:rPr lang="en-GB" sz="1600" dirty="0"/>
              <a:t> in </a:t>
            </a:r>
            <a:r>
              <a:rPr lang="en-GB" sz="1600" dirty="0" err="1"/>
              <a:t>Siegburg</a:t>
            </a:r>
            <a:endParaRPr lang="en-GB" sz="16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A30ABF2-E348-6C56-ADD6-3CBB1D040F17}"/>
              </a:ext>
            </a:extLst>
          </p:cNvPr>
          <p:cNvSpPr txBox="1"/>
          <p:nvPr/>
        </p:nvSpPr>
        <p:spPr>
          <a:xfrm>
            <a:off x="2771800" y="4386590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have lived in </a:t>
            </a:r>
            <a:r>
              <a:rPr lang="en-GB" sz="1600" i="1" dirty="0" err="1"/>
              <a:t>Siegburg</a:t>
            </a:r>
            <a:r>
              <a:rPr lang="en-GB" sz="1600" i="1" dirty="0"/>
              <a:t> since last year.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9EF3E20-1D04-5CB0-6069-A945B042CC4A}"/>
              </a:ext>
            </a:extLst>
          </p:cNvPr>
          <p:cNvSpPr txBox="1"/>
          <p:nvPr/>
        </p:nvSpPr>
        <p:spPr>
          <a:xfrm>
            <a:off x="2771800" y="472514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Ich </a:t>
            </a:r>
            <a:r>
              <a:rPr lang="en-GB" sz="1600" dirty="0" err="1"/>
              <a:t>habe</a:t>
            </a:r>
            <a:r>
              <a:rPr lang="en-GB" sz="1600" dirty="0"/>
              <a:t> John in der </a:t>
            </a:r>
            <a:r>
              <a:rPr lang="en-GB" sz="1600" dirty="0" err="1"/>
              <a:t>letzten</a:t>
            </a:r>
            <a:r>
              <a:rPr lang="en-GB" sz="1600" dirty="0"/>
              <a:t> Zeit </a:t>
            </a:r>
            <a:r>
              <a:rPr lang="en-GB" sz="1600" dirty="0" err="1"/>
              <a:t>häufiger</a:t>
            </a:r>
            <a:r>
              <a:rPr lang="en-GB" sz="1600" dirty="0"/>
              <a:t> </a:t>
            </a:r>
            <a:r>
              <a:rPr lang="en-GB" sz="1600" dirty="0" err="1"/>
              <a:t>getroffen</a:t>
            </a:r>
            <a:r>
              <a:rPr lang="en-GB" sz="1600" dirty="0"/>
              <a:t>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B6D563C-C267-E328-7C6C-823BFD06A211}"/>
              </a:ext>
            </a:extLst>
          </p:cNvPr>
          <p:cNvSpPr txBox="1"/>
          <p:nvPr/>
        </p:nvSpPr>
        <p:spPr>
          <a:xfrm>
            <a:off x="2771800" y="5013176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have met John quite often recently.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7103E77-2816-0619-1779-DDACE8D832EA}"/>
              </a:ext>
            </a:extLst>
          </p:cNvPr>
          <p:cNvSpPr txBox="1"/>
          <p:nvPr/>
        </p:nvSpPr>
        <p:spPr>
          <a:xfrm>
            <a:off x="2771800" y="5322694"/>
            <a:ext cx="63722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Die Brille, die ich </a:t>
            </a:r>
            <a:r>
              <a:rPr lang="en-GB" sz="1400" dirty="0" err="1"/>
              <a:t>letzte</a:t>
            </a:r>
            <a:r>
              <a:rPr lang="en-GB" sz="1400" dirty="0"/>
              <a:t> </a:t>
            </a:r>
            <a:r>
              <a:rPr lang="en-GB" sz="1400" dirty="0" err="1"/>
              <a:t>Woche</a:t>
            </a:r>
            <a:r>
              <a:rPr lang="en-GB" sz="1400" dirty="0"/>
              <a:t> </a:t>
            </a:r>
            <a:r>
              <a:rPr lang="en-GB" sz="1400" dirty="0" err="1"/>
              <a:t>verlegt</a:t>
            </a:r>
            <a:r>
              <a:rPr lang="en-GB" sz="1400" dirty="0"/>
              <a:t> </a:t>
            </a:r>
            <a:r>
              <a:rPr lang="en-GB" sz="1400" dirty="0" err="1"/>
              <a:t>habe</a:t>
            </a:r>
            <a:r>
              <a:rPr lang="en-GB" sz="1400" dirty="0"/>
              <a:t>, </a:t>
            </a:r>
            <a:r>
              <a:rPr lang="en-GB" sz="1400" dirty="0" err="1"/>
              <a:t>habe</a:t>
            </a:r>
            <a:r>
              <a:rPr lang="en-GB" sz="1400" dirty="0"/>
              <a:t> ich </a:t>
            </a:r>
            <a:r>
              <a:rPr lang="en-GB" sz="1400" dirty="0" err="1"/>
              <a:t>noch</a:t>
            </a:r>
            <a:r>
              <a:rPr lang="en-GB" sz="1400" dirty="0"/>
              <a:t> </a:t>
            </a:r>
            <a:r>
              <a:rPr lang="en-GB" sz="1400" dirty="0" err="1"/>
              <a:t>nicht</a:t>
            </a:r>
            <a:r>
              <a:rPr lang="en-GB" sz="1400" dirty="0"/>
              <a:t> </a:t>
            </a:r>
            <a:r>
              <a:rPr lang="en-GB" sz="1400" dirty="0" err="1"/>
              <a:t>gefunden</a:t>
            </a:r>
            <a:r>
              <a:rPr lang="en-GB" sz="1400" dirty="0"/>
              <a:t>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F0627F3-FC3B-79D9-64A6-96F43D73890E}"/>
              </a:ext>
            </a:extLst>
          </p:cNvPr>
          <p:cNvSpPr txBox="1"/>
          <p:nvPr/>
        </p:nvSpPr>
        <p:spPr>
          <a:xfrm>
            <a:off x="2771640" y="5982379"/>
            <a:ext cx="637236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Note: </a:t>
            </a:r>
            <a:r>
              <a:rPr lang="en-GB" sz="1600" dirty="0"/>
              <a:t>Even if the present or past tense are used in colloquial German, the present perfect may be the only option acceptable in English!</a:t>
            </a:r>
          </a:p>
        </p:txBody>
      </p:sp>
    </p:spTree>
    <p:extLst>
      <p:ext uri="{BB962C8B-B14F-4D97-AF65-F5344CB8AC3E}">
        <p14:creationId xmlns:p14="http://schemas.microsoft.com/office/powerpoint/2010/main" val="8694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" grpId="0" animBg="1"/>
      <p:bldP spid="4" grpId="0" animBg="1"/>
      <p:bldP spid="5" grpId="0" animBg="1"/>
      <p:bldP spid="14" grpId="0" animBg="1"/>
      <p:bldP spid="15" grpId="0" animBg="1"/>
      <p:bldP spid="7" grpId="0" animBg="1"/>
      <p:bldP spid="9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13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566</Words>
  <Application>Microsoft Office PowerPoint</Application>
  <PresentationFormat>Bildschirmpräsentation (4:3)</PresentationFormat>
  <Paragraphs>58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Aptos</vt:lpstr>
      <vt:lpstr>Arial</vt:lpstr>
      <vt:lpstr>Standarddesign</vt:lpstr>
      <vt:lpstr>PowerPoint-Präsentation</vt:lpstr>
      <vt:lpstr>PowerPoint-Präsentation</vt:lpstr>
      <vt:lpstr>PowerPoint-Präsentation</vt:lpstr>
      <vt:lpstr>PowerPoint-Präsentation</vt:lpstr>
    </vt:vector>
  </TitlesOfParts>
  <Company>Maximilian Verlag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answer to „How are you?”  is not correct?</dc:title>
  <dc:creator>Jürgen Hensel</dc:creator>
  <cp:lastModifiedBy>Jürgen Hensel</cp:lastModifiedBy>
  <cp:revision>209</cp:revision>
  <dcterms:created xsi:type="dcterms:W3CDTF">2011-03-24T10:15:25Z</dcterms:created>
  <dcterms:modified xsi:type="dcterms:W3CDTF">2025-03-13T07:40:58Z</dcterms:modified>
</cp:coreProperties>
</file>