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0" r:id="rId2"/>
    <p:sldId id="271" r:id="rId3"/>
    <p:sldId id="272" r:id="rId4"/>
    <p:sldId id="274" r:id="rId5"/>
    <p:sldId id="275" r:id="rId6"/>
    <p:sldId id="273" r:id="rId7"/>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B0C46192-7FF4-4670-A111-ED727D42048A}" type="datetimeFigureOut">
              <a:rPr lang="de-DE"/>
              <a:pPr>
                <a:defRPr/>
              </a:pPr>
              <a:t>18.03.2025</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BA3FC7BF-4427-497C-AD8A-BAB9D7CE07C5}" type="slidenum">
              <a:rPr lang="de-DE"/>
              <a:pPr>
                <a:defRPr/>
              </a:pPr>
              <a:t>‹Nr.›</a:t>
            </a:fld>
            <a:endParaRPr lang="de-DE"/>
          </a:p>
        </p:txBody>
      </p:sp>
    </p:spTree>
    <p:extLst>
      <p:ext uri="{BB962C8B-B14F-4D97-AF65-F5344CB8AC3E}">
        <p14:creationId xmlns:p14="http://schemas.microsoft.com/office/powerpoint/2010/main" val="2173261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6BE4C-5824-59F9-132E-347F3FCF649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0D02ECC-95A8-4103-302E-BAD8EA83458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6F706C1-375E-19F4-F660-15C2679C32FA}"/>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E7BF9E0-8E3C-C593-333B-6EEF50B9DAEC}"/>
              </a:ext>
            </a:extLst>
          </p:cNvPr>
          <p:cNvSpPr>
            <a:spLocks noGrp="1"/>
          </p:cNvSpPr>
          <p:nvPr>
            <p:ph type="sldNum" sz="quarter" idx="10"/>
          </p:nvPr>
        </p:nvSpPr>
        <p:spPr/>
        <p:txBody>
          <a:bodyPr/>
          <a:lstStyle/>
          <a:p>
            <a:pPr>
              <a:defRPr/>
            </a:pPr>
            <a:fld id="{BA3FC7BF-4427-497C-AD8A-BAB9D7CE07C5}" type="slidenum">
              <a:rPr lang="de-DE" smtClean="0"/>
              <a:pPr>
                <a:defRPr/>
              </a:pPr>
              <a:t>1</a:t>
            </a:fld>
            <a:endParaRPr lang="de-DE"/>
          </a:p>
        </p:txBody>
      </p:sp>
    </p:spTree>
    <p:extLst>
      <p:ext uri="{BB962C8B-B14F-4D97-AF65-F5344CB8AC3E}">
        <p14:creationId xmlns:p14="http://schemas.microsoft.com/office/powerpoint/2010/main" val="241310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D9E2B-9D14-5CFA-03A4-ABF89CE6AF2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FD5AEE3-15F2-323C-6397-C26179B29D8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1DCAA37-EA40-4995-4C17-DC7D524457B0}"/>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A9B28BF-CD26-103A-6A05-730D8B227B5D}"/>
              </a:ext>
            </a:extLst>
          </p:cNvPr>
          <p:cNvSpPr>
            <a:spLocks noGrp="1"/>
          </p:cNvSpPr>
          <p:nvPr>
            <p:ph type="sldNum" sz="quarter" idx="10"/>
          </p:nvPr>
        </p:nvSpPr>
        <p:spPr/>
        <p:txBody>
          <a:bodyPr/>
          <a:lstStyle/>
          <a:p>
            <a:pPr>
              <a:defRPr/>
            </a:pPr>
            <a:fld id="{BA3FC7BF-4427-497C-AD8A-BAB9D7CE07C5}" type="slidenum">
              <a:rPr lang="de-DE" smtClean="0"/>
              <a:pPr>
                <a:defRPr/>
              </a:pPr>
              <a:t>2</a:t>
            </a:fld>
            <a:endParaRPr lang="de-DE"/>
          </a:p>
        </p:txBody>
      </p:sp>
    </p:spTree>
    <p:extLst>
      <p:ext uri="{BB962C8B-B14F-4D97-AF65-F5344CB8AC3E}">
        <p14:creationId xmlns:p14="http://schemas.microsoft.com/office/powerpoint/2010/main" val="413185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B2E93-1E1B-BB2B-6732-627E05626B2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06D668A-6131-A83F-362F-1733DD442A9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41DCB92-0BA8-357B-F6B8-F07B602D08A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76F20B6-A7BD-191F-957A-B739029C9ED1}"/>
              </a:ext>
            </a:extLst>
          </p:cNvPr>
          <p:cNvSpPr>
            <a:spLocks noGrp="1"/>
          </p:cNvSpPr>
          <p:nvPr>
            <p:ph type="sldNum" sz="quarter" idx="10"/>
          </p:nvPr>
        </p:nvSpPr>
        <p:spPr/>
        <p:txBody>
          <a:bodyPr/>
          <a:lstStyle/>
          <a:p>
            <a:pPr>
              <a:defRPr/>
            </a:pPr>
            <a:fld id="{BA3FC7BF-4427-497C-AD8A-BAB9D7CE07C5}" type="slidenum">
              <a:rPr lang="de-DE" smtClean="0"/>
              <a:pPr>
                <a:defRPr/>
              </a:pPr>
              <a:t>3</a:t>
            </a:fld>
            <a:endParaRPr lang="de-DE"/>
          </a:p>
        </p:txBody>
      </p:sp>
    </p:spTree>
    <p:extLst>
      <p:ext uri="{BB962C8B-B14F-4D97-AF65-F5344CB8AC3E}">
        <p14:creationId xmlns:p14="http://schemas.microsoft.com/office/powerpoint/2010/main" val="185408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933CC-E3DD-8799-F770-1AE667B9DCF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F751F37-66DF-6C8A-D0E5-3656A1C8BE5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D5FA5F2-34D8-5CC3-1F66-CCF9F242D750}"/>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8AC44ABE-7543-94BD-0AF8-C996FF59379E}"/>
              </a:ext>
            </a:extLst>
          </p:cNvPr>
          <p:cNvSpPr>
            <a:spLocks noGrp="1"/>
          </p:cNvSpPr>
          <p:nvPr>
            <p:ph type="sldNum" sz="quarter" idx="10"/>
          </p:nvPr>
        </p:nvSpPr>
        <p:spPr/>
        <p:txBody>
          <a:bodyPr/>
          <a:lstStyle/>
          <a:p>
            <a:pPr>
              <a:defRPr/>
            </a:pPr>
            <a:fld id="{BA3FC7BF-4427-497C-AD8A-BAB9D7CE07C5}" type="slidenum">
              <a:rPr lang="de-DE" smtClean="0"/>
              <a:pPr>
                <a:defRPr/>
              </a:pPr>
              <a:t>4</a:t>
            </a:fld>
            <a:endParaRPr lang="de-DE"/>
          </a:p>
        </p:txBody>
      </p:sp>
    </p:spTree>
    <p:extLst>
      <p:ext uri="{BB962C8B-B14F-4D97-AF65-F5344CB8AC3E}">
        <p14:creationId xmlns:p14="http://schemas.microsoft.com/office/powerpoint/2010/main" val="1229468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366B7-78AA-D7CC-0C18-C200E77B754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CE8CE84-EB23-FAD4-3154-7F2A54E641A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F6F5DEF-12AB-C346-F4A5-E01CD33F8D2E}"/>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9524558C-2DC8-0A24-99E0-608FBADC7B1C}"/>
              </a:ext>
            </a:extLst>
          </p:cNvPr>
          <p:cNvSpPr>
            <a:spLocks noGrp="1"/>
          </p:cNvSpPr>
          <p:nvPr>
            <p:ph type="sldNum" sz="quarter" idx="10"/>
          </p:nvPr>
        </p:nvSpPr>
        <p:spPr/>
        <p:txBody>
          <a:bodyPr/>
          <a:lstStyle/>
          <a:p>
            <a:pPr>
              <a:defRPr/>
            </a:pPr>
            <a:fld id="{BA3FC7BF-4427-497C-AD8A-BAB9D7CE07C5}" type="slidenum">
              <a:rPr lang="de-DE" smtClean="0"/>
              <a:pPr>
                <a:defRPr/>
              </a:pPr>
              <a:t>5</a:t>
            </a:fld>
            <a:endParaRPr lang="de-DE"/>
          </a:p>
        </p:txBody>
      </p:sp>
    </p:spTree>
    <p:extLst>
      <p:ext uri="{BB962C8B-B14F-4D97-AF65-F5344CB8AC3E}">
        <p14:creationId xmlns:p14="http://schemas.microsoft.com/office/powerpoint/2010/main" val="4194872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BCA6B-9E42-3913-22B4-EB621742B90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CF28664-3BA7-0FF1-BA2B-A3C75A6020A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C71F837-4A90-91BC-C0E0-5DC3C038A2F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FE02809-7F58-043F-9B30-1BB05CCF164E}"/>
              </a:ext>
            </a:extLst>
          </p:cNvPr>
          <p:cNvSpPr>
            <a:spLocks noGrp="1"/>
          </p:cNvSpPr>
          <p:nvPr>
            <p:ph type="sldNum" sz="quarter" idx="10"/>
          </p:nvPr>
        </p:nvSpPr>
        <p:spPr/>
        <p:txBody>
          <a:bodyPr/>
          <a:lstStyle/>
          <a:p>
            <a:pPr>
              <a:defRPr/>
            </a:pPr>
            <a:fld id="{BA3FC7BF-4427-497C-AD8A-BAB9D7CE07C5}" type="slidenum">
              <a:rPr lang="de-DE" smtClean="0"/>
              <a:pPr>
                <a:defRPr/>
              </a:pPr>
              <a:t>6</a:t>
            </a:fld>
            <a:endParaRPr lang="de-DE"/>
          </a:p>
        </p:txBody>
      </p:sp>
    </p:spTree>
    <p:extLst>
      <p:ext uri="{BB962C8B-B14F-4D97-AF65-F5344CB8AC3E}">
        <p14:creationId xmlns:p14="http://schemas.microsoft.com/office/powerpoint/2010/main" val="3659730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9259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290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5421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4980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8401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05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66639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79576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0161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1. Halbjahr 2025</a:t>
            </a:r>
            <a:endParaRPr lang="de-DE" altLang="de-DE" b="1" i="1" dirty="0"/>
          </a:p>
          <a:p>
            <a:pPr algn="ctr" eaLnBrk="1" hangingPunct="1">
              <a:defRPr/>
            </a:pPr>
            <a:r>
              <a:rPr lang="de-DE" altLang="de-DE" b="1" i="1" dirty="0"/>
              <a:t>Englisch </a:t>
            </a:r>
            <a:r>
              <a:rPr lang="de-DE" altLang="de-DE" b="1" i="1" baseline="0" dirty="0"/>
              <a:t>am Abend C1-3</a:t>
            </a:r>
            <a:endParaRPr lang="de-DE" altLang="de-DE" b="1" dirty="0"/>
          </a:p>
          <a:p>
            <a:pPr algn="ctr" eaLnBrk="1" hangingPunct="1">
              <a:defRPr/>
            </a:pPr>
            <a:r>
              <a:rPr lang="en-GB" altLang="de-DE" b="1" dirty="0"/>
              <a:t>251-40681</a:t>
            </a:r>
            <a:r>
              <a:rPr lang="de-DE" altLang="de-DE" b="1"/>
              <a:t>, Di, </a:t>
            </a:r>
            <a:r>
              <a:rPr lang="de-DE" altLang="de-DE" b="1" dirty="0"/>
              <a:t>18.15 – 19.45 Uhr</a:t>
            </a:r>
          </a:p>
        </p:txBody>
      </p:sp>
      <p:sp>
        <p:nvSpPr>
          <p:cNvPr id="1029" name="Line 10"/>
          <p:cNvSpPr>
            <a:spLocks noChangeShapeType="1"/>
          </p:cNvSpPr>
          <p:nvPr userDrawn="1"/>
        </p:nvSpPr>
        <p:spPr bwMode="auto">
          <a:xfrm>
            <a:off x="0" y="908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 name="Picture 2">
            <a:extLst>
              <a:ext uri="{FF2B5EF4-FFF2-40B4-BE49-F238E27FC236}">
                <a16:creationId xmlns:a16="http://schemas.microsoft.com/office/drawing/2014/main" id="{B17DAE69-DAB6-E295-0164-5CC43C78AD1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20272" y="224739"/>
            <a:ext cx="2131339"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CFBC0-BE70-FC15-B92A-457A37C14036}"/>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D04F3B3E-2BE8-AD74-FF59-2325AF3D6BC4}"/>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40" name="Textfeld 39">
            <a:extLst>
              <a:ext uri="{FF2B5EF4-FFF2-40B4-BE49-F238E27FC236}">
                <a16:creationId xmlns:a16="http://schemas.microsoft.com/office/drawing/2014/main" id="{F234304B-ED3D-A311-48AA-5B2DE66E8ABA}"/>
              </a:ext>
            </a:extLst>
          </p:cNvPr>
          <p:cNvSpPr txBox="1"/>
          <p:nvPr/>
        </p:nvSpPr>
        <p:spPr>
          <a:xfrm>
            <a:off x="107504" y="2420888"/>
            <a:ext cx="2348130" cy="338554"/>
          </a:xfrm>
          <a:prstGeom prst="rect">
            <a:avLst/>
          </a:prstGeom>
          <a:solidFill>
            <a:srgbClr val="FFFF00"/>
          </a:solidFill>
        </p:spPr>
        <p:txBody>
          <a:bodyPr wrap="square" rtlCol="0">
            <a:spAutoFit/>
          </a:bodyPr>
          <a:lstStyle/>
          <a:p>
            <a:r>
              <a:rPr lang="en-GB" sz="1600" dirty="0"/>
              <a:t>Future tenses (future 1)</a:t>
            </a:r>
          </a:p>
        </p:txBody>
      </p:sp>
      <p:sp>
        <p:nvSpPr>
          <p:cNvPr id="41" name="Textfeld 40">
            <a:extLst>
              <a:ext uri="{FF2B5EF4-FFF2-40B4-BE49-F238E27FC236}">
                <a16:creationId xmlns:a16="http://schemas.microsoft.com/office/drawing/2014/main" id="{BD1D46A4-679A-6C54-9AEF-36068D1C7ED3}"/>
              </a:ext>
            </a:extLst>
          </p:cNvPr>
          <p:cNvSpPr txBox="1"/>
          <p:nvPr/>
        </p:nvSpPr>
        <p:spPr>
          <a:xfrm>
            <a:off x="3275856" y="2420888"/>
            <a:ext cx="5544616" cy="338554"/>
          </a:xfrm>
          <a:prstGeom prst="rect">
            <a:avLst/>
          </a:prstGeom>
          <a:solidFill>
            <a:srgbClr val="FFFF00"/>
          </a:solidFill>
        </p:spPr>
        <p:txBody>
          <a:bodyPr wrap="square" rtlCol="0">
            <a:spAutoFit/>
          </a:bodyPr>
          <a:lstStyle/>
          <a:p>
            <a:r>
              <a:rPr lang="en-GB" sz="1600" dirty="0"/>
              <a:t>Claudia </a:t>
            </a:r>
            <a:r>
              <a:rPr lang="en-GB" sz="1600" b="1" dirty="0"/>
              <a:t>will meet </a:t>
            </a:r>
            <a:r>
              <a:rPr lang="en-GB" sz="1600" dirty="0"/>
              <a:t>her friends at the weekend.</a:t>
            </a:r>
          </a:p>
        </p:txBody>
      </p:sp>
      <p:sp>
        <p:nvSpPr>
          <p:cNvPr id="3" name="Textfeld 2">
            <a:extLst>
              <a:ext uri="{FF2B5EF4-FFF2-40B4-BE49-F238E27FC236}">
                <a16:creationId xmlns:a16="http://schemas.microsoft.com/office/drawing/2014/main" id="{50E9A07E-09C9-D7F8-41AD-2EBFB60CB037}"/>
              </a:ext>
            </a:extLst>
          </p:cNvPr>
          <p:cNvSpPr txBox="1"/>
          <p:nvPr/>
        </p:nvSpPr>
        <p:spPr>
          <a:xfrm>
            <a:off x="107504" y="4212377"/>
            <a:ext cx="2348130" cy="338554"/>
          </a:xfrm>
          <a:prstGeom prst="rect">
            <a:avLst/>
          </a:prstGeom>
          <a:solidFill>
            <a:srgbClr val="FFFF00"/>
          </a:solidFill>
        </p:spPr>
        <p:txBody>
          <a:bodyPr wrap="square" rtlCol="0">
            <a:spAutoFit/>
          </a:bodyPr>
          <a:lstStyle/>
          <a:p>
            <a:r>
              <a:rPr lang="en-GB" sz="1600" dirty="0"/>
              <a:t>Future tenses (future 2)</a:t>
            </a:r>
          </a:p>
        </p:txBody>
      </p:sp>
      <p:sp>
        <p:nvSpPr>
          <p:cNvPr id="4" name="Textfeld 3">
            <a:extLst>
              <a:ext uri="{FF2B5EF4-FFF2-40B4-BE49-F238E27FC236}">
                <a16:creationId xmlns:a16="http://schemas.microsoft.com/office/drawing/2014/main" id="{4B6EDBA7-39D0-FBE9-D638-4E47E6E3282D}"/>
              </a:ext>
            </a:extLst>
          </p:cNvPr>
          <p:cNvSpPr txBox="1"/>
          <p:nvPr/>
        </p:nvSpPr>
        <p:spPr>
          <a:xfrm>
            <a:off x="3275856" y="4212377"/>
            <a:ext cx="5544616" cy="584775"/>
          </a:xfrm>
          <a:prstGeom prst="rect">
            <a:avLst/>
          </a:prstGeom>
          <a:solidFill>
            <a:srgbClr val="FFFF00"/>
          </a:solidFill>
        </p:spPr>
        <p:txBody>
          <a:bodyPr wrap="square" rtlCol="0">
            <a:spAutoFit/>
          </a:bodyPr>
          <a:lstStyle/>
          <a:p>
            <a:r>
              <a:rPr lang="en-GB" sz="1600" dirty="0"/>
              <a:t>Michal will be back for dinner after he </a:t>
            </a:r>
            <a:r>
              <a:rPr lang="en-GB" sz="1600" b="1" dirty="0"/>
              <a:t>will have finished </a:t>
            </a:r>
            <a:r>
              <a:rPr lang="en-GB" sz="1600" dirty="0"/>
              <a:t>his homework.</a:t>
            </a:r>
          </a:p>
        </p:txBody>
      </p:sp>
      <p:sp>
        <p:nvSpPr>
          <p:cNvPr id="5" name="Textfeld 4">
            <a:extLst>
              <a:ext uri="{FF2B5EF4-FFF2-40B4-BE49-F238E27FC236}">
                <a16:creationId xmlns:a16="http://schemas.microsoft.com/office/drawing/2014/main" id="{3D939BA0-8C0B-7361-A3CE-C21BE81FC8A7}"/>
              </a:ext>
            </a:extLst>
          </p:cNvPr>
          <p:cNvSpPr txBox="1"/>
          <p:nvPr/>
        </p:nvSpPr>
        <p:spPr>
          <a:xfrm>
            <a:off x="3275856" y="2874422"/>
            <a:ext cx="5544616" cy="338554"/>
          </a:xfrm>
          <a:prstGeom prst="rect">
            <a:avLst/>
          </a:prstGeom>
          <a:solidFill>
            <a:srgbClr val="FFFF00"/>
          </a:solidFill>
        </p:spPr>
        <p:txBody>
          <a:bodyPr wrap="square" rtlCol="0">
            <a:spAutoFit/>
          </a:bodyPr>
          <a:lstStyle/>
          <a:p>
            <a:r>
              <a:rPr lang="en-GB" sz="1600" dirty="0"/>
              <a:t>Sarah </a:t>
            </a:r>
            <a:r>
              <a:rPr lang="en-GB" sz="1600" b="1" dirty="0"/>
              <a:t>is going to meet </a:t>
            </a:r>
            <a:r>
              <a:rPr lang="en-GB" sz="1600" dirty="0"/>
              <a:t>her friends at the weekend.</a:t>
            </a:r>
          </a:p>
        </p:txBody>
      </p:sp>
      <p:sp>
        <p:nvSpPr>
          <p:cNvPr id="6" name="Textfeld 5">
            <a:extLst>
              <a:ext uri="{FF2B5EF4-FFF2-40B4-BE49-F238E27FC236}">
                <a16:creationId xmlns:a16="http://schemas.microsoft.com/office/drawing/2014/main" id="{CA7209A1-167F-25C1-26D1-181EBECFD385}"/>
              </a:ext>
            </a:extLst>
          </p:cNvPr>
          <p:cNvSpPr txBox="1"/>
          <p:nvPr/>
        </p:nvSpPr>
        <p:spPr>
          <a:xfrm>
            <a:off x="3275856" y="3306470"/>
            <a:ext cx="5544616" cy="338554"/>
          </a:xfrm>
          <a:prstGeom prst="rect">
            <a:avLst/>
          </a:prstGeom>
          <a:solidFill>
            <a:srgbClr val="FFFF00"/>
          </a:solidFill>
        </p:spPr>
        <p:txBody>
          <a:bodyPr wrap="square" rtlCol="0">
            <a:spAutoFit/>
          </a:bodyPr>
          <a:lstStyle/>
          <a:p>
            <a:r>
              <a:rPr lang="en-GB" sz="1600" dirty="0"/>
              <a:t>Jens </a:t>
            </a:r>
            <a:r>
              <a:rPr lang="en-GB" sz="1600" b="1" dirty="0"/>
              <a:t>is meeting </a:t>
            </a:r>
            <a:r>
              <a:rPr lang="en-GB" sz="1600" dirty="0"/>
              <a:t>his friends at 6 o’clock.</a:t>
            </a:r>
          </a:p>
        </p:txBody>
      </p:sp>
      <p:sp>
        <p:nvSpPr>
          <p:cNvPr id="7" name="Textfeld 6">
            <a:extLst>
              <a:ext uri="{FF2B5EF4-FFF2-40B4-BE49-F238E27FC236}">
                <a16:creationId xmlns:a16="http://schemas.microsoft.com/office/drawing/2014/main" id="{FEE06AB6-3DE9-2FA5-2905-84F3C68B2DE9}"/>
              </a:ext>
            </a:extLst>
          </p:cNvPr>
          <p:cNvSpPr txBox="1"/>
          <p:nvPr/>
        </p:nvSpPr>
        <p:spPr>
          <a:xfrm>
            <a:off x="3275856" y="3738518"/>
            <a:ext cx="5544616" cy="338554"/>
          </a:xfrm>
          <a:prstGeom prst="rect">
            <a:avLst/>
          </a:prstGeom>
          <a:solidFill>
            <a:srgbClr val="FFFF00"/>
          </a:solidFill>
        </p:spPr>
        <p:txBody>
          <a:bodyPr wrap="square" rtlCol="0">
            <a:spAutoFit/>
          </a:bodyPr>
          <a:lstStyle/>
          <a:p>
            <a:r>
              <a:rPr lang="en-GB" sz="1600" dirty="0"/>
              <a:t>Marcia’s party </a:t>
            </a:r>
            <a:r>
              <a:rPr lang="en-GB" sz="1600" b="1" dirty="0"/>
              <a:t>starts</a:t>
            </a:r>
            <a:r>
              <a:rPr lang="en-GB" sz="1600" dirty="0"/>
              <a:t> at 6 o’clock.</a:t>
            </a:r>
          </a:p>
        </p:txBody>
      </p:sp>
    </p:spTree>
    <p:extLst>
      <p:ext uri="{BB962C8B-B14F-4D97-AF65-F5344CB8AC3E}">
        <p14:creationId xmlns:p14="http://schemas.microsoft.com/office/powerpoint/2010/main" val="11936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 grpId="0" animBg="1"/>
      <p:bldP spid="41" grpId="0" animBg="1"/>
      <p:bldP spid="3" grpId="0" animBg="1"/>
      <p:bldP spid="4" grpId="0" animBg="1"/>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0921E-CAA8-9916-13E8-82AAF61BD367}"/>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627AC1E1-5903-F9B6-0D6A-61EC494097A7}"/>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F7394F67-EB31-5BA3-A1A1-4C33CA410DCB}"/>
              </a:ext>
            </a:extLst>
          </p:cNvPr>
          <p:cNvSpPr txBox="1"/>
          <p:nvPr/>
        </p:nvSpPr>
        <p:spPr>
          <a:xfrm>
            <a:off x="107504" y="1370894"/>
            <a:ext cx="1944216" cy="338554"/>
          </a:xfrm>
          <a:prstGeom prst="rect">
            <a:avLst/>
          </a:prstGeom>
          <a:solidFill>
            <a:srgbClr val="FFFF00"/>
          </a:solidFill>
        </p:spPr>
        <p:txBody>
          <a:bodyPr wrap="square" rtlCol="0">
            <a:spAutoFit/>
          </a:bodyPr>
          <a:lstStyle/>
          <a:p>
            <a:r>
              <a:rPr lang="en-GB" sz="1600" dirty="0"/>
              <a:t>Future 1</a:t>
            </a:r>
          </a:p>
        </p:txBody>
      </p:sp>
      <p:sp>
        <p:nvSpPr>
          <p:cNvPr id="3" name="Textfeld 2">
            <a:extLst>
              <a:ext uri="{FF2B5EF4-FFF2-40B4-BE49-F238E27FC236}">
                <a16:creationId xmlns:a16="http://schemas.microsoft.com/office/drawing/2014/main" id="{CB53E23F-882A-850D-0E50-331A90F61FE4}"/>
              </a:ext>
            </a:extLst>
          </p:cNvPr>
          <p:cNvSpPr txBox="1"/>
          <p:nvPr/>
        </p:nvSpPr>
        <p:spPr>
          <a:xfrm>
            <a:off x="2455634" y="2226350"/>
            <a:ext cx="6688366" cy="338554"/>
          </a:xfrm>
          <a:prstGeom prst="rect">
            <a:avLst/>
          </a:prstGeom>
          <a:solidFill>
            <a:schemeClr val="bg1"/>
          </a:solidFill>
        </p:spPr>
        <p:txBody>
          <a:bodyPr wrap="square" rtlCol="0">
            <a:spAutoFit/>
          </a:bodyPr>
          <a:lstStyle/>
          <a:p>
            <a:pPr algn="ctr"/>
            <a:r>
              <a:rPr lang="en-GB" sz="1600" i="1" dirty="0"/>
              <a:t>I will be happy to help you.</a:t>
            </a:r>
          </a:p>
        </p:txBody>
      </p:sp>
      <p:sp>
        <p:nvSpPr>
          <p:cNvPr id="23" name="Textfeld 22">
            <a:extLst>
              <a:ext uri="{FF2B5EF4-FFF2-40B4-BE49-F238E27FC236}">
                <a16:creationId xmlns:a16="http://schemas.microsoft.com/office/drawing/2014/main" id="{D98060A8-3431-7CA1-A655-D42494D388D0}"/>
              </a:ext>
            </a:extLst>
          </p:cNvPr>
          <p:cNvSpPr txBox="1"/>
          <p:nvPr/>
        </p:nvSpPr>
        <p:spPr>
          <a:xfrm>
            <a:off x="2455634" y="2852936"/>
            <a:ext cx="6688366" cy="338554"/>
          </a:xfrm>
          <a:prstGeom prst="rect">
            <a:avLst/>
          </a:prstGeom>
          <a:solidFill>
            <a:schemeClr val="bg1"/>
          </a:solidFill>
        </p:spPr>
        <p:txBody>
          <a:bodyPr wrap="square" rtlCol="0">
            <a:spAutoFit/>
          </a:bodyPr>
          <a:lstStyle/>
          <a:p>
            <a:pPr algn="ctr"/>
            <a:r>
              <a:rPr lang="en-GB" sz="1600" i="1" dirty="0"/>
              <a:t>I think it will snow tomorrow.</a:t>
            </a:r>
          </a:p>
        </p:txBody>
      </p:sp>
      <p:sp>
        <p:nvSpPr>
          <p:cNvPr id="24" name="Textfeld 23">
            <a:extLst>
              <a:ext uri="{FF2B5EF4-FFF2-40B4-BE49-F238E27FC236}">
                <a16:creationId xmlns:a16="http://schemas.microsoft.com/office/drawing/2014/main" id="{F14131ED-F9D3-C329-754F-5D3F1EFA79ED}"/>
              </a:ext>
            </a:extLst>
          </p:cNvPr>
          <p:cNvSpPr txBox="1"/>
          <p:nvPr/>
        </p:nvSpPr>
        <p:spPr>
          <a:xfrm>
            <a:off x="2455634" y="3162454"/>
            <a:ext cx="6688366" cy="830997"/>
          </a:xfrm>
          <a:prstGeom prst="rect">
            <a:avLst/>
          </a:prstGeom>
          <a:solidFill>
            <a:schemeClr val="bg1"/>
          </a:solidFill>
        </p:spPr>
        <p:txBody>
          <a:bodyPr wrap="square" rtlCol="0">
            <a:spAutoFit/>
          </a:bodyPr>
          <a:lstStyle/>
          <a:p>
            <a:r>
              <a:rPr lang="en-US" sz="1600" dirty="0"/>
              <a:t>The </a:t>
            </a:r>
            <a:r>
              <a:rPr lang="en-US" sz="1600" b="1" dirty="0"/>
              <a:t>going</a:t>
            </a:r>
            <a:r>
              <a:rPr lang="en-US" sz="1600" dirty="0"/>
              <a:t> </a:t>
            </a:r>
            <a:r>
              <a:rPr lang="en-US" sz="1600" b="1" dirty="0"/>
              <a:t>to future </a:t>
            </a:r>
            <a:r>
              <a:rPr lang="en-US" sz="1600" dirty="0"/>
              <a:t>is used to talk about things you intend, decide or arrange to do</a:t>
            </a:r>
            <a:r>
              <a:rPr lang="en-US" sz="1600" i="1" dirty="0"/>
              <a:t>. </a:t>
            </a:r>
            <a:r>
              <a:rPr lang="en-US" sz="1600" dirty="0"/>
              <a:t>It is also used to describe events you know will happen for sure.</a:t>
            </a:r>
            <a:endParaRPr lang="en-GB" sz="1600" dirty="0"/>
          </a:p>
        </p:txBody>
      </p:sp>
      <p:sp>
        <p:nvSpPr>
          <p:cNvPr id="4" name="Textfeld 3">
            <a:extLst>
              <a:ext uri="{FF2B5EF4-FFF2-40B4-BE49-F238E27FC236}">
                <a16:creationId xmlns:a16="http://schemas.microsoft.com/office/drawing/2014/main" id="{D711ECF7-6539-A2BD-9B29-E8BCA45BCA9C}"/>
              </a:ext>
            </a:extLst>
          </p:cNvPr>
          <p:cNvSpPr txBox="1"/>
          <p:nvPr/>
        </p:nvSpPr>
        <p:spPr>
          <a:xfrm>
            <a:off x="2455634" y="2514382"/>
            <a:ext cx="6688366" cy="338554"/>
          </a:xfrm>
          <a:prstGeom prst="rect">
            <a:avLst/>
          </a:prstGeom>
          <a:solidFill>
            <a:schemeClr val="bg1"/>
          </a:solidFill>
        </p:spPr>
        <p:txBody>
          <a:bodyPr wrap="square" rtlCol="0">
            <a:spAutoFit/>
          </a:bodyPr>
          <a:lstStyle/>
          <a:p>
            <a:pPr algn="ctr"/>
            <a:r>
              <a:rPr lang="de-DE" sz="1600" i="1" dirty="0"/>
              <a:t>Sharon </a:t>
            </a:r>
            <a:r>
              <a:rPr lang="de-DE" sz="1600" i="1" dirty="0" err="1"/>
              <a:t>says</a:t>
            </a:r>
            <a:r>
              <a:rPr lang="de-DE" sz="1600" i="1" dirty="0"/>
              <a:t> </a:t>
            </a:r>
            <a:r>
              <a:rPr lang="de-DE" sz="1600" i="1" dirty="0" err="1"/>
              <a:t>she</a:t>
            </a:r>
            <a:r>
              <a:rPr lang="de-DE" sz="1600" i="1" dirty="0"/>
              <a:t> will </a:t>
            </a:r>
            <a:r>
              <a:rPr lang="de-DE" sz="1600" i="1" dirty="0" err="1"/>
              <a:t>think</a:t>
            </a:r>
            <a:r>
              <a:rPr lang="de-DE" sz="1600" i="1" dirty="0"/>
              <a:t> </a:t>
            </a:r>
            <a:r>
              <a:rPr lang="de-DE" sz="1600" i="1" dirty="0" err="1"/>
              <a:t>about</a:t>
            </a:r>
            <a:r>
              <a:rPr lang="de-DE" sz="1600" i="1" dirty="0"/>
              <a:t> it.</a:t>
            </a:r>
            <a:endParaRPr lang="en-GB" sz="1600" dirty="0"/>
          </a:p>
        </p:txBody>
      </p:sp>
      <p:sp>
        <p:nvSpPr>
          <p:cNvPr id="9" name="Textfeld 8">
            <a:extLst>
              <a:ext uri="{FF2B5EF4-FFF2-40B4-BE49-F238E27FC236}">
                <a16:creationId xmlns:a16="http://schemas.microsoft.com/office/drawing/2014/main" id="{E5E1188D-480B-A60F-7849-B9A0BD8C9158}"/>
              </a:ext>
            </a:extLst>
          </p:cNvPr>
          <p:cNvSpPr txBox="1"/>
          <p:nvPr/>
        </p:nvSpPr>
        <p:spPr>
          <a:xfrm>
            <a:off x="2455634" y="3966155"/>
            <a:ext cx="6688366" cy="584775"/>
          </a:xfrm>
          <a:prstGeom prst="rect">
            <a:avLst/>
          </a:prstGeom>
          <a:solidFill>
            <a:schemeClr val="bg1"/>
          </a:solidFill>
        </p:spPr>
        <p:txBody>
          <a:bodyPr wrap="square" rtlCol="0">
            <a:spAutoFit/>
          </a:bodyPr>
          <a:lstStyle/>
          <a:p>
            <a:pPr algn="ctr"/>
            <a:r>
              <a:rPr lang="en-US" sz="1600" i="1" dirty="0"/>
              <a:t>Michael is going to invite Susan to his birthday party.</a:t>
            </a:r>
          </a:p>
          <a:p>
            <a:pPr algn="ctr"/>
            <a:r>
              <a:rPr lang="en-US" sz="1600" i="1" dirty="0"/>
              <a:t>We are going to visit our parents tomorrow.</a:t>
            </a:r>
            <a:endParaRPr lang="en-GB" sz="1600" i="1" dirty="0"/>
          </a:p>
        </p:txBody>
      </p:sp>
      <p:sp>
        <p:nvSpPr>
          <p:cNvPr id="11" name="Textfeld 10">
            <a:extLst>
              <a:ext uri="{FF2B5EF4-FFF2-40B4-BE49-F238E27FC236}">
                <a16:creationId xmlns:a16="http://schemas.microsoft.com/office/drawing/2014/main" id="{ADF88846-C909-9B53-BCD0-602666F0A80A}"/>
              </a:ext>
            </a:extLst>
          </p:cNvPr>
          <p:cNvSpPr txBox="1"/>
          <p:nvPr/>
        </p:nvSpPr>
        <p:spPr>
          <a:xfrm>
            <a:off x="2455634" y="4509120"/>
            <a:ext cx="6688366" cy="584775"/>
          </a:xfrm>
          <a:prstGeom prst="rect">
            <a:avLst/>
          </a:prstGeom>
          <a:solidFill>
            <a:schemeClr val="bg1"/>
          </a:solidFill>
        </p:spPr>
        <p:txBody>
          <a:bodyPr wrap="square" rtlCol="0">
            <a:spAutoFit/>
          </a:bodyPr>
          <a:lstStyle/>
          <a:p>
            <a:r>
              <a:rPr lang="en-US" sz="1600" dirty="0"/>
              <a:t>The </a:t>
            </a:r>
            <a:r>
              <a:rPr lang="en-US" sz="1600" b="1" dirty="0"/>
              <a:t>present progressive </a:t>
            </a:r>
            <a:r>
              <a:rPr lang="en-US" sz="1600" dirty="0"/>
              <a:t>is used to describe things that are planned or definitely decided.</a:t>
            </a:r>
          </a:p>
        </p:txBody>
      </p:sp>
      <p:sp>
        <p:nvSpPr>
          <p:cNvPr id="14" name="Textfeld 13">
            <a:extLst>
              <a:ext uri="{FF2B5EF4-FFF2-40B4-BE49-F238E27FC236}">
                <a16:creationId xmlns:a16="http://schemas.microsoft.com/office/drawing/2014/main" id="{EC7B3F8B-53C6-0262-ED71-53462B71B491}"/>
              </a:ext>
            </a:extLst>
          </p:cNvPr>
          <p:cNvSpPr txBox="1"/>
          <p:nvPr/>
        </p:nvSpPr>
        <p:spPr>
          <a:xfrm>
            <a:off x="2455200" y="5373216"/>
            <a:ext cx="6688366" cy="338554"/>
          </a:xfrm>
          <a:prstGeom prst="rect">
            <a:avLst/>
          </a:prstGeom>
          <a:solidFill>
            <a:schemeClr val="bg1"/>
          </a:solidFill>
        </p:spPr>
        <p:txBody>
          <a:bodyPr wrap="square" rtlCol="0">
            <a:spAutoFit/>
          </a:bodyPr>
          <a:lstStyle/>
          <a:p>
            <a:pPr algn="ctr"/>
            <a:r>
              <a:rPr lang="en-US" sz="1600" i="1" dirty="0"/>
              <a:t>I’m seeing my boss tomorrow.</a:t>
            </a:r>
          </a:p>
        </p:txBody>
      </p:sp>
      <p:sp>
        <p:nvSpPr>
          <p:cNvPr id="5" name="Textfeld 4">
            <a:extLst>
              <a:ext uri="{FF2B5EF4-FFF2-40B4-BE49-F238E27FC236}">
                <a16:creationId xmlns:a16="http://schemas.microsoft.com/office/drawing/2014/main" id="{80824857-6A19-2136-F3BD-F83BE54103BD}"/>
              </a:ext>
            </a:extLst>
          </p:cNvPr>
          <p:cNvSpPr txBox="1"/>
          <p:nvPr/>
        </p:nvSpPr>
        <p:spPr>
          <a:xfrm>
            <a:off x="2455200" y="1404065"/>
            <a:ext cx="6688366" cy="830997"/>
          </a:xfrm>
          <a:prstGeom prst="rect">
            <a:avLst/>
          </a:prstGeom>
          <a:solidFill>
            <a:schemeClr val="bg1"/>
          </a:solidFill>
        </p:spPr>
        <p:txBody>
          <a:bodyPr wrap="square" rtlCol="0">
            <a:spAutoFit/>
          </a:bodyPr>
          <a:lstStyle/>
          <a:p>
            <a:r>
              <a:rPr lang="en-GB" sz="1600" dirty="0"/>
              <a:t>The </a:t>
            </a:r>
            <a:r>
              <a:rPr lang="en-GB" sz="1600" b="1" dirty="0"/>
              <a:t>will future </a:t>
            </a:r>
            <a:r>
              <a:rPr lang="en-GB" sz="1600" dirty="0"/>
              <a:t>is used to talk about hopes, fears, expectations, promises, and the like. It is also used to talk about future actions that we are not in control of, and with phrases beginning </a:t>
            </a:r>
            <a:r>
              <a:rPr lang="en-GB" sz="1600" i="1" dirty="0"/>
              <a:t>I think</a:t>
            </a:r>
            <a:r>
              <a:rPr lang="en-GB" sz="1600" dirty="0"/>
              <a:t>.</a:t>
            </a:r>
          </a:p>
        </p:txBody>
      </p:sp>
      <p:sp>
        <p:nvSpPr>
          <p:cNvPr id="15" name="Textfeld 14">
            <a:extLst>
              <a:ext uri="{FF2B5EF4-FFF2-40B4-BE49-F238E27FC236}">
                <a16:creationId xmlns:a16="http://schemas.microsoft.com/office/drawing/2014/main" id="{540F8D9F-D280-5890-2577-C34D8A400895}"/>
              </a:ext>
            </a:extLst>
          </p:cNvPr>
          <p:cNvSpPr txBox="1"/>
          <p:nvPr/>
        </p:nvSpPr>
        <p:spPr>
          <a:xfrm>
            <a:off x="2455200" y="5085184"/>
            <a:ext cx="6688366" cy="338554"/>
          </a:xfrm>
          <a:prstGeom prst="rect">
            <a:avLst/>
          </a:prstGeom>
          <a:solidFill>
            <a:schemeClr val="bg1"/>
          </a:solidFill>
        </p:spPr>
        <p:txBody>
          <a:bodyPr wrap="square" rtlCol="0">
            <a:spAutoFit/>
          </a:bodyPr>
          <a:lstStyle/>
          <a:p>
            <a:pPr algn="ctr"/>
            <a:r>
              <a:rPr lang="en-GB" sz="1600" i="1" dirty="0"/>
              <a:t>What are you doing next week?</a:t>
            </a:r>
            <a:r>
              <a:rPr lang="en-US" sz="1600" dirty="0"/>
              <a:t> </a:t>
            </a:r>
            <a:endParaRPr lang="en-GB" sz="1600" dirty="0"/>
          </a:p>
        </p:txBody>
      </p:sp>
      <p:sp>
        <p:nvSpPr>
          <p:cNvPr id="7" name="Textfeld 6">
            <a:extLst>
              <a:ext uri="{FF2B5EF4-FFF2-40B4-BE49-F238E27FC236}">
                <a16:creationId xmlns:a16="http://schemas.microsoft.com/office/drawing/2014/main" id="{047DB9DC-1754-EC7F-8D3A-7279CC36234D}"/>
              </a:ext>
            </a:extLst>
          </p:cNvPr>
          <p:cNvSpPr txBox="1"/>
          <p:nvPr/>
        </p:nvSpPr>
        <p:spPr>
          <a:xfrm>
            <a:off x="2455200" y="5661248"/>
            <a:ext cx="6688366" cy="584775"/>
          </a:xfrm>
          <a:prstGeom prst="rect">
            <a:avLst/>
          </a:prstGeom>
          <a:solidFill>
            <a:schemeClr val="bg1"/>
          </a:solidFill>
        </p:spPr>
        <p:txBody>
          <a:bodyPr wrap="square" rtlCol="0">
            <a:spAutoFit/>
          </a:bodyPr>
          <a:lstStyle/>
          <a:p>
            <a:r>
              <a:rPr lang="en-US" sz="1600" dirty="0"/>
              <a:t>The </a:t>
            </a:r>
            <a:r>
              <a:rPr lang="en-US" sz="1600" b="1" dirty="0"/>
              <a:t>present simple </a:t>
            </a:r>
            <a:r>
              <a:rPr lang="en-US" sz="1600" dirty="0"/>
              <a:t>is used for arrival and departure times and the times of future events.</a:t>
            </a:r>
          </a:p>
        </p:txBody>
      </p:sp>
      <p:sp>
        <p:nvSpPr>
          <p:cNvPr id="10" name="Textfeld 9">
            <a:extLst>
              <a:ext uri="{FF2B5EF4-FFF2-40B4-BE49-F238E27FC236}">
                <a16:creationId xmlns:a16="http://schemas.microsoft.com/office/drawing/2014/main" id="{D235DA2A-5519-2F6C-F13E-19D83965CA89}"/>
              </a:ext>
            </a:extLst>
          </p:cNvPr>
          <p:cNvSpPr txBox="1"/>
          <p:nvPr/>
        </p:nvSpPr>
        <p:spPr>
          <a:xfrm>
            <a:off x="2455200" y="6237312"/>
            <a:ext cx="6688366" cy="338554"/>
          </a:xfrm>
          <a:prstGeom prst="rect">
            <a:avLst/>
          </a:prstGeom>
          <a:solidFill>
            <a:schemeClr val="bg1"/>
          </a:solidFill>
        </p:spPr>
        <p:txBody>
          <a:bodyPr wrap="square" rtlCol="0">
            <a:spAutoFit/>
          </a:bodyPr>
          <a:lstStyle/>
          <a:p>
            <a:pPr algn="ctr"/>
            <a:r>
              <a:rPr lang="en-GB" sz="1600" i="1" dirty="0"/>
              <a:t>My flight leaves at 6 o’clock</a:t>
            </a:r>
            <a:r>
              <a:rPr lang="en-US" sz="1600" dirty="0"/>
              <a:t> </a:t>
            </a:r>
            <a:endParaRPr lang="en-GB" sz="1600" dirty="0"/>
          </a:p>
        </p:txBody>
      </p:sp>
      <p:sp>
        <p:nvSpPr>
          <p:cNvPr id="12" name="Textfeld 11">
            <a:extLst>
              <a:ext uri="{FF2B5EF4-FFF2-40B4-BE49-F238E27FC236}">
                <a16:creationId xmlns:a16="http://schemas.microsoft.com/office/drawing/2014/main" id="{AD8AC0FC-08DC-F5DA-F99B-CB4C20CB4464}"/>
              </a:ext>
            </a:extLst>
          </p:cNvPr>
          <p:cNvSpPr txBox="1"/>
          <p:nvPr/>
        </p:nvSpPr>
        <p:spPr>
          <a:xfrm>
            <a:off x="2455200" y="6546830"/>
            <a:ext cx="6688366" cy="338554"/>
          </a:xfrm>
          <a:prstGeom prst="rect">
            <a:avLst/>
          </a:prstGeom>
          <a:solidFill>
            <a:schemeClr val="bg1"/>
          </a:solidFill>
        </p:spPr>
        <p:txBody>
          <a:bodyPr wrap="square" rtlCol="0">
            <a:spAutoFit/>
          </a:bodyPr>
          <a:lstStyle/>
          <a:p>
            <a:pPr algn="ctr"/>
            <a:r>
              <a:rPr lang="en-GB" sz="1600" i="1" dirty="0"/>
              <a:t>The concert starts at 8.</a:t>
            </a:r>
            <a:r>
              <a:rPr lang="en-US" sz="1600" dirty="0"/>
              <a:t> </a:t>
            </a:r>
            <a:endParaRPr lang="en-GB" sz="1600" dirty="0"/>
          </a:p>
        </p:txBody>
      </p:sp>
      <p:sp>
        <p:nvSpPr>
          <p:cNvPr id="16" name="Textfeld 15">
            <a:extLst>
              <a:ext uri="{FF2B5EF4-FFF2-40B4-BE49-F238E27FC236}">
                <a16:creationId xmlns:a16="http://schemas.microsoft.com/office/drawing/2014/main" id="{8D2F5D8E-77A1-E51C-AB56-34D7023D5FF9}"/>
              </a:ext>
            </a:extLst>
          </p:cNvPr>
          <p:cNvSpPr txBox="1"/>
          <p:nvPr/>
        </p:nvSpPr>
        <p:spPr>
          <a:xfrm>
            <a:off x="107504" y="2204864"/>
            <a:ext cx="2304256" cy="1815882"/>
          </a:xfrm>
          <a:prstGeom prst="rect">
            <a:avLst/>
          </a:prstGeom>
          <a:solidFill>
            <a:srgbClr val="FFFF00"/>
          </a:solidFill>
        </p:spPr>
        <p:txBody>
          <a:bodyPr wrap="square" rtlCol="0">
            <a:spAutoFit/>
          </a:bodyPr>
          <a:lstStyle/>
          <a:p>
            <a:r>
              <a:rPr lang="de-DE" sz="1600" dirty="0"/>
              <a:t>Note: </a:t>
            </a:r>
            <a:r>
              <a:rPr lang="de-DE" sz="1600" dirty="0" err="1"/>
              <a:t>Though</a:t>
            </a:r>
            <a:r>
              <a:rPr lang="de-DE" sz="1600" dirty="0"/>
              <a:t> a </a:t>
            </a:r>
            <a:r>
              <a:rPr lang="de-DE" sz="1600" dirty="0" err="1"/>
              <a:t>bit</a:t>
            </a:r>
            <a:r>
              <a:rPr lang="de-DE" sz="1600" dirty="0"/>
              <a:t> </a:t>
            </a:r>
            <a:r>
              <a:rPr lang="de-DE" sz="1600" dirty="0" err="1"/>
              <a:t>old</a:t>
            </a:r>
            <a:r>
              <a:rPr lang="de-DE" sz="1600" dirty="0"/>
              <a:t>-fashioned </a:t>
            </a:r>
            <a:r>
              <a:rPr lang="de-DE" sz="1600" dirty="0" err="1"/>
              <a:t>the</a:t>
            </a:r>
            <a:r>
              <a:rPr lang="de-DE" sz="1600" dirty="0"/>
              <a:t> </a:t>
            </a:r>
            <a:r>
              <a:rPr lang="de-DE" sz="1600" dirty="0" err="1"/>
              <a:t>use</a:t>
            </a:r>
            <a:r>
              <a:rPr lang="de-DE" sz="1600" dirty="0"/>
              <a:t> </a:t>
            </a:r>
            <a:r>
              <a:rPr lang="de-DE" sz="1600" dirty="0" err="1"/>
              <a:t>of</a:t>
            </a:r>
            <a:r>
              <a:rPr lang="de-DE" sz="1600" dirty="0"/>
              <a:t> </a:t>
            </a:r>
            <a:r>
              <a:rPr lang="de-DE" sz="1600" b="1" dirty="0" err="1"/>
              <a:t>shall</a:t>
            </a:r>
            <a:r>
              <a:rPr lang="de-DE" sz="1600" dirty="0"/>
              <a:t> </a:t>
            </a:r>
            <a:r>
              <a:rPr lang="de-DE" sz="1600" dirty="0" err="1"/>
              <a:t>for</a:t>
            </a:r>
            <a:r>
              <a:rPr lang="de-DE" sz="1600" dirty="0"/>
              <a:t> </a:t>
            </a:r>
            <a:r>
              <a:rPr lang="de-DE" sz="1600" dirty="0" err="1"/>
              <a:t>the</a:t>
            </a:r>
            <a:r>
              <a:rPr lang="de-DE" sz="1600" dirty="0"/>
              <a:t> 1st </a:t>
            </a:r>
            <a:r>
              <a:rPr lang="de-DE" sz="1600" dirty="0" err="1"/>
              <a:t>person</a:t>
            </a:r>
            <a:r>
              <a:rPr lang="de-DE" sz="1600" dirty="0"/>
              <a:t> </a:t>
            </a:r>
            <a:r>
              <a:rPr lang="de-DE" sz="1600" dirty="0" err="1"/>
              <a:t>singular</a:t>
            </a:r>
            <a:r>
              <a:rPr lang="de-DE" sz="1600" dirty="0"/>
              <a:t> and plural </a:t>
            </a:r>
            <a:r>
              <a:rPr lang="de-DE" sz="1600" dirty="0" err="1"/>
              <a:t>is</a:t>
            </a:r>
            <a:r>
              <a:rPr lang="de-DE" sz="1600" dirty="0"/>
              <a:t> still in </a:t>
            </a:r>
            <a:r>
              <a:rPr lang="de-DE" sz="1600" dirty="0" err="1"/>
              <a:t>use</a:t>
            </a:r>
            <a:r>
              <a:rPr lang="de-DE" sz="1600" dirty="0"/>
              <a:t>:</a:t>
            </a:r>
          </a:p>
          <a:p>
            <a:r>
              <a:rPr lang="de-DE" sz="1600" i="1" dirty="0"/>
              <a:t>I </a:t>
            </a:r>
            <a:r>
              <a:rPr lang="de-DE" sz="1600" b="1" i="1" dirty="0" err="1"/>
              <a:t>shall</a:t>
            </a:r>
            <a:r>
              <a:rPr lang="de-DE" sz="1600" i="1" dirty="0"/>
              <a:t> </a:t>
            </a:r>
            <a:r>
              <a:rPr lang="de-DE" sz="1600" i="1" dirty="0" err="1"/>
              <a:t>be</a:t>
            </a:r>
            <a:r>
              <a:rPr lang="de-DE" sz="1600" i="1" dirty="0"/>
              <a:t> happy.</a:t>
            </a:r>
          </a:p>
          <a:p>
            <a:r>
              <a:rPr lang="de-DE" sz="1600" i="1" dirty="0" err="1"/>
              <a:t>We</a:t>
            </a:r>
            <a:r>
              <a:rPr lang="de-DE" sz="1600" i="1" dirty="0"/>
              <a:t> </a:t>
            </a:r>
            <a:r>
              <a:rPr lang="de-DE" sz="1600" b="1" i="1" dirty="0" err="1"/>
              <a:t>shall</a:t>
            </a:r>
            <a:r>
              <a:rPr lang="de-DE" sz="1600" i="1" dirty="0"/>
              <a:t> </a:t>
            </a:r>
            <a:r>
              <a:rPr lang="de-DE" sz="1600" i="1" dirty="0" err="1"/>
              <a:t>see</a:t>
            </a:r>
            <a:r>
              <a:rPr lang="de-DE" sz="1600" i="1" dirty="0"/>
              <a:t>.</a:t>
            </a:r>
          </a:p>
        </p:txBody>
      </p:sp>
    </p:spTree>
    <p:extLst>
      <p:ext uri="{BB962C8B-B14F-4D97-AF65-F5344CB8AC3E}">
        <p14:creationId xmlns:p14="http://schemas.microsoft.com/office/powerpoint/2010/main" val="36808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1000"/>
                                        <p:tgtEl>
                                          <p:spTgt spid="23"/>
                                        </p:tgtEl>
                                      </p:cBhvr>
                                    </p:animEffect>
                                    <p:anim calcmode="lin" valueType="num">
                                      <p:cBhvr>
                                        <p:cTn id="29" dur="1000" fill="hold"/>
                                        <p:tgtEl>
                                          <p:spTgt spid="23"/>
                                        </p:tgtEl>
                                        <p:attrNameLst>
                                          <p:attrName>ppt_x</p:attrName>
                                        </p:attrNameLst>
                                      </p:cBhvr>
                                      <p:tavLst>
                                        <p:tav tm="0">
                                          <p:val>
                                            <p:strVal val="#ppt_x"/>
                                          </p:val>
                                        </p:tav>
                                        <p:tav tm="100000">
                                          <p:val>
                                            <p:strVal val="#ppt_x"/>
                                          </p:val>
                                        </p:tav>
                                      </p:tavLst>
                                    </p:anim>
                                    <p:anim calcmode="lin" valueType="num">
                                      <p:cBhvr>
                                        <p:cTn id="3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80">
                                          <p:stCondLst>
                                            <p:cond delay="0"/>
                                          </p:stCondLst>
                                        </p:cTn>
                                        <p:tgtEl>
                                          <p:spTgt spid="16"/>
                                        </p:tgtEl>
                                      </p:cBhvr>
                                    </p:animEffect>
                                    <p:anim calcmode="lin" valueType="num">
                                      <p:cBhvr>
                                        <p:cTn id="3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1" dur="26">
                                          <p:stCondLst>
                                            <p:cond delay="650"/>
                                          </p:stCondLst>
                                        </p:cTn>
                                        <p:tgtEl>
                                          <p:spTgt spid="16"/>
                                        </p:tgtEl>
                                      </p:cBhvr>
                                      <p:to x="100000" y="60000"/>
                                    </p:animScale>
                                    <p:animScale>
                                      <p:cBhvr>
                                        <p:cTn id="42" dur="166" decel="50000">
                                          <p:stCondLst>
                                            <p:cond delay="676"/>
                                          </p:stCondLst>
                                        </p:cTn>
                                        <p:tgtEl>
                                          <p:spTgt spid="16"/>
                                        </p:tgtEl>
                                      </p:cBhvr>
                                      <p:to x="100000" y="100000"/>
                                    </p:animScale>
                                    <p:animScale>
                                      <p:cBhvr>
                                        <p:cTn id="43" dur="26">
                                          <p:stCondLst>
                                            <p:cond delay="1312"/>
                                          </p:stCondLst>
                                        </p:cTn>
                                        <p:tgtEl>
                                          <p:spTgt spid="16"/>
                                        </p:tgtEl>
                                      </p:cBhvr>
                                      <p:to x="100000" y="80000"/>
                                    </p:animScale>
                                    <p:animScale>
                                      <p:cBhvr>
                                        <p:cTn id="44" dur="166" decel="50000">
                                          <p:stCondLst>
                                            <p:cond delay="1338"/>
                                          </p:stCondLst>
                                        </p:cTn>
                                        <p:tgtEl>
                                          <p:spTgt spid="16"/>
                                        </p:tgtEl>
                                      </p:cBhvr>
                                      <p:to x="100000" y="100000"/>
                                    </p:animScale>
                                    <p:animScale>
                                      <p:cBhvr>
                                        <p:cTn id="45" dur="26">
                                          <p:stCondLst>
                                            <p:cond delay="1642"/>
                                          </p:stCondLst>
                                        </p:cTn>
                                        <p:tgtEl>
                                          <p:spTgt spid="16"/>
                                        </p:tgtEl>
                                      </p:cBhvr>
                                      <p:to x="100000" y="90000"/>
                                    </p:animScale>
                                    <p:animScale>
                                      <p:cBhvr>
                                        <p:cTn id="46" dur="166" decel="50000">
                                          <p:stCondLst>
                                            <p:cond delay="1668"/>
                                          </p:stCondLst>
                                        </p:cTn>
                                        <p:tgtEl>
                                          <p:spTgt spid="16"/>
                                        </p:tgtEl>
                                      </p:cBhvr>
                                      <p:to x="100000" y="100000"/>
                                    </p:animScale>
                                    <p:animScale>
                                      <p:cBhvr>
                                        <p:cTn id="47" dur="26">
                                          <p:stCondLst>
                                            <p:cond delay="1808"/>
                                          </p:stCondLst>
                                        </p:cTn>
                                        <p:tgtEl>
                                          <p:spTgt spid="16"/>
                                        </p:tgtEl>
                                      </p:cBhvr>
                                      <p:to x="100000" y="95000"/>
                                    </p:animScale>
                                    <p:animScale>
                                      <p:cBhvr>
                                        <p:cTn id="48" dur="166" decel="50000">
                                          <p:stCondLst>
                                            <p:cond delay="1834"/>
                                          </p:stCondLst>
                                        </p:cTn>
                                        <p:tgtEl>
                                          <p:spTgt spid="16"/>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1000"/>
                                        <p:tgtEl>
                                          <p:spTgt spid="24"/>
                                        </p:tgtEl>
                                      </p:cBhvr>
                                    </p:animEffect>
                                    <p:anim calcmode="lin" valueType="num">
                                      <p:cBhvr>
                                        <p:cTn id="54" dur="1000" fill="hold"/>
                                        <p:tgtEl>
                                          <p:spTgt spid="24"/>
                                        </p:tgtEl>
                                        <p:attrNameLst>
                                          <p:attrName>ppt_x</p:attrName>
                                        </p:attrNameLst>
                                      </p:cBhvr>
                                      <p:tavLst>
                                        <p:tav tm="0">
                                          <p:val>
                                            <p:strVal val="#ppt_x"/>
                                          </p:val>
                                        </p:tav>
                                        <p:tav tm="100000">
                                          <p:val>
                                            <p:strVal val="#ppt_x"/>
                                          </p:val>
                                        </p:tav>
                                      </p:tavLst>
                                    </p:anim>
                                    <p:anim calcmode="lin" valueType="num">
                                      <p:cBhvr>
                                        <p:cTn id="5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1000"/>
                                        <p:tgtEl>
                                          <p:spTgt spid="9"/>
                                        </p:tgtEl>
                                      </p:cBhvr>
                                    </p:animEffect>
                                    <p:anim calcmode="lin" valueType="num">
                                      <p:cBhvr>
                                        <p:cTn id="61" dur="1000" fill="hold"/>
                                        <p:tgtEl>
                                          <p:spTgt spid="9"/>
                                        </p:tgtEl>
                                        <p:attrNameLst>
                                          <p:attrName>ppt_x</p:attrName>
                                        </p:attrNameLst>
                                      </p:cBhvr>
                                      <p:tavLst>
                                        <p:tav tm="0">
                                          <p:val>
                                            <p:strVal val="#ppt_x"/>
                                          </p:val>
                                        </p:tav>
                                        <p:tav tm="100000">
                                          <p:val>
                                            <p:strVal val="#ppt_x"/>
                                          </p:val>
                                        </p:tav>
                                      </p:tavLst>
                                    </p:anim>
                                    <p:anim calcmode="lin" valueType="num">
                                      <p:cBhvr>
                                        <p:cTn id="6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fade">
                                      <p:cBhvr>
                                        <p:cTn id="81" dur="1000"/>
                                        <p:tgtEl>
                                          <p:spTgt spid="14"/>
                                        </p:tgtEl>
                                      </p:cBhvr>
                                    </p:animEffect>
                                    <p:anim calcmode="lin" valueType="num">
                                      <p:cBhvr>
                                        <p:cTn id="82" dur="1000" fill="hold"/>
                                        <p:tgtEl>
                                          <p:spTgt spid="14"/>
                                        </p:tgtEl>
                                        <p:attrNameLst>
                                          <p:attrName>ppt_x</p:attrName>
                                        </p:attrNameLst>
                                      </p:cBhvr>
                                      <p:tavLst>
                                        <p:tav tm="0">
                                          <p:val>
                                            <p:strVal val="#ppt_x"/>
                                          </p:val>
                                        </p:tav>
                                        <p:tav tm="100000">
                                          <p:val>
                                            <p:strVal val="#ppt_x"/>
                                          </p:val>
                                        </p:tav>
                                      </p:tavLst>
                                    </p:anim>
                                    <p:anim calcmode="lin" valueType="num">
                                      <p:cBhvr>
                                        <p:cTn id="8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1000"/>
                                        <p:tgtEl>
                                          <p:spTgt spid="7"/>
                                        </p:tgtEl>
                                      </p:cBhvr>
                                    </p:animEffect>
                                    <p:anim calcmode="lin" valueType="num">
                                      <p:cBhvr>
                                        <p:cTn id="89" dur="1000" fill="hold"/>
                                        <p:tgtEl>
                                          <p:spTgt spid="7"/>
                                        </p:tgtEl>
                                        <p:attrNameLst>
                                          <p:attrName>ppt_x</p:attrName>
                                        </p:attrNameLst>
                                      </p:cBhvr>
                                      <p:tavLst>
                                        <p:tav tm="0">
                                          <p:val>
                                            <p:strVal val="#ppt_x"/>
                                          </p:val>
                                        </p:tav>
                                        <p:tav tm="100000">
                                          <p:val>
                                            <p:strVal val="#ppt_x"/>
                                          </p:val>
                                        </p:tav>
                                      </p:tavLst>
                                    </p:anim>
                                    <p:anim calcmode="lin" valueType="num">
                                      <p:cBhvr>
                                        <p:cTn id="9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fade">
                                      <p:cBhvr>
                                        <p:cTn id="95" dur="1000"/>
                                        <p:tgtEl>
                                          <p:spTgt spid="10"/>
                                        </p:tgtEl>
                                      </p:cBhvr>
                                    </p:animEffect>
                                    <p:anim calcmode="lin" valueType="num">
                                      <p:cBhvr>
                                        <p:cTn id="96" dur="1000" fill="hold"/>
                                        <p:tgtEl>
                                          <p:spTgt spid="10"/>
                                        </p:tgtEl>
                                        <p:attrNameLst>
                                          <p:attrName>ppt_x</p:attrName>
                                        </p:attrNameLst>
                                      </p:cBhvr>
                                      <p:tavLst>
                                        <p:tav tm="0">
                                          <p:val>
                                            <p:strVal val="#ppt_x"/>
                                          </p:val>
                                        </p:tav>
                                        <p:tav tm="100000">
                                          <p:val>
                                            <p:strVal val="#ppt_x"/>
                                          </p:val>
                                        </p:tav>
                                      </p:tavLst>
                                    </p:anim>
                                    <p:anim calcmode="lin" valueType="num">
                                      <p:cBhvr>
                                        <p:cTn id="9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fade">
                                      <p:cBhvr>
                                        <p:cTn id="102" dur="1000"/>
                                        <p:tgtEl>
                                          <p:spTgt spid="12"/>
                                        </p:tgtEl>
                                      </p:cBhvr>
                                    </p:animEffect>
                                    <p:anim calcmode="lin" valueType="num">
                                      <p:cBhvr>
                                        <p:cTn id="103" dur="1000" fill="hold"/>
                                        <p:tgtEl>
                                          <p:spTgt spid="12"/>
                                        </p:tgtEl>
                                        <p:attrNameLst>
                                          <p:attrName>ppt_x</p:attrName>
                                        </p:attrNameLst>
                                      </p:cBhvr>
                                      <p:tavLst>
                                        <p:tav tm="0">
                                          <p:val>
                                            <p:strVal val="#ppt_x"/>
                                          </p:val>
                                        </p:tav>
                                        <p:tav tm="100000">
                                          <p:val>
                                            <p:strVal val="#ppt_x"/>
                                          </p:val>
                                        </p:tav>
                                      </p:tavLst>
                                    </p:anim>
                                    <p:anim calcmode="lin" valueType="num">
                                      <p:cBhvr>
                                        <p:cTn id="10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4" grpId="0" animBg="1"/>
      <p:bldP spid="9" grpId="0" animBg="1"/>
      <p:bldP spid="11" grpId="0" animBg="1"/>
      <p:bldP spid="14" grpId="0" animBg="1"/>
      <p:bldP spid="5" grpId="0" animBg="1"/>
      <p:bldP spid="15" grpId="0" animBg="1"/>
      <p:bldP spid="7" grpId="0" animBg="1"/>
      <p:bldP spid="10" grpId="0" animBg="1"/>
      <p:bldP spid="12"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01D81-B240-E8A1-1EA9-B7E6B5EFFB32}"/>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445D596-BB04-2F18-FA53-929ABF3AB305}"/>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B255C8B2-BCB1-3C42-A5AB-A9403595482D}"/>
              </a:ext>
            </a:extLst>
          </p:cNvPr>
          <p:cNvSpPr txBox="1"/>
          <p:nvPr/>
        </p:nvSpPr>
        <p:spPr>
          <a:xfrm>
            <a:off x="107504" y="2852936"/>
            <a:ext cx="1944216" cy="338554"/>
          </a:xfrm>
          <a:prstGeom prst="rect">
            <a:avLst/>
          </a:prstGeom>
          <a:solidFill>
            <a:srgbClr val="FFFF00"/>
          </a:solidFill>
        </p:spPr>
        <p:txBody>
          <a:bodyPr wrap="square" rtlCol="0">
            <a:spAutoFit/>
          </a:bodyPr>
          <a:lstStyle/>
          <a:p>
            <a:r>
              <a:rPr lang="en-GB" sz="1600" dirty="0"/>
              <a:t>Future 1</a:t>
            </a:r>
          </a:p>
        </p:txBody>
      </p:sp>
      <p:sp>
        <p:nvSpPr>
          <p:cNvPr id="5" name="Textfeld 4">
            <a:extLst>
              <a:ext uri="{FF2B5EF4-FFF2-40B4-BE49-F238E27FC236}">
                <a16:creationId xmlns:a16="http://schemas.microsoft.com/office/drawing/2014/main" id="{92782C82-9FC0-F14D-DAA5-7E10D14E122D}"/>
              </a:ext>
            </a:extLst>
          </p:cNvPr>
          <p:cNvSpPr txBox="1"/>
          <p:nvPr/>
        </p:nvSpPr>
        <p:spPr>
          <a:xfrm>
            <a:off x="2455200" y="2886107"/>
            <a:ext cx="6688366" cy="1077218"/>
          </a:xfrm>
          <a:prstGeom prst="rect">
            <a:avLst/>
          </a:prstGeom>
          <a:solidFill>
            <a:schemeClr val="bg1"/>
          </a:solidFill>
        </p:spPr>
        <p:txBody>
          <a:bodyPr wrap="square" rtlCol="0">
            <a:spAutoFit/>
          </a:bodyPr>
          <a:lstStyle/>
          <a:p>
            <a:r>
              <a:rPr lang="en-GB" sz="1600" b="1" dirty="0"/>
              <a:t>Note: </a:t>
            </a:r>
            <a:r>
              <a:rPr lang="en-GB" sz="1600" dirty="0"/>
              <a:t>The differences between the </a:t>
            </a:r>
            <a:r>
              <a:rPr lang="en-GB" sz="1600" b="1" dirty="0"/>
              <a:t>will/shall </a:t>
            </a:r>
            <a:r>
              <a:rPr lang="en-GB" sz="1600" dirty="0"/>
              <a:t>future, </a:t>
            </a:r>
            <a:r>
              <a:rPr lang="en-GB" sz="1600" b="1" dirty="0"/>
              <a:t>going to </a:t>
            </a:r>
            <a:r>
              <a:rPr lang="en-GB" sz="1600" dirty="0"/>
              <a:t>future and </a:t>
            </a:r>
            <a:r>
              <a:rPr lang="en-GB" sz="1600" b="1" dirty="0"/>
              <a:t>present progressive/continuous </a:t>
            </a:r>
            <a:r>
              <a:rPr lang="en-GB" sz="1600" dirty="0"/>
              <a:t>are marginal.</a:t>
            </a:r>
          </a:p>
          <a:p>
            <a:r>
              <a:rPr lang="en-GB" sz="1600" dirty="0"/>
              <a:t>The decision which of the three versions to use is mainly dependent on the speaker’s personal assessment of the future situation.</a:t>
            </a:r>
          </a:p>
        </p:txBody>
      </p:sp>
    </p:spTree>
    <p:extLst>
      <p:ext uri="{BB962C8B-B14F-4D97-AF65-F5344CB8AC3E}">
        <p14:creationId xmlns:p14="http://schemas.microsoft.com/office/powerpoint/2010/main" val="3220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39602-95F3-1B65-0BEC-1D40E17BAE7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7D2898B2-BBB9-41A8-A6BF-615B9328FAE9}"/>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ACAA4F07-2BA8-EC11-AEF8-56949FE40A63}"/>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Future tenses (future 2)</a:t>
            </a:r>
          </a:p>
        </p:txBody>
      </p:sp>
      <p:sp>
        <p:nvSpPr>
          <p:cNvPr id="4" name="Textfeld 3">
            <a:extLst>
              <a:ext uri="{FF2B5EF4-FFF2-40B4-BE49-F238E27FC236}">
                <a16:creationId xmlns:a16="http://schemas.microsoft.com/office/drawing/2014/main" id="{95E16F37-5141-38ED-B5AD-D86FC7F0C56F}"/>
              </a:ext>
            </a:extLst>
          </p:cNvPr>
          <p:cNvSpPr txBox="1"/>
          <p:nvPr/>
        </p:nvSpPr>
        <p:spPr>
          <a:xfrm>
            <a:off x="3275856" y="2852936"/>
            <a:ext cx="5544616" cy="584775"/>
          </a:xfrm>
          <a:prstGeom prst="rect">
            <a:avLst/>
          </a:prstGeom>
          <a:solidFill>
            <a:srgbClr val="FFFF00"/>
          </a:solidFill>
        </p:spPr>
        <p:txBody>
          <a:bodyPr wrap="square" rtlCol="0">
            <a:spAutoFit/>
          </a:bodyPr>
          <a:lstStyle/>
          <a:p>
            <a:r>
              <a:rPr lang="en-GB" sz="1600" dirty="0"/>
              <a:t>Michal will be back for dinner after he </a:t>
            </a:r>
            <a:r>
              <a:rPr lang="en-GB" sz="1600" b="1" dirty="0"/>
              <a:t>will have finished </a:t>
            </a:r>
            <a:r>
              <a:rPr lang="en-GB" sz="1600" dirty="0"/>
              <a:t>his homework.</a:t>
            </a:r>
          </a:p>
        </p:txBody>
      </p:sp>
    </p:spTree>
    <p:extLst>
      <p:ext uri="{BB962C8B-B14F-4D97-AF65-F5344CB8AC3E}">
        <p14:creationId xmlns:p14="http://schemas.microsoft.com/office/powerpoint/2010/main" val="261270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2F18D-C204-BFE0-355C-41DFF58B0048}"/>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CEDAF7F2-AAAA-CE88-798A-732D332F1984}"/>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39C3AF5A-D421-1F3A-7C42-A8B0CCD81CAE}"/>
              </a:ext>
            </a:extLst>
          </p:cNvPr>
          <p:cNvSpPr txBox="1"/>
          <p:nvPr/>
        </p:nvSpPr>
        <p:spPr>
          <a:xfrm>
            <a:off x="107504" y="1370894"/>
            <a:ext cx="1944216" cy="338554"/>
          </a:xfrm>
          <a:prstGeom prst="rect">
            <a:avLst/>
          </a:prstGeom>
          <a:solidFill>
            <a:srgbClr val="FFFF00"/>
          </a:solidFill>
        </p:spPr>
        <p:txBody>
          <a:bodyPr wrap="square" rtlCol="0">
            <a:spAutoFit/>
          </a:bodyPr>
          <a:lstStyle/>
          <a:p>
            <a:r>
              <a:rPr lang="en-GB" sz="1600" dirty="0"/>
              <a:t>Future 2</a:t>
            </a:r>
          </a:p>
        </p:txBody>
      </p:sp>
      <p:sp>
        <p:nvSpPr>
          <p:cNvPr id="24" name="Textfeld 23">
            <a:extLst>
              <a:ext uri="{FF2B5EF4-FFF2-40B4-BE49-F238E27FC236}">
                <a16:creationId xmlns:a16="http://schemas.microsoft.com/office/drawing/2014/main" id="{B61FE003-B5B1-24F5-4FD9-234B57643F37}"/>
              </a:ext>
            </a:extLst>
          </p:cNvPr>
          <p:cNvSpPr txBox="1"/>
          <p:nvPr/>
        </p:nvSpPr>
        <p:spPr>
          <a:xfrm>
            <a:off x="2455634" y="2742019"/>
            <a:ext cx="6688366" cy="584775"/>
          </a:xfrm>
          <a:prstGeom prst="rect">
            <a:avLst/>
          </a:prstGeom>
          <a:solidFill>
            <a:schemeClr val="bg1"/>
          </a:solidFill>
        </p:spPr>
        <p:txBody>
          <a:bodyPr wrap="square" rtlCol="0">
            <a:spAutoFit/>
          </a:bodyPr>
          <a:lstStyle/>
          <a:p>
            <a:r>
              <a:rPr lang="en-US" sz="1600" b="1" dirty="0"/>
              <a:t>1. Predictions about the future:</a:t>
            </a:r>
            <a:r>
              <a:rPr lang="en-US" sz="1600" dirty="0"/>
              <a:t> To predict or speculate about an action that will have been completed by a certain time in the future.</a:t>
            </a:r>
            <a:endParaRPr lang="en-GB" sz="1600" dirty="0"/>
          </a:p>
        </p:txBody>
      </p:sp>
      <p:sp>
        <p:nvSpPr>
          <p:cNvPr id="9" name="Textfeld 8">
            <a:extLst>
              <a:ext uri="{FF2B5EF4-FFF2-40B4-BE49-F238E27FC236}">
                <a16:creationId xmlns:a16="http://schemas.microsoft.com/office/drawing/2014/main" id="{6CD32697-21AB-64AE-5AB0-1FAEA9B1A108}"/>
              </a:ext>
            </a:extLst>
          </p:cNvPr>
          <p:cNvSpPr txBox="1"/>
          <p:nvPr/>
        </p:nvSpPr>
        <p:spPr>
          <a:xfrm>
            <a:off x="2455634" y="3306470"/>
            <a:ext cx="6688366" cy="338554"/>
          </a:xfrm>
          <a:prstGeom prst="rect">
            <a:avLst/>
          </a:prstGeom>
          <a:solidFill>
            <a:schemeClr val="bg1"/>
          </a:solidFill>
        </p:spPr>
        <p:txBody>
          <a:bodyPr wrap="square" rtlCol="0">
            <a:spAutoFit/>
          </a:bodyPr>
          <a:lstStyle/>
          <a:p>
            <a:pPr algn="ctr"/>
            <a:r>
              <a:rPr lang="en-US" sz="1600" i="1" dirty="0"/>
              <a:t>By the time you arrive, I will have finished my homework</a:t>
            </a:r>
            <a:r>
              <a:rPr lang="en-US" sz="1600" dirty="0"/>
              <a:t>.</a:t>
            </a:r>
            <a:endParaRPr lang="en-GB" sz="1600" i="1" dirty="0"/>
          </a:p>
        </p:txBody>
      </p:sp>
      <p:sp>
        <p:nvSpPr>
          <p:cNvPr id="11" name="Textfeld 10">
            <a:extLst>
              <a:ext uri="{FF2B5EF4-FFF2-40B4-BE49-F238E27FC236}">
                <a16:creationId xmlns:a16="http://schemas.microsoft.com/office/drawing/2014/main" id="{89421709-C86B-8359-4DD7-547C4AE524A9}"/>
              </a:ext>
            </a:extLst>
          </p:cNvPr>
          <p:cNvSpPr txBox="1"/>
          <p:nvPr/>
        </p:nvSpPr>
        <p:spPr>
          <a:xfrm>
            <a:off x="2455634" y="3645024"/>
            <a:ext cx="6688366" cy="338554"/>
          </a:xfrm>
          <a:prstGeom prst="rect">
            <a:avLst/>
          </a:prstGeom>
          <a:solidFill>
            <a:schemeClr val="bg1"/>
          </a:solidFill>
        </p:spPr>
        <p:txBody>
          <a:bodyPr wrap="square" rtlCol="0">
            <a:spAutoFit/>
          </a:bodyPr>
          <a:lstStyle/>
          <a:p>
            <a:r>
              <a:rPr lang="en-US" sz="1600" b="1" dirty="0"/>
              <a:t>2. Actions that will be completed </a:t>
            </a:r>
            <a:r>
              <a:rPr lang="en-US" sz="1600" dirty="0"/>
              <a:t>before a specific point in the future.</a:t>
            </a:r>
          </a:p>
        </p:txBody>
      </p:sp>
      <p:sp>
        <p:nvSpPr>
          <p:cNvPr id="5" name="Textfeld 4">
            <a:extLst>
              <a:ext uri="{FF2B5EF4-FFF2-40B4-BE49-F238E27FC236}">
                <a16:creationId xmlns:a16="http://schemas.microsoft.com/office/drawing/2014/main" id="{8DEB6D57-2E95-9CC3-D3E7-2EB4CE63FDD1}"/>
              </a:ext>
            </a:extLst>
          </p:cNvPr>
          <p:cNvSpPr txBox="1"/>
          <p:nvPr/>
        </p:nvSpPr>
        <p:spPr>
          <a:xfrm>
            <a:off x="2455200" y="1412776"/>
            <a:ext cx="6688366" cy="1354217"/>
          </a:xfrm>
          <a:prstGeom prst="rect">
            <a:avLst/>
          </a:prstGeom>
          <a:solidFill>
            <a:schemeClr val="bg1"/>
          </a:solidFill>
        </p:spPr>
        <p:txBody>
          <a:bodyPr wrap="square" rtlCol="0">
            <a:spAutoFit/>
          </a:bodyPr>
          <a:lstStyle/>
          <a:p>
            <a:r>
              <a:rPr lang="en-US" sz="1600" dirty="0"/>
              <a:t>The </a:t>
            </a:r>
            <a:r>
              <a:rPr lang="en-US" sz="1600" b="1" dirty="0"/>
              <a:t>future 2</a:t>
            </a:r>
            <a:r>
              <a:rPr lang="en-US" sz="1600" dirty="0"/>
              <a:t>, also known as the </a:t>
            </a:r>
            <a:r>
              <a:rPr lang="en-US" sz="1600" b="1" dirty="0"/>
              <a:t>future perfect</a:t>
            </a:r>
            <a:r>
              <a:rPr lang="en-US" sz="1600" dirty="0"/>
              <a:t>, is used to express an action that will be completed or finished at some point in the future </a:t>
            </a:r>
            <a:r>
              <a:rPr lang="en-US" sz="1600" b="1" dirty="0"/>
              <a:t>before</a:t>
            </a:r>
            <a:r>
              <a:rPr lang="en-US" sz="1600" dirty="0"/>
              <a:t> another action takes place. It is formed by using "will have" or "shall have" followed by the past participle form of the verb.</a:t>
            </a:r>
          </a:p>
          <a:p>
            <a:r>
              <a:rPr lang="en-US" sz="1600" dirty="0"/>
              <a:t>The future 2 is commonly used in the following situations:</a:t>
            </a:r>
            <a:endParaRPr lang="en-GB" sz="1600" dirty="0"/>
          </a:p>
        </p:txBody>
      </p:sp>
      <p:sp>
        <p:nvSpPr>
          <p:cNvPr id="15" name="Textfeld 14">
            <a:extLst>
              <a:ext uri="{FF2B5EF4-FFF2-40B4-BE49-F238E27FC236}">
                <a16:creationId xmlns:a16="http://schemas.microsoft.com/office/drawing/2014/main" id="{5A6FFCAE-9A31-16D4-0818-7E49CA8652A7}"/>
              </a:ext>
            </a:extLst>
          </p:cNvPr>
          <p:cNvSpPr txBox="1"/>
          <p:nvPr/>
        </p:nvSpPr>
        <p:spPr>
          <a:xfrm>
            <a:off x="2455200" y="3954542"/>
            <a:ext cx="6688366" cy="338554"/>
          </a:xfrm>
          <a:prstGeom prst="rect">
            <a:avLst/>
          </a:prstGeom>
          <a:solidFill>
            <a:schemeClr val="bg1"/>
          </a:solidFill>
        </p:spPr>
        <p:txBody>
          <a:bodyPr wrap="square" rtlCol="0">
            <a:spAutoFit/>
          </a:bodyPr>
          <a:lstStyle/>
          <a:p>
            <a:pPr algn="ctr"/>
            <a:r>
              <a:rPr lang="en-US" sz="1600" i="1" dirty="0"/>
              <a:t>She will have graduated from college by the time she turns 25.</a:t>
            </a:r>
            <a:endParaRPr lang="en-GB" sz="1600" i="1" dirty="0"/>
          </a:p>
        </p:txBody>
      </p:sp>
      <p:sp>
        <p:nvSpPr>
          <p:cNvPr id="7" name="Textfeld 6">
            <a:extLst>
              <a:ext uri="{FF2B5EF4-FFF2-40B4-BE49-F238E27FC236}">
                <a16:creationId xmlns:a16="http://schemas.microsoft.com/office/drawing/2014/main" id="{22A98F41-AE1B-C341-3B3D-CD1C73DCA201}"/>
              </a:ext>
            </a:extLst>
          </p:cNvPr>
          <p:cNvSpPr txBox="1"/>
          <p:nvPr/>
        </p:nvSpPr>
        <p:spPr>
          <a:xfrm>
            <a:off x="2455200" y="4254187"/>
            <a:ext cx="6688366" cy="584775"/>
          </a:xfrm>
          <a:prstGeom prst="rect">
            <a:avLst/>
          </a:prstGeom>
          <a:solidFill>
            <a:schemeClr val="bg1"/>
          </a:solidFill>
        </p:spPr>
        <p:txBody>
          <a:bodyPr wrap="square" rtlCol="0">
            <a:spAutoFit/>
          </a:bodyPr>
          <a:lstStyle/>
          <a:p>
            <a:r>
              <a:rPr lang="en-US" sz="1600" b="1" dirty="0"/>
              <a:t>3. Past assumptions about future events:</a:t>
            </a:r>
            <a:r>
              <a:rPr lang="en-US" sz="1600" dirty="0"/>
              <a:t> To talk about past assumptions regarding actions to be completed in the future (rare).</a:t>
            </a:r>
          </a:p>
        </p:txBody>
      </p:sp>
      <p:sp>
        <p:nvSpPr>
          <p:cNvPr id="10" name="Textfeld 9">
            <a:extLst>
              <a:ext uri="{FF2B5EF4-FFF2-40B4-BE49-F238E27FC236}">
                <a16:creationId xmlns:a16="http://schemas.microsoft.com/office/drawing/2014/main" id="{2908EA04-89BC-7950-4695-2873082878CD}"/>
              </a:ext>
            </a:extLst>
          </p:cNvPr>
          <p:cNvSpPr txBox="1"/>
          <p:nvPr/>
        </p:nvSpPr>
        <p:spPr>
          <a:xfrm>
            <a:off x="2455200" y="4818638"/>
            <a:ext cx="6688366" cy="338554"/>
          </a:xfrm>
          <a:prstGeom prst="rect">
            <a:avLst/>
          </a:prstGeom>
          <a:solidFill>
            <a:schemeClr val="bg1"/>
          </a:solidFill>
        </p:spPr>
        <p:txBody>
          <a:bodyPr wrap="square" rtlCol="0">
            <a:spAutoFit/>
          </a:bodyPr>
          <a:lstStyle/>
          <a:p>
            <a:pPr algn="ctr"/>
            <a:r>
              <a:rPr lang="en-US" sz="1600" i="1" dirty="0"/>
              <a:t>I thought they would have arrived by now</a:t>
            </a:r>
            <a:r>
              <a:rPr lang="en-US" sz="1600" dirty="0"/>
              <a:t>. </a:t>
            </a:r>
            <a:endParaRPr lang="en-GB" sz="1600" dirty="0"/>
          </a:p>
        </p:txBody>
      </p:sp>
      <p:sp>
        <p:nvSpPr>
          <p:cNvPr id="8" name="Textfeld 7">
            <a:extLst>
              <a:ext uri="{FF2B5EF4-FFF2-40B4-BE49-F238E27FC236}">
                <a16:creationId xmlns:a16="http://schemas.microsoft.com/office/drawing/2014/main" id="{E46966EF-261E-D3C3-F8E0-864B39EF68A2}"/>
              </a:ext>
            </a:extLst>
          </p:cNvPr>
          <p:cNvSpPr txBox="1"/>
          <p:nvPr/>
        </p:nvSpPr>
        <p:spPr>
          <a:xfrm>
            <a:off x="2455200" y="5157192"/>
            <a:ext cx="6688366" cy="830997"/>
          </a:xfrm>
          <a:prstGeom prst="rect">
            <a:avLst/>
          </a:prstGeom>
          <a:solidFill>
            <a:schemeClr val="bg1"/>
          </a:solidFill>
        </p:spPr>
        <p:txBody>
          <a:bodyPr wrap="square" rtlCol="0">
            <a:spAutoFit/>
          </a:bodyPr>
          <a:lstStyle/>
          <a:p>
            <a:r>
              <a:rPr lang="en-US" sz="1600" b="1" dirty="0"/>
              <a:t>4. Regrets or criticism about something not being completed in the future:</a:t>
            </a:r>
            <a:r>
              <a:rPr lang="en-US" sz="1600" dirty="0"/>
              <a:t> It can express disappointment or regret about an action that will not have been completed by a certain time in the future.</a:t>
            </a:r>
          </a:p>
        </p:txBody>
      </p:sp>
      <p:sp>
        <p:nvSpPr>
          <p:cNvPr id="13" name="Textfeld 12">
            <a:extLst>
              <a:ext uri="{FF2B5EF4-FFF2-40B4-BE49-F238E27FC236}">
                <a16:creationId xmlns:a16="http://schemas.microsoft.com/office/drawing/2014/main" id="{E8E9FE90-324C-EF2E-7300-63BC729C06C3}"/>
              </a:ext>
            </a:extLst>
          </p:cNvPr>
          <p:cNvSpPr txBox="1"/>
          <p:nvPr/>
        </p:nvSpPr>
        <p:spPr>
          <a:xfrm>
            <a:off x="2455200" y="5970766"/>
            <a:ext cx="6688366" cy="584775"/>
          </a:xfrm>
          <a:prstGeom prst="rect">
            <a:avLst/>
          </a:prstGeom>
          <a:solidFill>
            <a:schemeClr val="bg1"/>
          </a:solidFill>
        </p:spPr>
        <p:txBody>
          <a:bodyPr wrap="square" rtlCol="0">
            <a:spAutoFit/>
          </a:bodyPr>
          <a:lstStyle/>
          <a:p>
            <a:pPr algn="ctr"/>
            <a:r>
              <a:rPr lang="en-US" sz="1600" i="1" dirty="0"/>
              <a:t>By next year, I will have lived here for ten years, but I still won't have visited all the nearby attractions.</a:t>
            </a:r>
            <a:endParaRPr lang="en-GB" sz="1600" i="1" dirty="0"/>
          </a:p>
        </p:txBody>
      </p:sp>
      <p:sp>
        <p:nvSpPr>
          <p:cNvPr id="3" name="Textfeld 2">
            <a:extLst>
              <a:ext uri="{FF2B5EF4-FFF2-40B4-BE49-F238E27FC236}">
                <a16:creationId xmlns:a16="http://schemas.microsoft.com/office/drawing/2014/main" id="{0736B278-D824-D1D0-1D31-A4312A01C985}"/>
              </a:ext>
            </a:extLst>
          </p:cNvPr>
          <p:cNvSpPr txBox="1"/>
          <p:nvPr/>
        </p:nvSpPr>
        <p:spPr>
          <a:xfrm>
            <a:off x="107504" y="5201905"/>
            <a:ext cx="2016224" cy="1323439"/>
          </a:xfrm>
          <a:prstGeom prst="rect">
            <a:avLst/>
          </a:prstGeom>
          <a:solidFill>
            <a:srgbClr val="FFFF00"/>
          </a:solidFill>
        </p:spPr>
        <p:txBody>
          <a:bodyPr wrap="square" rtlCol="0">
            <a:spAutoFit/>
          </a:bodyPr>
          <a:lstStyle/>
          <a:p>
            <a:r>
              <a:rPr lang="en-GB" sz="1600" dirty="0"/>
              <a:t>Note: “going to” and the present progressive form of verbs are </a:t>
            </a:r>
            <a:r>
              <a:rPr lang="en-GB" sz="1600" b="1" dirty="0"/>
              <a:t>not</a:t>
            </a:r>
            <a:r>
              <a:rPr lang="en-GB" sz="1600" dirty="0"/>
              <a:t> used to form the future 2.</a:t>
            </a:r>
          </a:p>
        </p:txBody>
      </p:sp>
    </p:spTree>
    <p:extLst>
      <p:ext uri="{BB962C8B-B14F-4D97-AF65-F5344CB8AC3E}">
        <p14:creationId xmlns:p14="http://schemas.microsoft.com/office/powerpoint/2010/main" val="423971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anim calcmode="lin" valueType="num">
                                      <p:cBhvr additive="base">
                                        <p:cTn id="70" dur="500" fill="hold"/>
                                        <p:tgtEl>
                                          <p:spTgt spid="3"/>
                                        </p:tgtEl>
                                        <p:attrNameLst>
                                          <p:attrName>ppt_x</p:attrName>
                                        </p:attrNameLst>
                                      </p:cBhvr>
                                      <p:tavLst>
                                        <p:tav tm="0">
                                          <p:val>
                                            <p:strVal val="#ppt_x"/>
                                          </p:val>
                                        </p:tav>
                                        <p:tav tm="100000">
                                          <p:val>
                                            <p:strVal val="#ppt_x"/>
                                          </p:val>
                                        </p:tav>
                                      </p:tavLst>
                                    </p:anim>
                                    <p:anim calcmode="lin" valueType="num">
                                      <p:cBhvr additive="base">
                                        <p:cTn id="7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9" grpId="0" animBg="1"/>
      <p:bldP spid="11" grpId="0" animBg="1"/>
      <p:bldP spid="5" grpId="0" animBg="1"/>
      <p:bldP spid="15" grpId="0" animBg="1"/>
      <p:bldP spid="7" grpId="0" animBg="1"/>
      <p:bldP spid="10" grpId="0" animBg="1"/>
      <p:bldP spid="8" grpId="0" animBg="1"/>
      <p:bldP spid="13"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1286E-E5FB-062F-5776-84424F4AD71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4959B274-863B-F454-A493-90602267534E}"/>
              </a:ext>
            </a:extLst>
          </p:cNvPr>
          <p:cNvSpPr txBox="1"/>
          <p:nvPr/>
        </p:nvSpPr>
        <p:spPr>
          <a:xfrm>
            <a:off x="0" y="957593"/>
            <a:ext cx="9144000" cy="338554"/>
          </a:xfrm>
          <a:prstGeom prst="rect">
            <a:avLst/>
          </a:prstGeom>
          <a:noFill/>
        </p:spPr>
        <p:txBody>
          <a:bodyPr wrap="square" rtlCol="0">
            <a:spAutoFit/>
          </a:bodyPr>
          <a:lstStyle/>
          <a:p>
            <a:pPr algn="ctr"/>
            <a:r>
              <a:rPr lang="de-DE" sz="1600" b="1" dirty="0">
                <a:solidFill>
                  <a:srgbClr val="C00000"/>
                </a:solidFill>
              </a:rPr>
              <a:t>The </a:t>
            </a:r>
            <a:r>
              <a:rPr lang="de-DE" sz="1600" b="1" dirty="0" err="1">
                <a:solidFill>
                  <a:srgbClr val="C00000"/>
                </a:solidFill>
              </a:rPr>
              <a:t>future</a:t>
            </a:r>
            <a:endParaRPr lang="en-GB" sz="1600" b="1" dirty="0">
              <a:solidFill>
                <a:srgbClr val="C00000"/>
              </a:solidFill>
            </a:endParaRPr>
          </a:p>
        </p:txBody>
      </p:sp>
      <p:sp>
        <p:nvSpPr>
          <p:cNvPr id="6" name="Textfeld 5">
            <a:extLst>
              <a:ext uri="{FF2B5EF4-FFF2-40B4-BE49-F238E27FC236}">
                <a16:creationId xmlns:a16="http://schemas.microsoft.com/office/drawing/2014/main" id="{ABCDA8AA-B83A-5557-C746-A7FE65B9B39D}"/>
              </a:ext>
            </a:extLst>
          </p:cNvPr>
          <p:cNvSpPr txBox="1"/>
          <p:nvPr/>
        </p:nvSpPr>
        <p:spPr>
          <a:xfrm>
            <a:off x="107504" y="1440000"/>
            <a:ext cx="2348130" cy="1077218"/>
          </a:xfrm>
          <a:prstGeom prst="rect">
            <a:avLst/>
          </a:prstGeom>
          <a:solidFill>
            <a:srgbClr val="FFFF00"/>
          </a:solidFill>
        </p:spPr>
        <p:txBody>
          <a:bodyPr wrap="square" rtlCol="0">
            <a:spAutoFit/>
          </a:bodyPr>
          <a:lstStyle/>
          <a:p>
            <a:r>
              <a:rPr lang="en-GB" sz="1600" dirty="0"/>
              <a:t>Complete with the correct form of the verbs in brackets to express the future:</a:t>
            </a:r>
          </a:p>
        </p:txBody>
      </p:sp>
      <p:sp>
        <p:nvSpPr>
          <p:cNvPr id="3" name="Textfeld 2">
            <a:extLst>
              <a:ext uri="{FF2B5EF4-FFF2-40B4-BE49-F238E27FC236}">
                <a16:creationId xmlns:a16="http://schemas.microsoft.com/office/drawing/2014/main" id="{F7EAF6F1-084A-032E-6A78-273B8C7F86DB}"/>
              </a:ext>
            </a:extLst>
          </p:cNvPr>
          <p:cNvSpPr txBox="1"/>
          <p:nvPr/>
        </p:nvSpPr>
        <p:spPr>
          <a:xfrm>
            <a:off x="2771800" y="1440000"/>
            <a:ext cx="6372200" cy="338554"/>
          </a:xfrm>
          <a:prstGeom prst="rect">
            <a:avLst/>
          </a:prstGeom>
          <a:solidFill>
            <a:schemeClr val="bg1"/>
          </a:solidFill>
        </p:spPr>
        <p:txBody>
          <a:bodyPr wrap="square" rtlCol="0">
            <a:spAutoFit/>
          </a:bodyPr>
          <a:lstStyle/>
          <a:p>
            <a:pPr algn="ctr"/>
            <a:r>
              <a:rPr lang="en-GB" sz="1600" dirty="0"/>
              <a:t>I think it (to rain) tomorrow.</a:t>
            </a:r>
          </a:p>
        </p:txBody>
      </p:sp>
      <p:sp>
        <p:nvSpPr>
          <p:cNvPr id="4" name="Textfeld 3">
            <a:extLst>
              <a:ext uri="{FF2B5EF4-FFF2-40B4-BE49-F238E27FC236}">
                <a16:creationId xmlns:a16="http://schemas.microsoft.com/office/drawing/2014/main" id="{EC3068E0-757D-C652-B577-D6119CEE7C17}"/>
              </a:ext>
            </a:extLst>
          </p:cNvPr>
          <p:cNvSpPr txBox="1"/>
          <p:nvPr/>
        </p:nvSpPr>
        <p:spPr>
          <a:xfrm>
            <a:off x="2771800" y="1800000"/>
            <a:ext cx="6372200" cy="338554"/>
          </a:xfrm>
          <a:prstGeom prst="rect">
            <a:avLst/>
          </a:prstGeom>
          <a:solidFill>
            <a:schemeClr val="accent1"/>
          </a:solidFill>
        </p:spPr>
        <p:txBody>
          <a:bodyPr wrap="square" rtlCol="0">
            <a:spAutoFit/>
          </a:bodyPr>
          <a:lstStyle/>
          <a:p>
            <a:pPr algn="ctr"/>
            <a:r>
              <a:rPr lang="en-GB" sz="1600" i="1" dirty="0"/>
              <a:t>I think it </a:t>
            </a:r>
            <a:r>
              <a:rPr lang="en-GB" sz="1600" b="1" i="1" dirty="0"/>
              <a:t>will rain</a:t>
            </a:r>
            <a:r>
              <a:rPr lang="en-GB" sz="1600" i="1" dirty="0"/>
              <a:t> tomorrow.</a:t>
            </a:r>
            <a:endParaRPr lang="en-GB" sz="1600" b="1" i="1" dirty="0"/>
          </a:p>
        </p:txBody>
      </p:sp>
      <p:sp>
        <p:nvSpPr>
          <p:cNvPr id="5" name="Textfeld 4">
            <a:extLst>
              <a:ext uri="{FF2B5EF4-FFF2-40B4-BE49-F238E27FC236}">
                <a16:creationId xmlns:a16="http://schemas.microsoft.com/office/drawing/2014/main" id="{F5981056-B4B5-345D-D2FB-F8DC29EAA0E6}"/>
              </a:ext>
            </a:extLst>
          </p:cNvPr>
          <p:cNvSpPr txBox="1"/>
          <p:nvPr/>
        </p:nvSpPr>
        <p:spPr>
          <a:xfrm>
            <a:off x="2771800" y="2772217"/>
            <a:ext cx="6372360" cy="338554"/>
          </a:xfrm>
          <a:prstGeom prst="rect">
            <a:avLst/>
          </a:prstGeom>
          <a:solidFill>
            <a:schemeClr val="bg1"/>
          </a:solidFill>
        </p:spPr>
        <p:txBody>
          <a:bodyPr wrap="square" rtlCol="0">
            <a:spAutoFit/>
          </a:bodyPr>
          <a:lstStyle/>
          <a:p>
            <a:pPr algn="ctr"/>
            <a:r>
              <a:rPr lang="en-GB" sz="1600" dirty="0"/>
              <a:t>David (to meet) customers this afternoon.</a:t>
            </a:r>
          </a:p>
        </p:txBody>
      </p:sp>
      <p:sp>
        <p:nvSpPr>
          <p:cNvPr id="14" name="Textfeld 13">
            <a:extLst>
              <a:ext uri="{FF2B5EF4-FFF2-40B4-BE49-F238E27FC236}">
                <a16:creationId xmlns:a16="http://schemas.microsoft.com/office/drawing/2014/main" id="{B96C26BB-BAB2-CFF3-55D4-695E91D40610}"/>
              </a:ext>
            </a:extLst>
          </p:cNvPr>
          <p:cNvSpPr txBox="1"/>
          <p:nvPr/>
        </p:nvSpPr>
        <p:spPr>
          <a:xfrm>
            <a:off x="2771800" y="3132257"/>
            <a:ext cx="6372200" cy="338554"/>
          </a:xfrm>
          <a:prstGeom prst="rect">
            <a:avLst/>
          </a:prstGeom>
          <a:solidFill>
            <a:schemeClr val="accent1"/>
          </a:solidFill>
        </p:spPr>
        <p:txBody>
          <a:bodyPr wrap="square" rtlCol="0">
            <a:spAutoFit/>
          </a:bodyPr>
          <a:lstStyle/>
          <a:p>
            <a:pPr algn="ctr"/>
            <a:r>
              <a:rPr lang="en-GB" sz="1600" dirty="0"/>
              <a:t>.</a:t>
            </a:r>
            <a:r>
              <a:rPr lang="en-GB" sz="1600" i="1" dirty="0"/>
              <a:t>David </a:t>
            </a:r>
            <a:r>
              <a:rPr lang="en-GB" sz="1600" b="1" i="1" dirty="0"/>
              <a:t>is meeting </a:t>
            </a:r>
            <a:r>
              <a:rPr lang="en-GB" sz="1600" i="1" dirty="0"/>
              <a:t>customers this afternoon.</a:t>
            </a:r>
          </a:p>
        </p:txBody>
      </p:sp>
      <p:sp>
        <p:nvSpPr>
          <p:cNvPr id="15" name="Textfeld 14">
            <a:extLst>
              <a:ext uri="{FF2B5EF4-FFF2-40B4-BE49-F238E27FC236}">
                <a16:creationId xmlns:a16="http://schemas.microsoft.com/office/drawing/2014/main" id="{FED276C0-ED41-4079-9D39-A2AFB1A72C3C}"/>
              </a:ext>
            </a:extLst>
          </p:cNvPr>
          <p:cNvSpPr txBox="1"/>
          <p:nvPr/>
        </p:nvSpPr>
        <p:spPr>
          <a:xfrm>
            <a:off x="2771800" y="5661248"/>
            <a:ext cx="6372360" cy="338554"/>
          </a:xfrm>
          <a:prstGeom prst="rect">
            <a:avLst/>
          </a:prstGeom>
          <a:solidFill>
            <a:schemeClr val="accent1"/>
          </a:solidFill>
        </p:spPr>
        <p:txBody>
          <a:bodyPr wrap="square" rtlCol="0">
            <a:spAutoFit/>
          </a:bodyPr>
          <a:lstStyle/>
          <a:p>
            <a:pPr algn="ctr"/>
            <a:r>
              <a:rPr lang="en-GB" sz="1600" i="1" dirty="0"/>
              <a:t>When he arrives </a:t>
            </a:r>
            <a:r>
              <a:rPr lang="en-GB" sz="1600" b="1" i="1" dirty="0"/>
              <a:t>we won’t/will not have had </a:t>
            </a:r>
            <a:r>
              <a:rPr lang="en-GB" sz="1600" i="1" dirty="0"/>
              <a:t>dinner yet.</a:t>
            </a:r>
          </a:p>
        </p:txBody>
      </p:sp>
      <p:sp>
        <p:nvSpPr>
          <p:cNvPr id="7" name="Textfeld 6">
            <a:extLst>
              <a:ext uri="{FF2B5EF4-FFF2-40B4-BE49-F238E27FC236}">
                <a16:creationId xmlns:a16="http://schemas.microsoft.com/office/drawing/2014/main" id="{B04FDEDB-1E5A-3FE3-4DDB-C34664241AED}"/>
              </a:ext>
            </a:extLst>
          </p:cNvPr>
          <p:cNvSpPr txBox="1"/>
          <p:nvPr/>
        </p:nvSpPr>
        <p:spPr>
          <a:xfrm>
            <a:off x="2771800" y="2132856"/>
            <a:ext cx="6372200" cy="338554"/>
          </a:xfrm>
          <a:prstGeom prst="rect">
            <a:avLst/>
          </a:prstGeom>
          <a:solidFill>
            <a:schemeClr val="bg1"/>
          </a:solidFill>
        </p:spPr>
        <p:txBody>
          <a:bodyPr wrap="square" rtlCol="0">
            <a:spAutoFit/>
          </a:bodyPr>
          <a:lstStyle/>
          <a:p>
            <a:pPr algn="ctr"/>
            <a:r>
              <a:rPr lang="en-US" sz="1600" dirty="0"/>
              <a:t>By this time next year, she (graduate) from university.</a:t>
            </a:r>
            <a:endParaRPr lang="en-GB" sz="1600" dirty="0"/>
          </a:p>
        </p:txBody>
      </p:sp>
      <p:sp>
        <p:nvSpPr>
          <p:cNvPr id="9" name="Textfeld 8">
            <a:extLst>
              <a:ext uri="{FF2B5EF4-FFF2-40B4-BE49-F238E27FC236}">
                <a16:creationId xmlns:a16="http://schemas.microsoft.com/office/drawing/2014/main" id="{A52F58E6-C51D-A646-F63B-13A47C1FB844}"/>
              </a:ext>
            </a:extLst>
          </p:cNvPr>
          <p:cNvSpPr txBox="1"/>
          <p:nvPr/>
        </p:nvSpPr>
        <p:spPr>
          <a:xfrm>
            <a:off x="2771800" y="2420888"/>
            <a:ext cx="6372200" cy="338554"/>
          </a:xfrm>
          <a:prstGeom prst="rect">
            <a:avLst/>
          </a:prstGeom>
          <a:solidFill>
            <a:schemeClr val="accent1"/>
          </a:solidFill>
        </p:spPr>
        <p:txBody>
          <a:bodyPr wrap="square" rtlCol="0">
            <a:spAutoFit/>
          </a:bodyPr>
          <a:lstStyle/>
          <a:p>
            <a:pPr algn="ctr"/>
            <a:r>
              <a:rPr lang="en-US" sz="1600" i="1" dirty="0"/>
              <a:t>By this time next year, she </a:t>
            </a:r>
            <a:r>
              <a:rPr lang="en-US" sz="1600" b="1" i="1" dirty="0"/>
              <a:t>will have graduated </a:t>
            </a:r>
            <a:r>
              <a:rPr lang="en-US" sz="1600" i="1" dirty="0"/>
              <a:t>from university.</a:t>
            </a:r>
            <a:endParaRPr lang="en-GB" sz="1600" i="1" dirty="0"/>
          </a:p>
        </p:txBody>
      </p:sp>
      <p:sp>
        <p:nvSpPr>
          <p:cNvPr id="12" name="Textfeld 11">
            <a:extLst>
              <a:ext uri="{FF2B5EF4-FFF2-40B4-BE49-F238E27FC236}">
                <a16:creationId xmlns:a16="http://schemas.microsoft.com/office/drawing/2014/main" id="{187F788A-CE33-82E2-209A-B68E89219799}"/>
              </a:ext>
            </a:extLst>
          </p:cNvPr>
          <p:cNvSpPr txBox="1"/>
          <p:nvPr/>
        </p:nvSpPr>
        <p:spPr>
          <a:xfrm>
            <a:off x="2771800" y="3738518"/>
            <a:ext cx="6372200" cy="338554"/>
          </a:xfrm>
          <a:prstGeom prst="rect">
            <a:avLst/>
          </a:prstGeom>
          <a:solidFill>
            <a:schemeClr val="accent1"/>
          </a:solidFill>
        </p:spPr>
        <p:txBody>
          <a:bodyPr wrap="square" rtlCol="0">
            <a:spAutoFit/>
          </a:bodyPr>
          <a:lstStyle/>
          <a:p>
            <a:pPr algn="ctr"/>
            <a:r>
              <a:rPr lang="en-GB" sz="1600" dirty="0"/>
              <a:t> </a:t>
            </a:r>
            <a:r>
              <a:rPr lang="en-GB" sz="1600" i="1" dirty="0"/>
              <a:t>The train </a:t>
            </a:r>
            <a:r>
              <a:rPr lang="en-GB" sz="1600" b="1" i="1" dirty="0"/>
              <a:t>leaves</a:t>
            </a:r>
            <a:r>
              <a:rPr lang="en-GB" sz="1600" i="1" dirty="0"/>
              <a:t> at 7.30 pm.</a:t>
            </a:r>
          </a:p>
        </p:txBody>
      </p:sp>
      <p:sp>
        <p:nvSpPr>
          <p:cNvPr id="17" name="Textfeld 16">
            <a:extLst>
              <a:ext uri="{FF2B5EF4-FFF2-40B4-BE49-F238E27FC236}">
                <a16:creationId xmlns:a16="http://schemas.microsoft.com/office/drawing/2014/main" id="{A3A11F32-6999-A03F-D8F2-FCB90D562E19}"/>
              </a:ext>
            </a:extLst>
          </p:cNvPr>
          <p:cNvSpPr txBox="1"/>
          <p:nvPr/>
        </p:nvSpPr>
        <p:spPr>
          <a:xfrm>
            <a:off x="2771800" y="4386590"/>
            <a:ext cx="6372200" cy="338554"/>
          </a:xfrm>
          <a:prstGeom prst="rect">
            <a:avLst/>
          </a:prstGeom>
          <a:solidFill>
            <a:schemeClr val="accent1"/>
          </a:solidFill>
        </p:spPr>
        <p:txBody>
          <a:bodyPr wrap="square" rtlCol="0">
            <a:spAutoFit/>
          </a:bodyPr>
          <a:lstStyle/>
          <a:p>
            <a:pPr algn="ctr"/>
            <a:r>
              <a:rPr lang="en-GB" sz="1600" i="1" dirty="0"/>
              <a:t>He </a:t>
            </a:r>
            <a:r>
              <a:rPr lang="en-GB" sz="1600" b="1" i="1" dirty="0"/>
              <a:t>won’t/will not </a:t>
            </a:r>
            <a:r>
              <a:rPr lang="en-GB" sz="1600" i="1" dirty="0"/>
              <a:t>come.</a:t>
            </a:r>
          </a:p>
        </p:txBody>
      </p:sp>
      <p:sp>
        <p:nvSpPr>
          <p:cNvPr id="18" name="Textfeld 17">
            <a:extLst>
              <a:ext uri="{FF2B5EF4-FFF2-40B4-BE49-F238E27FC236}">
                <a16:creationId xmlns:a16="http://schemas.microsoft.com/office/drawing/2014/main" id="{2626BD54-7B90-9581-3534-788FC0E6D394}"/>
              </a:ext>
            </a:extLst>
          </p:cNvPr>
          <p:cNvSpPr txBox="1"/>
          <p:nvPr/>
        </p:nvSpPr>
        <p:spPr>
          <a:xfrm>
            <a:off x="2771800" y="4725144"/>
            <a:ext cx="6372200" cy="338554"/>
          </a:xfrm>
          <a:prstGeom prst="rect">
            <a:avLst/>
          </a:prstGeom>
          <a:solidFill>
            <a:schemeClr val="bg1"/>
          </a:solidFill>
        </p:spPr>
        <p:txBody>
          <a:bodyPr wrap="square" rtlCol="0">
            <a:spAutoFit/>
          </a:bodyPr>
          <a:lstStyle/>
          <a:p>
            <a:pPr algn="ctr"/>
            <a:r>
              <a:rPr lang="en-GB" sz="1600" dirty="0"/>
              <a:t>Das </a:t>
            </a:r>
            <a:r>
              <a:rPr lang="en-GB" sz="1600" dirty="0" err="1"/>
              <a:t>wird</a:t>
            </a:r>
            <a:r>
              <a:rPr lang="en-GB" sz="1600" dirty="0"/>
              <a:t> </a:t>
            </a:r>
            <a:r>
              <a:rPr lang="en-GB" sz="1600" dirty="0" err="1"/>
              <a:t>nicht</a:t>
            </a:r>
            <a:r>
              <a:rPr lang="en-GB" sz="1600" dirty="0"/>
              <a:t> </a:t>
            </a:r>
            <a:r>
              <a:rPr lang="en-GB" sz="1600" dirty="0" err="1"/>
              <a:t>funktionieren</a:t>
            </a:r>
            <a:r>
              <a:rPr lang="en-GB" sz="1600" dirty="0"/>
              <a:t>.</a:t>
            </a:r>
          </a:p>
        </p:txBody>
      </p:sp>
      <p:sp>
        <p:nvSpPr>
          <p:cNvPr id="19" name="Textfeld 18">
            <a:extLst>
              <a:ext uri="{FF2B5EF4-FFF2-40B4-BE49-F238E27FC236}">
                <a16:creationId xmlns:a16="http://schemas.microsoft.com/office/drawing/2014/main" id="{819A508D-DEF4-6F61-648D-567C23412575}"/>
              </a:ext>
            </a:extLst>
          </p:cNvPr>
          <p:cNvSpPr txBox="1"/>
          <p:nvPr/>
        </p:nvSpPr>
        <p:spPr>
          <a:xfrm>
            <a:off x="2771800" y="5013176"/>
            <a:ext cx="6372200" cy="338554"/>
          </a:xfrm>
          <a:prstGeom prst="rect">
            <a:avLst/>
          </a:prstGeom>
          <a:solidFill>
            <a:schemeClr val="accent1"/>
          </a:solidFill>
        </p:spPr>
        <p:txBody>
          <a:bodyPr wrap="square" rtlCol="0">
            <a:spAutoFit/>
          </a:bodyPr>
          <a:lstStyle/>
          <a:p>
            <a:pPr algn="ctr"/>
            <a:r>
              <a:rPr lang="en-GB" sz="1600" i="1" dirty="0"/>
              <a:t>That </a:t>
            </a:r>
            <a:r>
              <a:rPr lang="en-GB" sz="1600" b="1" i="1" dirty="0"/>
              <a:t>won’t/will </a:t>
            </a:r>
            <a:r>
              <a:rPr lang="en-GB" sz="1600" i="1" dirty="0"/>
              <a:t>not work..</a:t>
            </a:r>
          </a:p>
        </p:txBody>
      </p:sp>
      <p:sp>
        <p:nvSpPr>
          <p:cNvPr id="20" name="Textfeld 19">
            <a:extLst>
              <a:ext uri="{FF2B5EF4-FFF2-40B4-BE49-F238E27FC236}">
                <a16:creationId xmlns:a16="http://schemas.microsoft.com/office/drawing/2014/main" id="{1A62275C-BCC9-2F11-823C-61A92300C85D}"/>
              </a:ext>
            </a:extLst>
          </p:cNvPr>
          <p:cNvSpPr txBox="1"/>
          <p:nvPr/>
        </p:nvSpPr>
        <p:spPr>
          <a:xfrm>
            <a:off x="2771800" y="5322694"/>
            <a:ext cx="6372200" cy="338554"/>
          </a:xfrm>
          <a:prstGeom prst="rect">
            <a:avLst/>
          </a:prstGeom>
          <a:solidFill>
            <a:schemeClr val="bg1"/>
          </a:solidFill>
        </p:spPr>
        <p:txBody>
          <a:bodyPr wrap="square" rtlCol="0">
            <a:spAutoFit/>
          </a:bodyPr>
          <a:lstStyle/>
          <a:p>
            <a:pPr algn="ctr"/>
            <a:r>
              <a:rPr lang="en-GB" sz="1600" dirty="0" err="1"/>
              <a:t>Wenn</a:t>
            </a:r>
            <a:r>
              <a:rPr lang="en-GB" sz="1600" dirty="0"/>
              <a:t> er </a:t>
            </a:r>
            <a:r>
              <a:rPr lang="en-GB" sz="1600" dirty="0" err="1"/>
              <a:t>kommt</a:t>
            </a:r>
            <a:r>
              <a:rPr lang="en-GB" sz="1600" dirty="0"/>
              <a:t>, </a:t>
            </a:r>
            <a:r>
              <a:rPr lang="en-GB" sz="1600" dirty="0" err="1"/>
              <a:t>werden</a:t>
            </a:r>
            <a:r>
              <a:rPr lang="en-GB" sz="1600" dirty="0"/>
              <a:t> </a:t>
            </a:r>
            <a:r>
              <a:rPr lang="en-GB" sz="1600" dirty="0" err="1"/>
              <a:t>wir</a:t>
            </a:r>
            <a:r>
              <a:rPr lang="en-GB" sz="1600" dirty="0"/>
              <a:t> </a:t>
            </a:r>
            <a:r>
              <a:rPr lang="en-GB" sz="1600" dirty="0" err="1"/>
              <a:t>noch</a:t>
            </a:r>
            <a:r>
              <a:rPr lang="en-GB" sz="1600" dirty="0"/>
              <a:t> </a:t>
            </a:r>
            <a:r>
              <a:rPr lang="en-GB" sz="1600" dirty="0" err="1"/>
              <a:t>nicht</a:t>
            </a:r>
            <a:r>
              <a:rPr lang="en-GB" sz="1600" dirty="0"/>
              <a:t> </a:t>
            </a:r>
            <a:r>
              <a:rPr lang="en-GB" sz="1600" dirty="0" err="1"/>
              <a:t>zu</a:t>
            </a:r>
            <a:r>
              <a:rPr lang="en-GB" sz="1600" dirty="0"/>
              <a:t> Abend </a:t>
            </a:r>
            <a:r>
              <a:rPr lang="en-GB" sz="1600" dirty="0" err="1"/>
              <a:t>gegessen</a:t>
            </a:r>
            <a:r>
              <a:rPr lang="en-GB" sz="1600" dirty="0"/>
              <a:t> </a:t>
            </a:r>
            <a:r>
              <a:rPr lang="en-GB" sz="1600" dirty="0" err="1"/>
              <a:t>haben</a:t>
            </a:r>
            <a:r>
              <a:rPr lang="en-GB" sz="1600" dirty="0"/>
              <a:t>.</a:t>
            </a:r>
          </a:p>
        </p:txBody>
      </p:sp>
      <p:sp>
        <p:nvSpPr>
          <p:cNvPr id="10" name="Textfeld 9">
            <a:extLst>
              <a:ext uri="{FF2B5EF4-FFF2-40B4-BE49-F238E27FC236}">
                <a16:creationId xmlns:a16="http://schemas.microsoft.com/office/drawing/2014/main" id="{53210282-2C6D-C0F8-9CF6-DAC5834DAEE9}"/>
              </a:ext>
            </a:extLst>
          </p:cNvPr>
          <p:cNvSpPr txBox="1"/>
          <p:nvPr/>
        </p:nvSpPr>
        <p:spPr>
          <a:xfrm>
            <a:off x="135638" y="4725144"/>
            <a:ext cx="2348130" cy="338554"/>
          </a:xfrm>
          <a:prstGeom prst="rect">
            <a:avLst/>
          </a:prstGeom>
          <a:solidFill>
            <a:srgbClr val="FFFF00"/>
          </a:solidFill>
        </p:spPr>
        <p:txBody>
          <a:bodyPr wrap="square" rtlCol="0">
            <a:spAutoFit/>
          </a:bodyPr>
          <a:lstStyle/>
          <a:p>
            <a:r>
              <a:rPr lang="en-GB" sz="1600" dirty="0"/>
              <a:t>Translate:</a:t>
            </a:r>
          </a:p>
        </p:txBody>
      </p:sp>
      <p:sp>
        <p:nvSpPr>
          <p:cNvPr id="13" name="Textfeld 12">
            <a:extLst>
              <a:ext uri="{FF2B5EF4-FFF2-40B4-BE49-F238E27FC236}">
                <a16:creationId xmlns:a16="http://schemas.microsoft.com/office/drawing/2014/main" id="{9C46EE7B-992D-37E5-87FD-257DBF6EC500}"/>
              </a:ext>
            </a:extLst>
          </p:cNvPr>
          <p:cNvSpPr txBox="1"/>
          <p:nvPr/>
        </p:nvSpPr>
        <p:spPr>
          <a:xfrm>
            <a:off x="2771800" y="3429000"/>
            <a:ext cx="6372200" cy="338554"/>
          </a:xfrm>
          <a:prstGeom prst="rect">
            <a:avLst/>
          </a:prstGeom>
          <a:solidFill>
            <a:schemeClr val="bg1"/>
          </a:solidFill>
        </p:spPr>
        <p:txBody>
          <a:bodyPr wrap="square" rtlCol="0">
            <a:spAutoFit/>
          </a:bodyPr>
          <a:lstStyle/>
          <a:p>
            <a:pPr algn="ctr"/>
            <a:r>
              <a:rPr lang="en-GB" sz="1600" dirty="0"/>
              <a:t>The train (to leave) at 7.30 pm.</a:t>
            </a:r>
          </a:p>
        </p:txBody>
      </p:sp>
      <p:sp>
        <p:nvSpPr>
          <p:cNvPr id="23" name="Textfeld 22">
            <a:extLst>
              <a:ext uri="{FF2B5EF4-FFF2-40B4-BE49-F238E27FC236}">
                <a16:creationId xmlns:a16="http://schemas.microsoft.com/office/drawing/2014/main" id="{134443B5-065C-4CF6-934B-486340B36B87}"/>
              </a:ext>
            </a:extLst>
          </p:cNvPr>
          <p:cNvSpPr txBox="1"/>
          <p:nvPr/>
        </p:nvSpPr>
        <p:spPr>
          <a:xfrm>
            <a:off x="2771800" y="4077072"/>
            <a:ext cx="6372200" cy="338554"/>
          </a:xfrm>
          <a:prstGeom prst="rect">
            <a:avLst/>
          </a:prstGeom>
          <a:solidFill>
            <a:schemeClr val="bg1"/>
          </a:solidFill>
        </p:spPr>
        <p:txBody>
          <a:bodyPr wrap="square" rtlCol="0">
            <a:spAutoFit/>
          </a:bodyPr>
          <a:lstStyle/>
          <a:p>
            <a:pPr algn="ctr"/>
            <a:r>
              <a:rPr lang="en-GB" sz="1600" dirty="0"/>
              <a:t>He (not, to come).</a:t>
            </a:r>
          </a:p>
        </p:txBody>
      </p:sp>
      <p:sp>
        <p:nvSpPr>
          <p:cNvPr id="16" name="Textfeld 15">
            <a:extLst>
              <a:ext uri="{FF2B5EF4-FFF2-40B4-BE49-F238E27FC236}">
                <a16:creationId xmlns:a16="http://schemas.microsoft.com/office/drawing/2014/main" id="{A4096FE1-DFFE-AD69-6386-A45728F7BAD7}"/>
              </a:ext>
            </a:extLst>
          </p:cNvPr>
          <p:cNvSpPr txBox="1"/>
          <p:nvPr/>
        </p:nvSpPr>
        <p:spPr>
          <a:xfrm>
            <a:off x="2771800" y="5970766"/>
            <a:ext cx="6372200" cy="338554"/>
          </a:xfrm>
          <a:prstGeom prst="rect">
            <a:avLst/>
          </a:prstGeom>
          <a:solidFill>
            <a:schemeClr val="bg1"/>
          </a:solidFill>
        </p:spPr>
        <p:txBody>
          <a:bodyPr wrap="square" rtlCol="0">
            <a:spAutoFit/>
          </a:bodyPr>
          <a:lstStyle/>
          <a:p>
            <a:pPr algn="ctr"/>
            <a:r>
              <a:rPr lang="en-GB" sz="1600" dirty="0"/>
              <a:t>Davon </a:t>
            </a:r>
            <a:r>
              <a:rPr lang="en-GB" sz="1600" dirty="0" err="1"/>
              <a:t>wird</a:t>
            </a:r>
            <a:r>
              <a:rPr lang="en-GB" sz="1600" dirty="0"/>
              <a:t> </a:t>
            </a:r>
            <a:r>
              <a:rPr lang="en-GB" sz="1600" dirty="0" err="1"/>
              <a:t>ihm</a:t>
            </a:r>
            <a:r>
              <a:rPr lang="en-GB" sz="1600" dirty="0"/>
              <a:t> </a:t>
            </a:r>
            <a:r>
              <a:rPr lang="en-GB" sz="1600" dirty="0" err="1"/>
              <a:t>noch</a:t>
            </a:r>
            <a:r>
              <a:rPr lang="en-GB" sz="1600" dirty="0"/>
              <a:t> </a:t>
            </a:r>
            <a:r>
              <a:rPr lang="en-GB" sz="1600" dirty="0" err="1"/>
              <a:t>nichts</a:t>
            </a:r>
            <a:r>
              <a:rPr lang="en-GB" sz="1600" dirty="0"/>
              <a:t> </a:t>
            </a:r>
            <a:r>
              <a:rPr lang="en-GB" sz="1600" dirty="0" err="1"/>
              <a:t>erzählt</a:t>
            </a:r>
            <a:r>
              <a:rPr lang="en-GB" sz="1600" dirty="0"/>
              <a:t> </a:t>
            </a:r>
            <a:r>
              <a:rPr lang="en-GB" sz="1600" dirty="0" err="1"/>
              <a:t>worden</a:t>
            </a:r>
            <a:r>
              <a:rPr lang="en-GB" sz="1600" dirty="0"/>
              <a:t> sein.</a:t>
            </a:r>
          </a:p>
        </p:txBody>
      </p:sp>
      <p:sp>
        <p:nvSpPr>
          <p:cNvPr id="21" name="Textfeld 20">
            <a:extLst>
              <a:ext uri="{FF2B5EF4-FFF2-40B4-BE49-F238E27FC236}">
                <a16:creationId xmlns:a16="http://schemas.microsoft.com/office/drawing/2014/main" id="{33F0704B-662C-4FB8-F744-F1276EF2BED3}"/>
              </a:ext>
            </a:extLst>
          </p:cNvPr>
          <p:cNvSpPr txBox="1"/>
          <p:nvPr/>
        </p:nvSpPr>
        <p:spPr>
          <a:xfrm>
            <a:off x="2771800" y="6309320"/>
            <a:ext cx="6372360" cy="338554"/>
          </a:xfrm>
          <a:prstGeom prst="rect">
            <a:avLst/>
          </a:prstGeom>
          <a:solidFill>
            <a:schemeClr val="accent1"/>
          </a:solidFill>
        </p:spPr>
        <p:txBody>
          <a:bodyPr wrap="square" rtlCol="0">
            <a:spAutoFit/>
          </a:bodyPr>
          <a:lstStyle/>
          <a:p>
            <a:pPr algn="ctr"/>
            <a:r>
              <a:rPr lang="en-GB" sz="1600" i="1" dirty="0"/>
              <a:t>He </a:t>
            </a:r>
            <a:r>
              <a:rPr lang="en-GB" sz="1600" b="1" i="1" dirty="0"/>
              <a:t>will not have been told </a:t>
            </a:r>
            <a:r>
              <a:rPr lang="en-GB" sz="1600" i="1" dirty="0"/>
              <a:t>anything about it..</a:t>
            </a:r>
          </a:p>
        </p:txBody>
      </p:sp>
    </p:spTree>
    <p:extLst>
      <p:ext uri="{BB962C8B-B14F-4D97-AF65-F5344CB8AC3E}">
        <p14:creationId xmlns:p14="http://schemas.microsoft.com/office/powerpoint/2010/main" val="14918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1000"/>
                                        <p:tgtEl>
                                          <p:spTgt spid="10"/>
                                        </p:tgtEl>
                                      </p:cBhvr>
                                    </p:animEffect>
                                    <p:anim calcmode="lin" valueType="num">
                                      <p:cBhvr>
                                        <p:cTn id="78" dur="1000" fill="hold"/>
                                        <p:tgtEl>
                                          <p:spTgt spid="10"/>
                                        </p:tgtEl>
                                        <p:attrNameLst>
                                          <p:attrName>ppt_x</p:attrName>
                                        </p:attrNameLst>
                                      </p:cBhvr>
                                      <p:tavLst>
                                        <p:tav tm="0">
                                          <p:val>
                                            <p:strVal val="#ppt_x"/>
                                          </p:val>
                                        </p:tav>
                                        <p:tav tm="100000">
                                          <p:val>
                                            <p:strVal val="#ppt_x"/>
                                          </p:val>
                                        </p:tav>
                                      </p:tavLst>
                                    </p:anim>
                                    <p:anim calcmode="lin" valueType="num">
                                      <p:cBhvr>
                                        <p:cTn id="7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1000"/>
                                        <p:tgtEl>
                                          <p:spTgt spid="19"/>
                                        </p:tgtEl>
                                      </p:cBhvr>
                                    </p:animEffect>
                                    <p:anim calcmode="lin" valueType="num">
                                      <p:cBhvr>
                                        <p:cTn id="92" dur="1000" fill="hold"/>
                                        <p:tgtEl>
                                          <p:spTgt spid="19"/>
                                        </p:tgtEl>
                                        <p:attrNameLst>
                                          <p:attrName>ppt_x</p:attrName>
                                        </p:attrNameLst>
                                      </p:cBhvr>
                                      <p:tavLst>
                                        <p:tav tm="0">
                                          <p:val>
                                            <p:strVal val="#ppt_x"/>
                                          </p:val>
                                        </p:tav>
                                        <p:tav tm="100000">
                                          <p:val>
                                            <p:strVal val="#ppt_x"/>
                                          </p:val>
                                        </p:tav>
                                      </p:tavLst>
                                    </p:anim>
                                    <p:anim calcmode="lin" valueType="num">
                                      <p:cBhvr>
                                        <p:cTn id="9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6"/>
                                        </p:tgtEl>
                                        <p:attrNameLst>
                                          <p:attrName>style.visibility</p:attrName>
                                        </p:attrNameLst>
                                      </p:cBhvr>
                                      <p:to>
                                        <p:strVal val="visible"/>
                                      </p:to>
                                    </p:set>
                                    <p:animEffect transition="in" filter="fade">
                                      <p:cBhvr>
                                        <p:cTn id="112" dur="1000"/>
                                        <p:tgtEl>
                                          <p:spTgt spid="16"/>
                                        </p:tgtEl>
                                      </p:cBhvr>
                                    </p:animEffect>
                                    <p:anim calcmode="lin" valueType="num">
                                      <p:cBhvr>
                                        <p:cTn id="113" dur="1000" fill="hold"/>
                                        <p:tgtEl>
                                          <p:spTgt spid="16"/>
                                        </p:tgtEl>
                                        <p:attrNameLst>
                                          <p:attrName>ppt_x</p:attrName>
                                        </p:attrNameLst>
                                      </p:cBhvr>
                                      <p:tavLst>
                                        <p:tav tm="0">
                                          <p:val>
                                            <p:strVal val="#ppt_x"/>
                                          </p:val>
                                        </p:tav>
                                        <p:tav tm="100000">
                                          <p:val>
                                            <p:strVal val="#ppt_x"/>
                                          </p:val>
                                        </p:tav>
                                      </p:tavLst>
                                    </p:anim>
                                    <p:anim calcmode="lin" valueType="num">
                                      <p:cBhvr>
                                        <p:cTn id="1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fade">
                                      <p:cBhvr>
                                        <p:cTn id="119" dur="1000"/>
                                        <p:tgtEl>
                                          <p:spTgt spid="21"/>
                                        </p:tgtEl>
                                      </p:cBhvr>
                                    </p:animEffect>
                                    <p:anim calcmode="lin" valueType="num">
                                      <p:cBhvr>
                                        <p:cTn id="120" dur="1000" fill="hold"/>
                                        <p:tgtEl>
                                          <p:spTgt spid="21"/>
                                        </p:tgtEl>
                                        <p:attrNameLst>
                                          <p:attrName>ppt_x</p:attrName>
                                        </p:attrNameLst>
                                      </p:cBhvr>
                                      <p:tavLst>
                                        <p:tav tm="0">
                                          <p:val>
                                            <p:strVal val="#ppt_x"/>
                                          </p:val>
                                        </p:tav>
                                        <p:tav tm="100000">
                                          <p:val>
                                            <p:strVal val="#ppt_x"/>
                                          </p:val>
                                        </p:tav>
                                      </p:tavLst>
                                    </p:anim>
                                    <p:anim calcmode="lin" valueType="num">
                                      <p:cBhvr>
                                        <p:cTn id="1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animBg="1"/>
      <p:bldP spid="15" grpId="0" animBg="1"/>
      <p:bldP spid="7" grpId="0" animBg="1"/>
      <p:bldP spid="9" grpId="0" animBg="1"/>
      <p:bldP spid="12" grpId="0" animBg="1"/>
      <p:bldP spid="17" grpId="0" animBg="1"/>
      <p:bldP spid="18" grpId="0" animBg="1"/>
      <p:bldP spid="19" grpId="0" animBg="1"/>
      <p:bldP spid="20" grpId="0" animBg="1"/>
      <p:bldP spid="10" grpId="0" animBg="1"/>
      <p:bldP spid="13" grpId="0" animBg="1"/>
      <p:bldP spid="23" grpId="0" animBg="1"/>
      <p:bldP spid="16" grpId="0" animBg="1"/>
      <p:bldP spid="21" grpId="0" animBg="1"/>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772</Words>
  <Application>Microsoft Office PowerPoint</Application>
  <PresentationFormat>Bildschirmpräsentation (4:3)</PresentationFormat>
  <Paragraphs>71</Paragraphs>
  <Slides>6</Slides>
  <Notes>6</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Calibri</vt:lpstr>
      <vt:lpstr>Standarddesign</vt:lpstr>
      <vt:lpstr>PowerPoint-Präsentation</vt:lpstr>
      <vt:lpstr>PowerPoint-Präsentation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Jürgen Hensel</dc:creator>
  <cp:lastModifiedBy>Jürgen Hensel</cp:lastModifiedBy>
  <cp:revision>463</cp:revision>
  <dcterms:created xsi:type="dcterms:W3CDTF">2011-03-24T10:15:25Z</dcterms:created>
  <dcterms:modified xsi:type="dcterms:W3CDTF">2025-03-18T14:27:05Z</dcterms:modified>
</cp:coreProperties>
</file>