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300" r:id="rId4"/>
    <p:sldId id="289" r:id="rId5"/>
    <p:sldId id="316" r:id="rId6"/>
    <p:sldId id="317" r:id="rId7"/>
    <p:sldId id="318" r:id="rId8"/>
    <p:sldId id="304" r:id="rId9"/>
    <p:sldId id="290" r:id="rId10"/>
    <p:sldId id="296" r:id="rId11"/>
    <p:sldId id="292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53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3A9BC7-CDE0-DF62-8790-817792F46D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ECD969-BA78-056F-7F23-29F637D139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AE480C-D013-4C64-B7BC-D7F608D49028}" type="datetimeFigureOut">
              <a:rPr lang="de-DE"/>
              <a:pPr>
                <a:defRPr/>
              </a:pPr>
              <a:t>21.03.2025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B5BA822-71AE-AEB2-AE14-13BF35E471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35FF3462-C1E4-3034-EC0F-8595103E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BB662D-2CBC-CC38-A3DE-D3B9B622DC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D6162A-DB37-E84B-766C-0D11ECAEF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3AF6BC2-75A7-470D-ABD1-A05EE3EBBD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86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23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478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4626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2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701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935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168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82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39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4838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73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78A8DB61-2188-CEE1-9C60-B08AA4B45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>
            <a:extLst>
              <a:ext uri="{FF2B5EF4-FFF2-40B4-BE49-F238E27FC236}">
                <a16:creationId xmlns:a16="http://schemas.microsoft.com/office/drawing/2014/main" id="{F81FA45B-4D28-7701-C004-F6C1B92CAF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mit Muße am Vormittag B1-4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251-40644B</a:t>
            </a:r>
            <a:r>
              <a:rPr lang="de-DE" altLang="de-DE" b="1" dirty="0"/>
              <a:t>, Fr, 10.15 – 11.45 Uhr</a:t>
            </a:r>
          </a:p>
        </p:txBody>
      </p:sp>
      <p:sp>
        <p:nvSpPr>
          <p:cNvPr id="1029" name="Line 10">
            <a:extLst>
              <a:ext uri="{FF2B5EF4-FFF2-40B4-BE49-F238E27FC236}">
                <a16:creationId xmlns:a16="http://schemas.microsoft.com/office/drawing/2014/main" id="{3864230E-F4F0-4F0C-7480-AF5203B720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B8D96C-1CE5-2F1F-AFCA-8E4DEF2947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65" y="44624"/>
            <a:ext cx="213133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227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6600" b="1" dirty="0">
                <a:latin typeface="Verdana" pitchFamily="34" charset="0"/>
              </a:rPr>
              <a:t>Find the word.</a:t>
            </a:r>
            <a:r>
              <a:rPr lang="de-DE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315724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spc="-110" dirty="0">
                <a:latin typeface="Verdana" pitchFamily="34" charset="0"/>
              </a:rPr>
              <a:t>It is the third-largest city of the world’s second-largest country and its name might remind you of a kind of Dutch surnames.</a:t>
            </a:r>
          </a:p>
          <a:p>
            <a:pPr algn="ctr">
              <a:spcBef>
                <a:spcPts val="0"/>
              </a:spcBef>
            </a:pPr>
            <a:r>
              <a:rPr lang="en-US" sz="2400" spc="-110" dirty="0">
                <a:latin typeface="Verdana" pitchFamily="34" charset="0"/>
              </a:rPr>
              <a:t>We need the first letter of the city’s name.</a:t>
            </a:r>
          </a:p>
        </p:txBody>
      </p:sp>
      <p:pic>
        <p:nvPicPr>
          <p:cNvPr id="2" name="Grafik 1" descr="Vancouver_from_air.jpg">
            <a:extLst>
              <a:ext uri="{FF2B5EF4-FFF2-40B4-BE49-F238E27FC236}">
                <a16:creationId xmlns:a16="http://schemas.microsoft.com/office/drawing/2014/main" id="{09C95C85-1248-9738-2603-21829AA5B5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6B1F023-CD7C-9CFE-351B-C44666DDF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6" y="4946392"/>
            <a:ext cx="91440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Add the missing letter.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That’s the one we need.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B57322F-8539-33E5-AD3D-8DA346B74646}"/>
              </a:ext>
            </a:extLst>
          </p:cNvPr>
          <p:cNvSpPr/>
          <p:nvPr/>
        </p:nvSpPr>
        <p:spPr>
          <a:xfrm rot="20994154">
            <a:off x="1903587" y="2057398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funn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4BCEC25-F5F8-C83F-FCAC-15F2484966C4}"/>
              </a:ext>
            </a:extLst>
          </p:cNvPr>
          <p:cNvSpPr/>
          <p:nvPr/>
        </p:nvSpPr>
        <p:spPr>
          <a:xfrm rot="1083315">
            <a:off x="5940956" y="2897340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ield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41B1A0-19E1-6D86-89AC-CF95F78D7297}"/>
              </a:ext>
            </a:extLst>
          </p:cNvPr>
          <p:cNvSpPr/>
          <p:nvPr/>
        </p:nvSpPr>
        <p:spPr>
          <a:xfrm>
            <a:off x="4094946" y="29673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ee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F6036F-B15C-63F6-E752-5C50C82D264D}"/>
              </a:ext>
            </a:extLst>
          </p:cNvPr>
          <p:cNvSpPr/>
          <p:nvPr/>
        </p:nvSpPr>
        <p:spPr>
          <a:xfrm rot="662918">
            <a:off x="4491861" y="1412776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853233"/>
            <a:ext cx="9144000" cy="1583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By </a:t>
            </a:r>
            <a:r>
              <a:rPr lang="de-DE" sz="2400" dirty="0" err="1">
                <a:latin typeface="Verdana" pitchFamily="34" charset="0"/>
              </a:rPr>
              <a:t>now</a:t>
            </a:r>
            <a:r>
              <a:rPr lang="de-DE" sz="2400" dirty="0">
                <a:latin typeface="Verdana" pitchFamily="34" charset="0"/>
              </a:rPr>
              <a:t>, </a:t>
            </a:r>
            <a:r>
              <a:rPr lang="de-DE" sz="2400" dirty="0" err="1">
                <a:latin typeface="Verdana" pitchFamily="34" charset="0"/>
              </a:rPr>
              <a:t>you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should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have</a:t>
            </a:r>
            <a:r>
              <a:rPr lang="de-DE" sz="2400" dirty="0">
                <a:latin typeface="Verdana" pitchFamily="34" charset="0"/>
              </a:rPr>
              <a:t> 10 </a:t>
            </a:r>
            <a:r>
              <a:rPr lang="de-DE" sz="2400" dirty="0" err="1">
                <a:latin typeface="Verdana" pitchFamily="34" charset="0"/>
              </a:rPr>
              <a:t>letters</a:t>
            </a:r>
            <a:r>
              <a:rPr lang="de-DE" sz="2400" dirty="0">
                <a:latin typeface="Verdana" pitchFamily="34" charset="0"/>
              </a:rPr>
              <a:t>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>
                <a:latin typeface="Verdana" pitchFamily="34" charset="0"/>
              </a:rPr>
              <a:t>(in </a:t>
            </a:r>
            <a:r>
              <a:rPr lang="de-DE" sz="2400" dirty="0" err="1">
                <a:latin typeface="Verdana" pitchFamily="34" charset="0"/>
              </a:rPr>
              <a:t>alphabetical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order</a:t>
            </a:r>
            <a:r>
              <a:rPr lang="de-DE" sz="2400" dirty="0">
                <a:latin typeface="Verdana" pitchFamily="34" charset="0"/>
              </a:rPr>
              <a:t>) on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list</a:t>
            </a:r>
            <a:r>
              <a:rPr lang="de-DE" sz="2400" dirty="0">
                <a:latin typeface="Verdana" pitchFamily="34" charset="0"/>
              </a:rPr>
              <a:t>.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Reshuffle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them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for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something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essential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when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acquiring</a:t>
            </a:r>
            <a:r>
              <a:rPr lang="de-DE" sz="2400" dirty="0">
                <a:latin typeface="Verdana" pitchFamily="34" charset="0"/>
              </a:rPr>
              <a:t> a </a:t>
            </a:r>
            <a:r>
              <a:rPr lang="de-DE" sz="2400" dirty="0" err="1">
                <a:latin typeface="Verdana" pitchFamily="34" charset="0"/>
              </a:rPr>
              <a:t>foreign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language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9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D09D1-04A5-7354-BDF8-C48F71AE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6E57E13-4A78-01A8-5A7E-55AA557D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00"/>
            <a:ext cx="9144000" cy="12241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Ayer’s Rock </a:t>
            </a:r>
            <a:r>
              <a:rPr lang="en-US" sz="2400" i="1" kern="0" dirty="0">
                <a:latin typeface="Verdana" panose="020B0604030504040204" pitchFamily="34" charset="0"/>
                <a:ea typeface="Verdana" panose="020B0604030504040204" pitchFamily="34" charset="0"/>
              </a:rPr>
              <a:t>(Uluru)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is one of the country’s </a:t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major touristic attractions.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We need the last letter of the country’s capital.</a:t>
            </a:r>
          </a:p>
          <a:p>
            <a:pPr algn="ctr"/>
            <a:endParaRPr lang="en-US" sz="2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 descr="Ein Bild, das Himmel, Wolke, Sonnenuntergang, draußen enthält.&#10;&#10;Automatisch generierte Beschreibung">
            <a:extLst>
              <a:ext uri="{FF2B5EF4-FFF2-40B4-BE49-F238E27FC236}">
                <a16:creationId xmlns:a16="http://schemas.microsoft.com/office/drawing/2014/main" id="{5EE6537E-BFA9-E7A8-46DD-32270F95F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04" y="962335"/>
            <a:ext cx="5400000" cy="40508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A6C03E-440E-57E1-B254-DD037B9631A4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Canberr</a:t>
            </a:r>
            <a:r>
              <a:rPr lang="de-DE" b="1" dirty="0">
                <a:solidFill>
                  <a:srgbClr val="FF0000"/>
                </a:solidFill>
              </a:rPr>
              <a:t>a </a:t>
            </a:r>
            <a:r>
              <a:rPr lang="de-DE" b="1" dirty="0"/>
              <a:t>(Australia)</a:t>
            </a:r>
          </a:p>
        </p:txBody>
      </p:sp>
    </p:spTree>
    <p:extLst>
      <p:ext uri="{BB962C8B-B14F-4D97-AF65-F5344CB8AC3E}">
        <p14:creationId xmlns:p14="http://schemas.microsoft.com/office/powerpoint/2010/main" val="22539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FCB3B-25F5-1720-4D05-9CF6AE4A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>
            <a:extLst>
              <a:ext uri="{FF2B5EF4-FFF2-40B4-BE49-F238E27FC236}">
                <a16:creationId xmlns:a16="http://schemas.microsoft.com/office/drawing/2014/main" id="{EC3DA4E4-EEFB-6DE3-F5E6-978D05D10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1708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Ingo Zamperoni, same </a:t>
            </a:r>
            <a:r>
              <a:rPr lang="de-DE" sz="2400" dirty="0" err="1">
                <a:latin typeface="Verdana" pitchFamily="34" charset="0"/>
              </a:rPr>
              <a:t>as</a:t>
            </a:r>
            <a:r>
              <a:rPr lang="de-DE" sz="2400" dirty="0">
                <a:latin typeface="Verdana" pitchFamily="34" charset="0"/>
              </a:rPr>
              <a:t> Jessy Wellmer and Pinar Atalay,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among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recent</a:t>
            </a:r>
            <a:r>
              <a:rPr lang="de-DE" sz="2400" dirty="0">
                <a:latin typeface="Verdana" pitchFamily="34" charset="0"/>
              </a:rPr>
              <a:t> and </a:t>
            </a:r>
            <a:r>
              <a:rPr lang="de-DE" sz="2400" dirty="0" err="1">
                <a:latin typeface="Verdana" pitchFamily="34" charset="0"/>
              </a:rPr>
              <a:t>current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protagonists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Tagesthemen </a:t>
            </a:r>
            <a:r>
              <a:rPr lang="de-DE" sz="2400" dirty="0" err="1">
                <a:latin typeface="Verdana" pitchFamily="34" charset="0"/>
              </a:rPr>
              <a:t>news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show</a:t>
            </a:r>
            <a:r>
              <a:rPr lang="de-DE" sz="2400" dirty="0">
                <a:latin typeface="Verdana" pitchFamily="34" charset="0"/>
              </a:rPr>
              <a:t>.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What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his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job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called</a:t>
            </a:r>
            <a:r>
              <a:rPr lang="de-DE" sz="2400" dirty="0">
                <a:latin typeface="Verdana" pitchFamily="34" charset="0"/>
              </a:rPr>
              <a:t> in English? </a:t>
            </a:r>
            <a:r>
              <a:rPr lang="de-DE" sz="2400" dirty="0" err="1">
                <a:latin typeface="Verdana" pitchFamily="34" charset="0"/>
              </a:rPr>
              <a:t>We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need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first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letter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  <p:pic>
        <p:nvPicPr>
          <p:cNvPr id="4" name="Grafik 3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3334CA55-75B5-6D10-F166-A2270A13E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00" y="967778"/>
            <a:ext cx="3492000" cy="411740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0D657CE-752D-5872-2965-0C7A84781059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a</a:t>
            </a:r>
            <a:r>
              <a:rPr lang="de-DE" b="1" dirty="0" err="1"/>
              <a:t>nchorman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595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DCDEA-5459-0667-E115-06018DBD2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4230EF-F3C0-D313-F002-C30AC560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9144000" cy="12241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 ‘pitcher’ can be a container for liquids 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or a position in a team sport, 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of which we need the first letter.</a:t>
            </a:r>
          </a:p>
          <a:p>
            <a:pPr algn="ctr"/>
            <a:endParaRPr lang="en-US" sz="2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 descr="Ein Bild, das Pitcher, Krug, Henkelbecher, Stilllebenfotografie enthält.&#10;&#10;Automatisch generierte Beschreibung">
            <a:extLst>
              <a:ext uri="{FF2B5EF4-FFF2-40B4-BE49-F238E27FC236}">
                <a16:creationId xmlns:a16="http://schemas.microsoft.com/office/drawing/2014/main" id="{5D9772BE-51FC-DD6D-70EB-5871DB66F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16" y="1772816"/>
            <a:ext cx="3744000" cy="293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0EDB5FF-89F6-CD0F-5C02-F4C02E04F32F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B</a:t>
            </a:r>
            <a:r>
              <a:rPr lang="de-DE" b="1" dirty="0"/>
              <a:t>aseball</a:t>
            </a:r>
          </a:p>
        </p:txBody>
      </p:sp>
    </p:spTree>
    <p:extLst>
      <p:ext uri="{BB962C8B-B14F-4D97-AF65-F5344CB8AC3E}">
        <p14:creationId xmlns:p14="http://schemas.microsoft.com/office/powerpoint/2010/main" val="26562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BE54F-87B6-4C81-9440-B771829D4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10A80A2-4377-A8CA-8173-2E482F5E24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4941168"/>
            <a:ext cx="9144000" cy="15841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During certain periods of their lives both gentlemen had their ‘workplaces’ in a city bordering a lake and having a reputation of being pretty cold in winter.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We need the first letter of the city’s name.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63F5F24-0F42-E213-3CE3-B9BBB2F96112}"/>
              </a:ext>
            </a:extLst>
          </p:cNvPr>
          <p:cNvGrpSpPr/>
          <p:nvPr/>
        </p:nvGrpSpPr>
        <p:grpSpPr>
          <a:xfrm>
            <a:off x="409508" y="1647825"/>
            <a:ext cx="8324984" cy="2448000"/>
            <a:chOff x="409508" y="1647825"/>
            <a:chExt cx="8324984" cy="2448000"/>
          </a:xfrm>
        </p:grpSpPr>
        <p:pic>
          <p:nvPicPr>
            <p:cNvPr id="3" name="Grafik 2" descr="Ein Bild, das Menschliches Gesicht, Kleidung, Person, Lächeln enthält.&#10;&#10;Automatisch generierte Beschreibung">
              <a:extLst>
                <a:ext uri="{FF2B5EF4-FFF2-40B4-BE49-F238E27FC236}">
                  <a16:creationId xmlns:a16="http://schemas.microsoft.com/office/drawing/2014/main" id="{62159D23-CF37-1BB0-2327-81E9781E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" r="10856"/>
            <a:stretch/>
          </p:blipFill>
          <p:spPr>
            <a:xfrm>
              <a:off x="4788024" y="1647825"/>
              <a:ext cx="3946468" cy="2448000"/>
            </a:xfrm>
            <a:prstGeom prst="rect">
              <a:avLst/>
            </a:prstGeom>
          </p:spPr>
        </p:pic>
        <p:pic>
          <p:nvPicPr>
            <p:cNvPr id="5" name="Grafik 4" descr="Ein Bild, das Menschliches Gesicht, Person, Kleidung, Krawatte enthält.&#10;&#10;Automatisch generierte Beschreibung">
              <a:extLst>
                <a:ext uri="{FF2B5EF4-FFF2-40B4-BE49-F238E27FC236}">
                  <a16:creationId xmlns:a16="http://schemas.microsoft.com/office/drawing/2014/main" id="{73157D24-CA27-CF49-F952-CABD1AF0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08" y="1647825"/>
              <a:ext cx="3622445" cy="2448000"/>
            </a:xfrm>
            <a:prstGeom prst="rect">
              <a:avLst/>
            </a:prstGeom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FB2F72F1-504B-1A5B-8E0B-09825F77E2E6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C</a:t>
            </a:r>
            <a:r>
              <a:rPr lang="de-DE" b="1" dirty="0"/>
              <a:t>hicago</a:t>
            </a:r>
          </a:p>
        </p:txBody>
      </p:sp>
    </p:spTree>
    <p:extLst>
      <p:ext uri="{BB962C8B-B14F-4D97-AF65-F5344CB8AC3E}">
        <p14:creationId xmlns:p14="http://schemas.microsoft.com/office/powerpoint/2010/main" val="42805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7593E-1DD4-17A0-5294-732BE10E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78EC79A-2422-4FE6-D336-B54B6434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496" y="2636912"/>
            <a:ext cx="4680504" cy="422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Apart from The Reds, the city in England’s northwestern region is famous as the place of foundation of many well-known bands, among them the Beatles, Frankie goes to Hollywood and Gerry and the Pacemakers.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We need the first letter of the city’s name.</a:t>
            </a:r>
          </a:p>
        </p:txBody>
      </p:sp>
      <p:pic>
        <p:nvPicPr>
          <p:cNvPr id="5" name="Grafik 4" descr="Ein Bild, das Gebäude, Text, draußen, Fenster enthält.&#10;&#10;Automatisch generierte Beschreibung">
            <a:extLst>
              <a:ext uri="{FF2B5EF4-FFF2-40B4-BE49-F238E27FC236}">
                <a16:creationId xmlns:a16="http://schemas.microsoft.com/office/drawing/2014/main" id="{A102DAF6-67E1-4299-137C-3AE126B0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33336"/>
            <a:ext cx="4428000" cy="5904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BD2C597-57A1-11B6-DF8F-077F3B42ACB4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L</a:t>
            </a:r>
            <a:r>
              <a:rPr lang="de-DE" b="1" dirty="0"/>
              <a:t>iverpool</a:t>
            </a:r>
          </a:p>
        </p:txBody>
      </p:sp>
    </p:spTree>
    <p:extLst>
      <p:ext uri="{BB962C8B-B14F-4D97-AF65-F5344CB8AC3E}">
        <p14:creationId xmlns:p14="http://schemas.microsoft.com/office/powerpoint/2010/main" val="38313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3EC21-13D9-406A-C0A9-BBBA2E7B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6405AA-A2CF-9455-97B5-5724525A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9120"/>
            <a:ext cx="9144000" cy="8640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 Scotsman’s “Mac/Mc” is an Irishman’s …?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We need a common prefix to Irish surnames.</a:t>
            </a:r>
            <a:endParaRPr lang="de-DE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A259611-5847-E363-E5B1-023DFBC76366}"/>
              </a:ext>
            </a:extLst>
          </p:cNvPr>
          <p:cNvGrpSpPr/>
          <p:nvPr/>
        </p:nvGrpSpPr>
        <p:grpSpPr>
          <a:xfrm>
            <a:off x="847628" y="1620000"/>
            <a:ext cx="7396780" cy="2520000"/>
            <a:chOff x="847628" y="1620000"/>
            <a:chExt cx="7396780" cy="2520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76C480D-E887-7F87-B019-1C556DAC7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r="6401"/>
            <a:stretch/>
          </p:blipFill>
          <p:spPr>
            <a:xfrm>
              <a:off x="847628" y="1620000"/>
              <a:ext cx="3364332" cy="2520000"/>
            </a:xfrm>
            <a:prstGeom prst="rect">
              <a:avLst/>
            </a:prstGeom>
          </p:spPr>
        </p:pic>
        <p:pic>
          <p:nvPicPr>
            <p:cNvPr id="10" name="Grafik 9" descr="Ein Bild, das Text, Drink, Alkoholisches Getränk, Bierglas enthält.&#10;&#10;Automatisch generierte Beschreibung">
              <a:extLst>
                <a:ext uri="{FF2B5EF4-FFF2-40B4-BE49-F238E27FC236}">
                  <a16:creationId xmlns:a16="http://schemas.microsoft.com/office/drawing/2014/main" id="{7975D334-0DD1-81A9-533B-CCA806EE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076" y="1620000"/>
              <a:ext cx="3364332" cy="2520000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E92FA00-8F67-3B5D-8B66-3E3E110781AC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O‘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00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58EA-2621-1D2E-0922-EE28CE4B3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973E9304-0A55-E167-AC23-592538AF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9160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Bull </a:t>
            </a:r>
            <a:r>
              <a:rPr lang="de-DE" sz="2400" dirty="0" err="1">
                <a:latin typeface="Verdana" pitchFamily="34" charset="0"/>
              </a:rPr>
              <a:t>riding</a:t>
            </a:r>
            <a:r>
              <a:rPr lang="de-DE" sz="2400" dirty="0">
                <a:latin typeface="Verdana" pitchFamily="34" charset="0"/>
              </a:rPr>
              <a:t>, </a:t>
            </a:r>
            <a:r>
              <a:rPr lang="de-DE" sz="2400" dirty="0" err="1">
                <a:latin typeface="Verdana" pitchFamily="34" charset="0"/>
              </a:rPr>
              <a:t>calf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roping</a:t>
            </a:r>
            <a:r>
              <a:rPr lang="de-DE" sz="2400" dirty="0">
                <a:latin typeface="Verdana" pitchFamily="34" charset="0"/>
              </a:rPr>
              <a:t> and </a:t>
            </a:r>
            <a:r>
              <a:rPr lang="de-DE" sz="2400" dirty="0" err="1">
                <a:latin typeface="Verdana" pitchFamily="34" charset="0"/>
              </a:rPr>
              <a:t>bareback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riding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are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among</a:t>
            </a:r>
            <a:r>
              <a:rPr lang="de-DE" sz="2400" dirty="0">
                <a:latin typeface="Verdana" pitchFamily="34" charset="0"/>
              </a:rPr>
              <a:t>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classical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disciplines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a form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sport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fancied</a:t>
            </a:r>
            <a:r>
              <a:rPr lang="de-DE" sz="2400" dirty="0">
                <a:latin typeface="Verdana" pitchFamily="34" charset="0"/>
              </a:rPr>
              <a:t>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by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cowboys</a:t>
            </a:r>
            <a:r>
              <a:rPr lang="de-DE" sz="2400" dirty="0">
                <a:latin typeface="Verdana" pitchFamily="34" charset="0"/>
              </a:rPr>
              <a:t> and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likes</a:t>
            </a:r>
            <a:r>
              <a:rPr lang="de-DE" sz="2400" dirty="0">
                <a:latin typeface="Verdana" pitchFamily="34" charset="0"/>
              </a:rPr>
              <a:t>.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What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sport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called</a:t>
            </a:r>
            <a:r>
              <a:rPr lang="de-DE" sz="2400" dirty="0">
                <a:latin typeface="Verdana" pitchFamily="34" charset="0"/>
              </a:rPr>
              <a:t>? </a:t>
            </a:r>
            <a:r>
              <a:rPr lang="de-DE" sz="2400" dirty="0" err="1">
                <a:latin typeface="Verdana" pitchFamily="34" charset="0"/>
              </a:rPr>
              <a:t>We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need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first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letter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240D4E2-2E15-5347-82E9-F80A94A49769}"/>
              </a:ext>
            </a:extLst>
          </p:cNvPr>
          <p:cNvGrpSpPr/>
          <p:nvPr/>
        </p:nvGrpSpPr>
        <p:grpSpPr>
          <a:xfrm>
            <a:off x="0" y="1260000"/>
            <a:ext cx="9144119" cy="2880000"/>
            <a:chOff x="0" y="1260000"/>
            <a:chExt cx="9144119" cy="2880000"/>
          </a:xfrm>
        </p:grpSpPr>
        <p:pic>
          <p:nvPicPr>
            <p:cNvPr id="5" name="Grafik 4" descr="Ein Bild, das Person, Zügel, Zaumzeug, Pferd enthält.&#10;&#10;Automatisch generierte Beschreibung">
              <a:extLst>
                <a:ext uri="{FF2B5EF4-FFF2-40B4-BE49-F238E27FC236}">
                  <a16:creationId xmlns:a16="http://schemas.microsoft.com/office/drawing/2014/main" id="{7F7A0A48-419E-D6E2-A46B-6180B2145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0000"/>
              <a:ext cx="4331487" cy="2880000"/>
            </a:xfrm>
            <a:prstGeom prst="rect">
              <a:avLst/>
            </a:prstGeom>
          </p:spPr>
        </p:pic>
        <p:pic>
          <p:nvPicPr>
            <p:cNvPr id="7" name="Grafik 6" descr="Ein Bild, das Kleidung, Person, draußen, Rodeo enthält.&#10;&#10;Automatisch generierte Beschreibung">
              <a:extLst>
                <a:ext uri="{FF2B5EF4-FFF2-40B4-BE49-F238E27FC236}">
                  <a16:creationId xmlns:a16="http://schemas.microsoft.com/office/drawing/2014/main" id="{44B0EC68-4E24-8C5A-630B-B4884C736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000" y="1260000"/>
              <a:ext cx="4608119" cy="2880000"/>
            </a:xfrm>
            <a:prstGeom prst="rect">
              <a:avLst/>
            </a:prstGeom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DBDD19F2-CB79-D9B9-B007-B19C0479D7F1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R</a:t>
            </a:r>
            <a:r>
              <a:rPr lang="de-DE" b="1" dirty="0"/>
              <a:t>odeo</a:t>
            </a:r>
          </a:p>
        </p:txBody>
      </p:sp>
    </p:spTree>
    <p:extLst>
      <p:ext uri="{BB962C8B-B14F-4D97-AF65-F5344CB8AC3E}">
        <p14:creationId xmlns:p14="http://schemas.microsoft.com/office/powerpoint/2010/main" val="7952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FA0543-22BA-74CF-1BB8-D2848C8B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00"/>
            <a:ext cx="9144000" cy="12241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Ayer’s Rock </a:t>
            </a:r>
            <a:r>
              <a:rPr lang="en-US" sz="2400" i="1" kern="0" dirty="0">
                <a:latin typeface="Verdana" panose="020B0604030504040204" pitchFamily="34" charset="0"/>
                <a:ea typeface="Verdana" panose="020B0604030504040204" pitchFamily="34" charset="0"/>
              </a:rPr>
              <a:t>(Uluru)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is one of the country’s </a:t>
            </a: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major touristic attractions.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We need the last letter of the country’s capital.</a:t>
            </a:r>
          </a:p>
          <a:p>
            <a:pPr algn="ctr"/>
            <a:endParaRPr lang="en-US" sz="2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 descr="Ein Bild, das Himmel, Wolke, Sonnenuntergang, draußen enthält.&#10;&#10;Automatisch generierte Beschreibung">
            <a:extLst>
              <a:ext uri="{FF2B5EF4-FFF2-40B4-BE49-F238E27FC236}">
                <a16:creationId xmlns:a16="http://schemas.microsoft.com/office/drawing/2014/main" id="{191626EE-8134-9F05-07A9-72E6FEA9D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04" y="962335"/>
            <a:ext cx="5400000" cy="405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7B2F3-B8E5-E75C-3959-7CD8C01CC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>
            <a:extLst>
              <a:ext uri="{FF2B5EF4-FFF2-40B4-BE49-F238E27FC236}">
                <a16:creationId xmlns:a16="http://schemas.microsoft.com/office/drawing/2014/main" id="{8A01658F-13FC-434C-55C1-9DA7F013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8288"/>
            <a:ext cx="9144000" cy="171906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from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Christian </a:t>
            </a:r>
            <a:r>
              <a:rPr lang="de-DE" sz="2400" noProof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communities 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 Europe,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Mormons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use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term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‘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tabernacle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’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a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church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building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or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meeting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place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 The Mormons’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tabernacle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is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located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in </a:t>
            </a:r>
            <a:b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Salt Lake City in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state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of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…?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need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first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letter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</a:t>
            </a:r>
            <a:endParaRPr lang="de-DE" sz="2400" noProof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83AEB6-30DB-FFF4-EBDA-BE07E30E4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28" y="948202"/>
            <a:ext cx="5724000" cy="3920958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B9D20FF-83F0-34A1-76EE-3855DC5768F5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</a:t>
            </a:r>
            <a:r>
              <a:rPr lang="de-DE" b="1" dirty="0"/>
              <a:t>tah</a:t>
            </a:r>
          </a:p>
        </p:txBody>
      </p:sp>
    </p:spTree>
    <p:extLst>
      <p:ext uri="{BB962C8B-B14F-4D97-AF65-F5344CB8AC3E}">
        <p14:creationId xmlns:p14="http://schemas.microsoft.com/office/powerpoint/2010/main" val="39462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DC222-1C53-ED8C-D02C-78F7CE88E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DBB21101-52EB-6E6E-48CC-1885E290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5724"/>
            <a:ext cx="9144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spc="-110" dirty="0">
                <a:latin typeface="Verdana" pitchFamily="34" charset="0"/>
              </a:rPr>
              <a:t>It is the third-largest city of the world’s second-largest country and its name might remind you of a kind of Dutch surnames.</a:t>
            </a:r>
          </a:p>
          <a:p>
            <a:pPr algn="ctr">
              <a:spcBef>
                <a:spcPts val="0"/>
              </a:spcBef>
            </a:pPr>
            <a:r>
              <a:rPr lang="en-US" sz="2400" spc="-110" dirty="0">
                <a:latin typeface="Verdana" pitchFamily="34" charset="0"/>
              </a:rPr>
              <a:t>We need the first letter of the city’s name.</a:t>
            </a:r>
          </a:p>
        </p:txBody>
      </p:sp>
      <p:pic>
        <p:nvPicPr>
          <p:cNvPr id="2" name="Grafik 1" descr="Vancouver_from_air.jpg">
            <a:extLst>
              <a:ext uri="{FF2B5EF4-FFF2-40B4-BE49-F238E27FC236}">
                <a16:creationId xmlns:a16="http://schemas.microsoft.com/office/drawing/2014/main" id="{D2D8FF89-C32F-9648-3A64-74F8BE8760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4575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1CD04C0-2F88-EA3C-33B0-9C88C158D267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V</a:t>
            </a:r>
            <a:r>
              <a:rPr lang="de-DE" b="1" dirty="0"/>
              <a:t>ancouver (Canada)</a:t>
            </a:r>
          </a:p>
        </p:txBody>
      </p:sp>
    </p:spTree>
    <p:extLst>
      <p:ext uri="{BB962C8B-B14F-4D97-AF65-F5344CB8AC3E}">
        <p14:creationId xmlns:p14="http://schemas.microsoft.com/office/powerpoint/2010/main" val="2806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A07D1-9E36-46D5-4351-F17519A7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F84A28C1-336A-B704-AF9E-F9AD3FFC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EA5550CA-08DE-A25B-82A2-50CB0058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EEA0CB2-2F65-607F-EEAE-62BED526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6" y="4946392"/>
            <a:ext cx="91440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Add the missing letter.</a:t>
            </a:r>
          </a:p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That’s the one we need.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24402C-4A23-CA33-CD71-4FF72CE753B8}"/>
              </a:ext>
            </a:extLst>
          </p:cNvPr>
          <p:cNvSpPr/>
          <p:nvPr/>
        </p:nvSpPr>
        <p:spPr>
          <a:xfrm rot="20994154">
            <a:off x="1903587" y="2057398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funn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71EC2CE-96A3-A807-68DE-63909991A1E3}"/>
              </a:ext>
            </a:extLst>
          </p:cNvPr>
          <p:cNvSpPr/>
          <p:nvPr/>
        </p:nvSpPr>
        <p:spPr>
          <a:xfrm rot="1083315">
            <a:off x="5940956" y="2897340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ield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DBC2650-EBE7-D49C-7593-074AA61E8768}"/>
              </a:ext>
            </a:extLst>
          </p:cNvPr>
          <p:cNvSpPr/>
          <p:nvPr/>
        </p:nvSpPr>
        <p:spPr>
          <a:xfrm>
            <a:off x="4094946" y="296733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ee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12B8A8A-6EDE-2946-F333-11421A67E263}"/>
              </a:ext>
            </a:extLst>
          </p:cNvPr>
          <p:cNvSpPr/>
          <p:nvPr/>
        </p:nvSpPr>
        <p:spPr>
          <a:xfrm rot="662918">
            <a:off x="4491861" y="1412776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7ECB9-4E3F-B358-1EE7-787847E6CED0}"/>
              </a:ext>
            </a:extLst>
          </p:cNvPr>
          <p:cNvSpPr txBox="1"/>
          <p:nvPr/>
        </p:nvSpPr>
        <p:spPr>
          <a:xfrm>
            <a:off x="5703707" y="1484784"/>
            <a:ext cx="34198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y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279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DD52-23C8-A0B5-743E-8A088C545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6BECE9A8-7FD3-4AA5-9A57-BBE2A72D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D156958-EE44-C28D-F080-CF8358ED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99BF07C1-EA40-3CC6-7175-12AD27A799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853233"/>
            <a:ext cx="9144000" cy="1583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By </a:t>
            </a:r>
            <a:r>
              <a:rPr lang="de-DE" sz="2400" dirty="0" err="1">
                <a:latin typeface="Verdana" pitchFamily="34" charset="0"/>
              </a:rPr>
              <a:t>now</a:t>
            </a:r>
            <a:r>
              <a:rPr lang="de-DE" sz="2400" dirty="0">
                <a:latin typeface="Verdana" pitchFamily="34" charset="0"/>
              </a:rPr>
              <a:t>, </a:t>
            </a:r>
            <a:r>
              <a:rPr lang="de-DE" sz="2400" dirty="0" err="1">
                <a:latin typeface="Verdana" pitchFamily="34" charset="0"/>
              </a:rPr>
              <a:t>you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should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have</a:t>
            </a:r>
            <a:r>
              <a:rPr lang="de-DE" sz="2400" dirty="0">
                <a:latin typeface="Verdana" pitchFamily="34" charset="0"/>
              </a:rPr>
              <a:t> 10 </a:t>
            </a:r>
            <a:r>
              <a:rPr lang="de-DE" sz="2400" dirty="0" err="1">
                <a:latin typeface="Verdana" pitchFamily="34" charset="0"/>
              </a:rPr>
              <a:t>letters</a:t>
            </a:r>
            <a:r>
              <a:rPr lang="de-DE" sz="2400" dirty="0">
                <a:latin typeface="Verdana" pitchFamily="34" charset="0"/>
              </a:rPr>
              <a:t>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>
                <a:latin typeface="Verdana" pitchFamily="34" charset="0"/>
              </a:rPr>
              <a:t>(in </a:t>
            </a:r>
            <a:r>
              <a:rPr lang="de-DE" sz="2400" dirty="0" err="1">
                <a:latin typeface="Verdana" pitchFamily="34" charset="0"/>
              </a:rPr>
              <a:t>alphabetical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order</a:t>
            </a:r>
            <a:r>
              <a:rPr lang="de-DE" sz="2400" dirty="0">
                <a:latin typeface="Verdana" pitchFamily="34" charset="0"/>
              </a:rPr>
              <a:t>) on </a:t>
            </a:r>
            <a:r>
              <a:rPr lang="de-DE" sz="2400" dirty="0" err="1">
                <a:latin typeface="Verdana" pitchFamily="34" charset="0"/>
              </a:rPr>
              <a:t>your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list</a:t>
            </a:r>
            <a:r>
              <a:rPr lang="de-DE" sz="2400" dirty="0">
                <a:latin typeface="Verdana" pitchFamily="34" charset="0"/>
              </a:rPr>
              <a:t>.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Reshuffle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them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for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something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essential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when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acquiring</a:t>
            </a:r>
            <a:r>
              <a:rPr lang="de-DE" sz="2400" dirty="0">
                <a:latin typeface="Verdana" pitchFamily="34" charset="0"/>
              </a:rPr>
              <a:t> a </a:t>
            </a:r>
            <a:r>
              <a:rPr lang="de-DE" sz="2400" dirty="0" err="1">
                <a:latin typeface="Verdana" pitchFamily="34" charset="0"/>
              </a:rPr>
              <a:t>foreign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language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B197F7-EA81-14C2-1B15-071D5841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000"/>
            <a:ext cx="9144000" cy="50375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2400" b="1" kern="0">
                <a:solidFill>
                  <a:srgbClr val="FF0000"/>
                </a:solidFill>
                <a:latin typeface="Verdana" pitchFamily="34" charset="0"/>
              </a:rPr>
              <a:t>V O C A B U L A R Y</a:t>
            </a:r>
            <a:endParaRPr lang="de-DE" sz="2400" b="1" kern="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5171708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Ingo Zamperoni, same </a:t>
            </a:r>
            <a:r>
              <a:rPr lang="de-DE" sz="2400" dirty="0" err="1">
                <a:latin typeface="Verdana" pitchFamily="34" charset="0"/>
              </a:rPr>
              <a:t>as</a:t>
            </a:r>
            <a:r>
              <a:rPr lang="de-DE" sz="2400" dirty="0">
                <a:latin typeface="Verdana" pitchFamily="34" charset="0"/>
              </a:rPr>
              <a:t> Jessy Wellmer and Pinar Atalay,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among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recent</a:t>
            </a:r>
            <a:r>
              <a:rPr lang="de-DE" sz="2400" dirty="0">
                <a:latin typeface="Verdana" pitchFamily="34" charset="0"/>
              </a:rPr>
              <a:t> and </a:t>
            </a:r>
            <a:r>
              <a:rPr lang="de-DE" sz="2400" dirty="0" err="1">
                <a:latin typeface="Verdana" pitchFamily="34" charset="0"/>
              </a:rPr>
              <a:t>current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protagonists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Tagesthemen </a:t>
            </a:r>
            <a:r>
              <a:rPr lang="de-DE" sz="2400" dirty="0" err="1">
                <a:latin typeface="Verdana" pitchFamily="34" charset="0"/>
              </a:rPr>
              <a:t>news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show</a:t>
            </a:r>
            <a:r>
              <a:rPr lang="de-DE" sz="2400" dirty="0">
                <a:latin typeface="Verdana" pitchFamily="34" charset="0"/>
              </a:rPr>
              <a:t>.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What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his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job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called</a:t>
            </a:r>
            <a:r>
              <a:rPr lang="de-DE" sz="2400" dirty="0">
                <a:latin typeface="Verdana" pitchFamily="34" charset="0"/>
              </a:rPr>
              <a:t> in English? </a:t>
            </a:r>
            <a:r>
              <a:rPr lang="de-DE" sz="2400" dirty="0" err="1">
                <a:latin typeface="Verdana" pitchFamily="34" charset="0"/>
              </a:rPr>
              <a:t>We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need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first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letter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  <p:pic>
        <p:nvPicPr>
          <p:cNvPr id="4" name="Grafik 3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9B98D3FA-9DA5-6125-E81B-C53AE2C9E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00" y="967778"/>
            <a:ext cx="3492000" cy="411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1D74F75-B4EF-8E55-8E3C-319C97D7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9144000" cy="122413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 ‘pitcher’ can be a container for liquids 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or a position in a team sport, 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of which we need the first letter.</a:t>
            </a:r>
          </a:p>
          <a:p>
            <a:pPr algn="ctr"/>
            <a:endParaRPr lang="en-US" sz="2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 descr="Ein Bild, das Pitcher, Krug, Henkelbecher, Stilllebenfotografie enthält.&#10;&#10;Automatisch generierte Beschreibung">
            <a:extLst>
              <a:ext uri="{FF2B5EF4-FFF2-40B4-BE49-F238E27FC236}">
                <a16:creationId xmlns:a16="http://schemas.microsoft.com/office/drawing/2014/main" id="{DDD5A7C1-2353-258C-E804-27A4FB92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16" y="1772816"/>
            <a:ext cx="3744000" cy="29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941168"/>
            <a:ext cx="9144000" cy="15841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During certain periods of their lives both gentlemen had their ‘workplaces’ in a city bordering a lake and having a reputation of being pretty cold in winter.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We need the first letter of the city’s name.</a:t>
            </a:r>
            <a:endParaRPr lang="en-GB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1491636-08D1-F369-60D2-7BDD5A5C43BC}"/>
              </a:ext>
            </a:extLst>
          </p:cNvPr>
          <p:cNvGrpSpPr/>
          <p:nvPr/>
        </p:nvGrpSpPr>
        <p:grpSpPr>
          <a:xfrm>
            <a:off x="409508" y="1647825"/>
            <a:ext cx="8324984" cy="2448000"/>
            <a:chOff x="409508" y="1647825"/>
            <a:chExt cx="8324984" cy="2448000"/>
          </a:xfrm>
        </p:grpSpPr>
        <p:pic>
          <p:nvPicPr>
            <p:cNvPr id="3" name="Grafik 2" descr="Ein Bild, das Menschliches Gesicht, Kleidung, Person, Lächeln enthält.&#10;&#10;Automatisch generierte Beschreibung">
              <a:extLst>
                <a:ext uri="{FF2B5EF4-FFF2-40B4-BE49-F238E27FC236}">
                  <a16:creationId xmlns:a16="http://schemas.microsoft.com/office/drawing/2014/main" id="{497382FC-B6D5-E5E2-85B5-46D48EB1B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" r="10856"/>
            <a:stretch/>
          </p:blipFill>
          <p:spPr>
            <a:xfrm>
              <a:off x="4788024" y="1647825"/>
              <a:ext cx="3946468" cy="2448000"/>
            </a:xfrm>
            <a:prstGeom prst="rect">
              <a:avLst/>
            </a:prstGeom>
          </p:spPr>
        </p:pic>
        <p:pic>
          <p:nvPicPr>
            <p:cNvPr id="5" name="Grafik 4" descr="Ein Bild, das Menschliches Gesicht, Person, Kleidung, Krawatte enthält.&#10;&#10;Automatisch generierte Beschreibung">
              <a:extLst>
                <a:ext uri="{FF2B5EF4-FFF2-40B4-BE49-F238E27FC236}">
                  <a16:creationId xmlns:a16="http://schemas.microsoft.com/office/drawing/2014/main" id="{DC56934D-32C4-9735-2B65-C21745E3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08" y="1647825"/>
              <a:ext cx="3622445" cy="24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9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AC26169-ECEF-449E-7959-77BB5CB3A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496" y="2636912"/>
            <a:ext cx="4680504" cy="4221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Apart from The Reds, the city in England’s northwestern region is famous as the place of foundation of many well-known bands, among them the Beatles, Frankie goes to Hollywood and Gerry and the Pacemakers.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We need the first letter of the city’s name.</a:t>
            </a:r>
          </a:p>
        </p:txBody>
      </p:sp>
      <p:pic>
        <p:nvPicPr>
          <p:cNvPr id="5" name="Grafik 4" descr="Ein Bild, das Gebäude, Text, draußen, Fenster enthält.&#10;&#10;Automatisch generierte Beschreibung">
            <a:extLst>
              <a:ext uri="{FF2B5EF4-FFF2-40B4-BE49-F238E27FC236}">
                <a16:creationId xmlns:a16="http://schemas.microsoft.com/office/drawing/2014/main" id="{D70D18A5-13B2-6244-6A78-BB61AA8B0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33336"/>
            <a:ext cx="442800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C51517-21B4-DC81-B1FB-8BC67708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9120"/>
            <a:ext cx="9144000" cy="8640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A Scotsman’s “Mac/Mc” is an Irishman’s …?</a:t>
            </a:r>
          </a:p>
          <a:p>
            <a:pPr algn="ctr"/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We need a common prefix to Irish surnames.</a:t>
            </a:r>
            <a:endParaRPr lang="de-DE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28EB48C-3D01-9C3E-AD6F-038C6B595943}"/>
              </a:ext>
            </a:extLst>
          </p:cNvPr>
          <p:cNvGrpSpPr/>
          <p:nvPr/>
        </p:nvGrpSpPr>
        <p:grpSpPr>
          <a:xfrm>
            <a:off x="847628" y="1620000"/>
            <a:ext cx="7396780" cy="2520000"/>
            <a:chOff x="847628" y="1620000"/>
            <a:chExt cx="7396780" cy="2520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00919CB-59E3-170D-6921-9BDC6761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r="6401"/>
            <a:stretch/>
          </p:blipFill>
          <p:spPr>
            <a:xfrm>
              <a:off x="847628" y="1620000"/>
              <a:ext cx="3364332" cy="2520000"/>
            </a:xfrm>
            <a:prstGeom prst="rect">
              <a:avLst/>
            </a:prstGeom>
          </p:spPr>
        </p:pic>
        <p:pic>
          <p:nvPicPr>
            <p:cNvPr id="10" name="Grafik 9" descr="Ein Bild, das Text, Drink, Alkoholisches Getränk, Bierglas enthält.&#10;&#10;Automatisch generierte Beschreibung">
              <a:extLst>
                <a:ext uri="{FF2B5EF4-FFF2-40B4-BE49-F238E27FC236}">
                  <a16:creationId xmlns:a16="http://schemas.microsoft.com/office/drawing/2014/main" id="{708167AF-9154-E504-1151-C99F489FF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076" y="1620000"/>
              <a:ext cx="3364332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8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906334A-F58C-EEA9-5528-7526C149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9160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 dirty="0">
                <a:latin typeface="Verdana" pitchFamily="34" charset="0"/>
              </a:rPr>
              <a:t>Bull </a:t>
            </a:r>
            <a:r>
              <a:rPr lang="de-DE" sz="2400" dirty="0" err="1">
                <a:latin typeface="Verdana" pitchFamily="34" charset="0"/>
              </a:rPr>
              <a:t>riding</a:t>
            </a:r>
            <a:r>
              <a:rPr lang="de-DE" sz="2400" dirty="0">
                <a:latin typeface="Verdana" pitchFamily="34" charset="0"/>
              </a:rPr>
              <a:t>, </a:t>
            </a:r>
            <a:r>
              <a:rPr lang="de-DE" sz="2400" dirty="0" err="1">
                <a:latin typeface="Verdana" pitchFamily="34" charset="0"/>
              </a:rPr>
              <a:t>calf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roping</a:t>
            </a:r>
            <a:r>
              <a:rPr lang="de-DE" sz="2400" dirty="0">
                <a:latin typeface="Verdana" pitchFamily="34" charset="0"/>
              </a:rPr>
              <a:t> and </a:t>
            </a:r>
            <a:r>
              <a:rPr lang="de-DE" sz="2400" dirty="0" err="1">
                <a:latin typeface="Verdana" pitchFamily="34" charset="0"/>
              </a:rPr>
              <a:t>bareback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riding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are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among</a:t>
            </a:r>
            <a:r>
              <a:rPr lang="de-DE" sz="2400" dirty="0">
                <a:latin typeface="Verdana" pitchFamily="34" charset="0"/>
              </a:rPr>
              <a:t>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classical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disciplines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a form </a:t>
            </a:r>
            <a:r>
              <a:rPr lang="de-DE" sz="2400" dirty="0" err="1">
                <a:latin typeface="Verdana" pitchFamily="34" charset="0"/>
              </a:rPr>
              <a:t>of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sport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fancied</a:t>
            </a:r>
            <a:r>
              <a:rPr lang="de-DE" sz="2400" dirty="0">
                <a:latin typeface="Verdana" pitchFamily="34" charset="0"/>
              </a:rPr>
              <a:t> </a:t>
            </a:r>
            <a:br>
              <a:rPr lang="de-DE" sz="2400" dirty="0">
                <a:latin typeface="Verdana" pitchFamily="34" charset="0"/>
              </a:rPr>
            </a:br>
            <a:r>
              <a:rPr lang="de-DE" sz="2400" dirty="0" err="1">
                <a:latin typeface="Verdana" pitchFamily="34" charset="0"/>
              </a:rPr>
              <a:t>by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cowboys</a:t>
            </a:r>
            <a:r>
              <a:rPr lang="de-DE" sz="2400" dirty="0">
                <a:latin typeface="Verdana" pitchFamily="34" charset="0"/>
              </a:rPr>
              <a:t> and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likes</a:t>
            </a:r>
            <a:r>
              <a:rPr lang="de-DE" sz="2400" dirty="0">
                <a:latin typeface="Verdana" pitchFamily="34" charset="0"/>
              </a:rPr>
              <a:t>.</a:t>
            </a:r>
          </a:p>
          <a:p>
            <a:pPr algn="ctr"/>
            <a:r>
              <a:rPr lang="de-DE" sz="2400" dirty="0" err="1">
                <a:latin typeface="Verdana" pitchFamily="34" charset="0"/>
              </a:rPr>
              <a:t>What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this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sport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called</a:t>
            </a:r>
            <a:r>
              <a:rPr lang="de-DE" sz="2400" dirty="0">
                <a:latin typeface="Verdana" pitchFamily="34" charset="0"/>
              </a:rPr>
              <a:t>? </a:t>
            </a:r>
            <a:r>
              <a:rPr lang="de-DE" sz="2400" dirty="0" err="1">
                <a:latin typeface="Verdana" pitchFamily="34" charset="0"/>
              </a:rPr>
              <a:t>We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need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the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first</a:t>
            </a:r>
            <a:r>
              <a:rPr lang="de-DE" sz="2400" dirty="0">
                <a:latin typeface="Verdana" pitchFamily="34" charset="0"/>
              </a:rPr>
              <a:t> </a:t>
            </a:r>
            <a:r>
              <a:rPr lang="de-DE" sz="2400" dirty="0" err="1">
                <a:latin typeface="Verdana" pitchFamily="34" charset="0"/>
              </a:rPr>
              <a:t>letter</a:t>
            </a:r>
            <a:r>
              <a:rPr lang="de-DE" sz="2400" dirty="0">
                <a:latin typeface="Verdana" pitchFamily="34" charset="0"/>
              </a:rPr>
              <a:t>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93251C8-0C99-1D28-E54C-9453E580600E}"/>
              </a:ext>
            </a:extLst>
          </p:cNvPr>
          <p:cNvGrpSpPr/>
          <p:nvPr/>
        </p:nvGrpSpPr>
        <p:grpSpPr>
          <a:xfrm>
            <a:off x="0" y="1260000"/>
            <a:ext cx="9144119" cy="2880000"/>
            <a:chOff x="0" y="1260000"/>
            <a:chExt cx="9144119" cy="2880000"/>
          </a:xfrm>
        </p:grpSpPr>
        <p:pic>
          <p:nvPicPr>
            <p:cNvPr id="5" name="Grafik 4" descr="Ein Bild, das Person, Zügel, Zaumzeug, Pferd enthält.&#10;&#10;Automatisch generierte Beschreibung">
              <a:extLst>
                <a:ext uri="{FF2B5EF4-FFF2-40B4-BE49-F238E27FC236}">
                  <a16:creationId xmlns:a16="http://schemas.microsoft.com/office/drawing/2014/main" id="{59FDB2E3-575B-7F49-958F-F03D852D2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0000"/>
              <a:ext cx="4331487" cy="2880000"/>
            </a:xfrm>
            <a:prstGeom prst="rect">
              <a:avLst/>
            </a:prstGeom>
          </p:spPr>
        </p:pic>
        <p:pic>
          <p:nvPicPr>
            <p:cNvPr id="7" name="Grafik 6" descr="Ein Bild, das Kleidung, Person, draußen, Rodeo enthält.&#10;&#10;Automatisch generierte Beschreibung">
              <a:extLst>
                <a:ext uri="{FF2B5EF4-FFF2-40B4-BE49-F238E27FC236}">
                  <a16:creationId xmlns:a16="http://schemas.microsoft.com/office/drawing/2014/main" id="{58B96B24-41D9-6982-EC8E-875CF7744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000" y="1260000"/>
              <a:ext cx="4608119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4878288"/>
            <a:ext cx="9144000" cy="171906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from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Christian </a:t>
            </a:r>
            <a:r>
              <a:rPr lang="de-DE" sz="2400" noProof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communities 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 Europe,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Mormons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use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term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‘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tabernacle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’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a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church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building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or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meeting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place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 The Mormons’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tabernacle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is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located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in </a:t>
            </a:r>
            <a:b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Salt Lake City in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state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noProof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of</a:t>
            </a:r>
            <a:r>
              <a:rPr lang="de-DE" sz="2400" noProof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…?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We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need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first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letter</a:t>
            </a:r>
            <a:r>
              <a:rPr lang="de-DE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.</a:t>
            </a:r>
            <a:endParaRPr lang="de-DE" sz="2400" noProof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2723CC-0676-D703-1527-A4E74EF2C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28" y="948202"/>
            <a:ext cx="5724000" cy="3920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4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Bildschirmpräsentation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Standarddesign</vt:lpstr>
      <vt:lpstr>Find the word. </vt:lpstr>
      <vt:lpstr>PowerPoint-Präsentation</vt:lpstr>
      <vt:lpstr>PowerPoint-Präsentation</vt:lpstr>
      <vt:lpstr>PowerPoint-Präsentation</vt:lpstr>
      <vt:lpstr>During certain periods of their lives both gentlemen had their ‘workplaces’ in a city bordering a lake and having a reputation of being pretty cold in winter. We need the first letter of the city’s name.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By now, you should have 10 letters  (in alphabetical order) on your list. Reshuffle them for something that is essential  when acquiring a foreign language.</vt:lpstr>
      <vt:lpstr>PowerPoint-Präsentation</vt:lpstr>
      <vt:lpstr>PowerPoint-Präsentation</vt:lpstr>
      <vt:lpstr>PowerPoint-Präsentation</vt:lpstr>
      <vt:lpstr>During certain periods of their lives both gentlemen had their ‘workplaces’ in a city bordering a lake and having a reputation of being pretty cold in winter. We need the first letter of the city’s name.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By now, you should have 10 letters  (in alphabetical order) on your list. Reshuffle them for something that is essential  when acquiring a foreign language.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261</cp:revision>
  <dcterms:created xsi:type="dcterms:W3CDTF">2011-03-24T10:15:25Z</dcterms:created>
  <dcterms:modified xsi:type="dcterms:W3CDTF">2025-03-21T11:35:04Z</dcterms:modified>
</cp:coreProperties>
</file>