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2" r:id="rId2"/>
    <p:sldId id="291" r:id="rId3"/>
    <p:sldId id="293" r:id="rId4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2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B0C46192-7FF4-4670-A111-ED727D42048A}" type="datetimeFigureOut">
              <a:rPr lang="de-DE"/>
              <a:pPr>
                <a:defRPr/>
              </a:pPr>
              <a:t>14.11.2024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BA3FC7BF-4427-497C-AD8A-BAB9D7CE07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26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57B9C-C60E-F0D3-2A91-FFCA2A873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B048807-4BA1-C1D5-6AE6-EFFDA578D4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298BF0F-608D-614F-0230-55188074B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9A0649-7CEA-8ADD-07C7-1F0A8C5BD5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63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1B710-814F-217A-3F6B-2F8864CF4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4A1DEB-AB18-746B-3626-68330B3598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A7D3F1F-B2BB-F2F6-3720-1F175D034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4A86BE-48E1-4DD2-2E31-034E0AE8A2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705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1B710-814F-217A-3F6B-2F8864CF4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4A1DEB-AB18-746B-3626-68330B3598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A7D3F1F-B2BB-F2F6-3720-1F175D034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4A86BE-48E1-4DD2-2E31-034E0AE8A2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93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9259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429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42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5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980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8401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573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6639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576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161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2. Halbjahr 2024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Englisch </a:t>
            </a:r>
            <a:r>
              <a:rPr lang="de-DE" altLang="de-DE" b="1" i="1" baseline="0" dirty="0"/>
              <a:t>am Abend A2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en-GB" altLang="de-DE" b="1" dirty="0"/>
              <a:t>242-40622A</a:t>
            </a:r>
            <a:r>
              <a:rPr lang="de-DE" altLang="de-DE" b="1" dirty="0"/>
              <a:t>, Mi, 18.00 – 19.30 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7DAE69-DAB6-E295-0164-5CC43C78AD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4739"/>
            <a:ext cx="2131339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BC464-1401-00F2-0120-881D7AA90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567E4BD-7DEC-A40E-886A-AC03388539C6}"/>
              </a:ext>
            </a:extLst>
          </p:cNvPr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F681168-C7FC-6094-38D1-3DAA35BB2349}"/>
              </a:ext>
            </a:extLst>
          </p:cNvPr>
          <p:cNvSpPr txBox="1"/>
          <p:nvPr/>
        </p:nvSpPr>
        <p:spPr>
          <a:xfrm>
            <a:off x="3275856" y="314096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Are you the teacher?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6334E8-67AF-E52D-BD68-EC2EA6EEBF6E}"/>
              </a:ext>
            </a:extLst>
          </p:cNvPr>
          <p:cNvSpPr txBox="1"/>
          <p:nvPr/>
        </p:nvSpPr>
        <p:spPr>
          <a:xfrm>
            <a:off x="107504" y="352249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Questions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4F2240-F66B-A1C6-41B0-F772F84691DD}"/>
              </a:ext>
            </a:extLst>
          </p:cNvPr>
          <p:cNvSpPr txBox="1"/>
          <p:nvPr/>
        </p:nvSpPr>
        <p:spPr>
          <a:xfrm>
            <a:off x="3275856" y="350100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Do you like Mondays?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0CE7803-C128-0D38-3A57-31031EC3C8EA}"/>
              </a:ext>
            </a:extLst>
          </p:cNvPr>
          <p:cNvSpPr txBox="1"/>
          <p:nvPr/>
        </p:nvSpPr>
        <p:spPr>
          <a:xfrm>
            <a:off x="3275856" y="386104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Where is the railway station?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80F8F81-DC93-1DE1-0D83-5758E817B0CB}"/>
              </a:ext>
            </a:extLst>
          </p:cNvPr>
          <p:cNvSpPr txBox="1"/>
          <p:nvPr/>
        </p:nvSpPr>
        <p:spPr>
          <a:xfrm>
            <a:off x="3275856" y="4221088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When can we have dinner? </a:t>
            </a:r>
          </a:p>
        </p:txBody>
      </p:sp>
    </p:spTree>
    <p:extLst>
      <p:ext uri="{BB962C8B-B14F-4D97-AF65-F5344CB8AC3E}">
        <p14:creationId xmlns:p14="http://schemas.microsoft.com/office/powerpoint/2010/main" val="10277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DCE95-4EB5-E914-CBB1-5DF6BDF9B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FDB729F-5AB8-B056-7DEC-954B50EDA18C}"/>
              </a:ext>
            </a:extLst>
          </p:cNvPr>
          <p:cNvSpPr txBox="1"/>
          <p:nvPr/>
        </p:nvSpPr>
        <p:spPr>
          <a:xfrm>
            <a:off x="107504" y="162880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Principles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F11253-6226-5878-096A-6A2E81437196}"/>
              </a:ext>
            </a:extLst>
          </p:cNvPr>
          <p:cNvSpPr txBox="1"/>
          <p:nvPr/>
        </p:nvSpPr>
        <p:spPr>
          <a:xfrm>
            <a:off x="2771800" y="37890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2. The use of another auxiliary or modal verb is required.</a:t>
            </a:r>
            <a:r>
              <a:rPr lang="en-GB" sz="1600" i="1" dirty="0"/>
              <a:t> 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877F0D6-7642-7A60-66DD-69F2F1DBFE76}"/>
              </a:ext>
            </a:extLst>
          </p:cNvPr>
          <p:cNvSpPr txBox="1"/>
          <p:nvPr/>
        </p:nvSpPr>
        <p:spPr>
          <a:xfrm>
            <a:off x="2771800" y="16288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To ask a question we have to paraphrase with </a:t>
            </a:r>
            <a:r>
              <a:rPr lang="en-GB" sz="1600" i="1" dirty="0"/>
              <a:t>to do</a:t>
            </a:r>
            <a:r>
              <a:rPr lang="en-GB" sz="1600" dirty="0"/>
              <a:t>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E1C039-2B6F-1F16-83D4-80E5EB2B3FC7}"/>
              </a:ext>
            </a:extLst>
          </p:cNvPr>
          <p:cNvSpPr txBox="1"/>
          <p:nvPr/>
        </p:nvSpPr>
        <p:spPr>
          <a:xfrm>
            <a:off x="0" y="105273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726A02-F150-C0C9-A29E-3B5AB18C1ADF}"/>
              </a:ext>
            </a:extLst>
          </p:cNvPr>
          <p:cNvSpPr txBox="1"/>
          <p:nvPr/>
        </p:nvSpPr>
        <p:spPr>
          <a:xfrm>
            <a:off x="2771800" y="19888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Do</a:t>
            </a:r>
            <a:r>
              <a:rPr lang="en-GB" sz="1600" i="1" dirty="0"/>
              <a:t> you like Mondays?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00F9C6-DA2E-EC9D-CEBD-CBD059145BE2}"/>
              </a:ext>
            </a:extLst>
          </p:cNvPr>
          <p:cNvSpPr txBox="1"/>
          <p:nvPr/>
        </p:nvSpPr>
        <p:spPr>
          <a:xfrm>
            <a:off x="107504" y="287442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Exceptions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B127038-4518-371A-BE23-7C46F5A3F34F}"/>
              </a:ext>
            </a:extLst>
          </p:cNvPr>
          <p:cNvSpPr txBox="1"/>
          <p:nvPr/>
        </p:nvSpPr>
        <p:spPr>
          <a:xfrm>
            <a:off x="2771800" y="2844225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1. The predicate is a form of </a:t>
            </a:r>
            <a:r>
              <a:rPr lang="en-GB" sz="1600" i="1" dirty="0"/>
              <a:t>to be.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C8A28E7-255C-ED2A-D6EE-76EAF0D655EE}"/>
              </a:ext>
            </a:extLst>
          </p:cNvPr>
          <p:cNvSpPr txBox="1"/>
          <p:nvPr/>
        </p:nvSpPr>
        <p:spPr>
          <a:xfrm>
            <a:off x="2771800" y="316245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Are</a:t>
            </a:r>
            <a:r>
              <a:rPr lang="en-GB" sz="1600" i="1" dirty="0"/>
              <a:t> you the teacher?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B35223-A711-A6B4-C7E2-D7D0F12313B7}"/>
              </a:ext>
            </a:extLst>
          </p:cNvPr>
          <p:cNvSpPr txBox="1"/>
          <p:nvPr/>
        </p:nvSpPr>
        <p:spPr>
          <a:xfrm>
            <a:off x="2771800" y="539470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3. The interrogative pronoun </a:t>
            </a:r>
            <a:r>
              <a:rPr lang="en-GB" sz="1600" i="1" dirty="0"/>
              <a:t>(who/what) </a:t>
            </a:r>
            <a:r>
              <a:rPr lang="en-GB" sz="1600" dirty="0"/>
              <a:t>asks for the subject.</a:t>
            </a:r>
            <a:endParaRPr lang="en-GB" sz="1600" i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FB8D7E-7111-3813-7707-DEC5CAD7EC17}"/>
              </a:ext>
            </a:extLst>
          </p:cNvPr>
          <p:cNvSpPr txBox="1"/>
          <p:nvPr/>
        </p:nvSpPr>
        <p:spPr>
          <a:xfrm>
            <a:off x="2771800" y="409855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Can </a:t>
            </a:r>
            <a:r>
              <a:rPr lang="en-GB" sz="1600" i="1" dirty="0"/>
              <a:t>I</a:t>
            </a:r>
            <a:r>
              <a:rPr lang="en-GB" sz="1600" b="1" i="1" dirty="0"/>
              <a:t> </a:t>
            </a:r>
            <a:r>
              <a:rPr lang="en-GB" sz="1600" i="1" dirty="0"/>
              <a:t>come with you?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A1306C-D33E-C913-9FD9-E2CE332883E0}"/>
              </a:ext>
            </a:extLst>
          </p:cNvPr>
          <p:cNvSpPr txBox="1"/>
          <p:nvPr/>
        </p:nvSpPr>
        <p:spPr>
          <a:xfrm>
            <a:off x="2771800" y="573325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Who drives the bus? (answer: the bus driver)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42E46CF-C740-E609-AB59-803AFE17CF4D}"/>
              </a:ext>
            </a:extLst>
          </p:cNvPr>
          <p:cNvSpPr txBox="1"/>
          <p:nvPr/>
        </p:nvSpPr>
        <p:spPr>
          <a:xfrm>
            <a:off x="2771800" y="604277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What looks beautiful? (answer: the weather)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EE178DB-EF7F-E593-5F15-51B6A47AFF4D}"/>
              </a:ext>
            </a:extLst>
          </p:cNvPr>
          <p:cNvSpPr txBox="1"/>
          <p:nvPr/>
        </p:nvSpPr>
        <p:spPr>
          <a:xfrm>
            <a:off x="2771800" y="443711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Would </a:t>
            </a:r>
            <a:r>
              <a:rPr lang="en-GB" sz="1600" i="1" dirty="0"/>
              <a:t>you like some coffee?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338D74E4-21B9-7A70-C8FB-C279014B284C}"/>
              </a:ext>
            </a:extLst>
          </p:cNvPr>
          <p:cNvSpPr txBox="1"/>
          <p:nvPr/>
        </p:nvSpPr>
        <p:spPr>
          <a:xfrm>
            <a:off x="2771800" y="472514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Should </a:t>
            </a:r>
            <a:r>
              <a:rPr lang="en-GB" sz="1600" i="1" dirty="0"/>
              <a:t>I ask her?</a:t>
            </a:r>
          </a:p>
        </p:txBody>
      </p:sp>
    </p:spTree>
    <p:extLst>
      <p:ext uri="{BB962C8B-B14F-4D97-AF65-F5344CB8AC3E}">
        <p14:creationId xmlns:p14="http://schemas.microsoft.com/office/powerpoint/2010/main" val="75105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8" grpId="0" animBg="1"/>
      <p:bldP spid="4" grpId="0" animBg="1"/>
      <p:bldP spid="5" grpId="0" animBg="1"/>
      <p:bldP spid="7" grpId="0" animBg="1"/>
      <p:bldP spid="6" grpId="0" animBg="1"/>
      <p:bldP spid="10" grpId="0" animBg="1"/>
      <p:bldP spid="13" grpId="0" animBg="1"/>
      <p:bldP spid="16" grpId="0" animBg="1"/>
      <p:bldP spid="17" grpId="0" animBg="1"/>
      <p:bldP spid="19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DCE95-4EB5-E914-CBB1-5DF6BDF9B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FDB729F-5AB8-B056-7DEC-954B50EDA18C}"/>
              </a:ext>
            </a:extLst>
          </p:cNvPr>
          <p:cNvSpPr txBox="1"/>
          <p:nvPr/>
        </p:nvSpPr>
        <p:spPr>
          <a:xfrm>
            <a:off x="107504" y="1959804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“yes/no”-question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6DBFE18-26C0-BB2A-D808-F2A634326D24}"/>
              </a:ext>
            </a:extLst>
          </p:cNvPr>
          <p:cNvSpPr txBox="1"/>
          <p:nvPr/>
        </p:nvSpPr>
        <p:spPr>
          <a:xfrm>
            <a:off x="2771800" y="19888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Does Marie live in </a:t>
            </a:r>
            <a:r>
              <a:rPr lang="en-GB" sz="1600" i="1" dirty="0" err="1"/>
              <a:t>Siegburg</a:t>
            </a:r>
            <a:r>
              <a:rPr lang="en-GB" sz="1600" i="1" dirty="0"/>
              <a:t>?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E72E8A-B0E7-3930-8EF2-68BF22C0209C}"/>
              </a:ext>
            </a:extLst>
          </p:cNvPr>
          <p:cNvSpPr txBox="1"/>
          <p:nvPr/>
        </p:nvSpPr>
        <p:spPr>
          <a:xfrm>
            <a:off x="2771800" y="31839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Christine went to Rome.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877F0D6-7642-7A60-66DD-69F2F1DBFE76}"/>
              </a:ext>
            </a:extLst>
          </p:cNvPr>
          <p:cNvSpPr txBox="1"/>
          <p:nvPr/>
        </p:nvSpPr>
        <p:spPr>
          <a:xfrm>
            <a:off x="2771800" y="162880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Marie lives in </a:t>
            </a:r>
            <a:r>
              <a:rPr lang="en-GB" sz="1600" dirty="0" err="1"/>
              <a:t>Siegburg</a:t>
            </a:r>
            <a:r>
              <a:rPr lang="en-GB" sz="1600" dirty="0"/>
              <a:t>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E1C039-2B6F-1F16-83D4-80E5EB2B3FC7}"/>
              </a:ext>
            </a:extLst>
          </p:cNvPr>
          <p:cNvSpPr txBox="1"/>
          <p:nvPr/>
        </p:nvSpPr>
        <p:spPr>
          <a:xfrm>
            <a:off x="0" y="105273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726A02-F150-C0C9-A29E-3B5AB18C1ADF}"/>
              </a:ext>
            </a:extLst>
          </p:cNvPr>
          <p:cNvSpPr txBox="1"/>
          <p:nvPr/>
        </p:nvSpPr>
        <p:spPr>
          <a:xfrm>
            <a:off x="2771800" y="229835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Who lives in </a:t>
            </a:r>
            <a:r>
              <a:rPr lang="en-GB" sz="1600" i="1" dirty="0" err="1"/>
              <a:t>Siegburg</a:t>
            </a:r>
            <a:r>
              <a:rPr lang="en-GB" sz="1600" i="1" dirty="0"/>
              <a:t>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B127038-4518-371A-BE23-7C46F5A3F34F}"/>
              </a:ext>
            </a:extLst>
          </p:cNvPr>
          <p:cNvSpPr txBox="1"/>
          <p:nvPr/>
        </p:nvSpPr>
        <p:spPr>
          <a:xfrm>
            <a:off x="2771800" y="263691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Where does Marie live?.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39F2CCC-AB6D-C831-0DCA-7243A31B6CB7}"/>
              </a:ext>
            </a:extLst>
          </p:cNvPr>
          <p:cNvSpPr txBox="1"/>
          <p:nvPr/>
        </p:nvSpPr>
        <p:spPr>
          <a:xfrm>
            <a:off x="107504" y="2298358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“who”-question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5C047DE-B4B4-DFF3-7CEC-3E1081512322}"/>
              </a:ext>
            </a:extLst>
          </p:cNvPr>
          <p:cNvSpPr txBox="1"/>
          <p:nvPr/>
        </p:nvSpPr>
        <p:spPr>
          <a:xfrm>
            <a:off x="107504" y="2636912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“where”-question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4DEAD36-CB8B-6DB3-7608-9B55C1E2D253}"/>
              </a:ext>
            </a:extLst>
          </p:cNvPr>
          <p:cNvSpPr txBox="1"/>
          <p:nvPr/>
        </p:nvSpPr>
        <p:spPr>
          <a:xfrm>
            <a:off x="107504" y="3501008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“yes/no”-question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42B08B8-A888-1801-8297-29573FA735A5}"/>
              </a:ext>
            </a:extLst>
          </p:cNvPr>
          <p:cNvSpPr txBox="1"/>
          <p:nvPr/>
        </p:nvSpPr>
        <p:spPr>
          <a:xfrm>
            <a:off x="2771800" y="35224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Did Christine go to Rome?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0F4BB71-D5B1-EE8B-EAA0-EC633D6A3BB0}"/>
              </a:ext>
            </a:extLst>
          </p:cNvPr>
          <p:cNvSpPr txBox="1"/>
          <p:nvPr/>
        </p:nvSpPr>
        <p:spPr>
          <a:xfrm>
            <a:off x="107504" y="3839562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“who”-question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01DFF51-6563-E2D5-DEE3-D7D381103F8A}"/>
              </a:ext>
            </a:extLst>
          </p:cNvPr>
          <p:cNvSpPr txBox="1"/>
          <p:nvPr/>
        </p:nvSpPr>
        <p:spPr>
          <a:xfrm>
            <a:off x="2771800" y="381052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Who went to Rome?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873BA3C-A8BE-19CD-C71E-934EBD45E882}"/>
              </a:ext>
            </a:extLst>
          </p:cNvPr>
          <p:cNvSpPr txBox="1"/>
          <p:nvPr/>
        </p:nvSpPr>
        <p:spPr>
          <a:xfrm>
            <a:off x="107504" y="4170566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“where”-question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736059D-DFC6-37F3-F4A9-2CC6F2225B45}"/>
              </a:ext>
            </a:extLst>
          </p:cNvPr>
          <p:cNvSpPr txBox="1"/>
          <p:nvPr/>
        </p:nvSpPr>
        <p:spPr>
          <a:xfrm>
            <a:off x="2771800" y="414908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Where did Christine go? 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F4867C3-1C82-5056-C7EC-BC976B9B7CA6}"/>
              </a:ext>
            </a:extLst>
          </p:cNvPr>
          <p:cNvSpPr txBox="1"/>
          <p:nvPr/>
        </p:nvSpPr>
        <p:spPr>
          <a:xfrm>
            <a:off x="2771800" y="469610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We will see them tomorrow.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E9D8EDB-2E2D-8164-640B-86CE8BB2A8F8}"/>
              </a:ext>
            </a:extLst>
          </p:cNvPr>
          <p:cNvSpPr txBox="1"/>
          <p:nvPr/>
        </p:nvSpPr>
        <p:spPr>
          <a:xfrm>
            <a:off x="107504" y="5013176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“yes/no”-question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895E3F5-B412-4DD5-A3CE-5B536E34CC41}"/>
              </a:ext>
            </a:extLst>
          </p:cNvPr>
          <p:cNvSpPr txBox="1"/>
          <p:nvPr/>
        </p:nvSpPr>
        <p:spPr>
          <a:xfrm>
            <a:off x="107504" y="5351730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“who”-question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B47BB7D7-0EFA-7894-1F34-7B2FD95F6D7A}"/>
              </a:ext>
            </a:extLst>
          </p:cNvPr>
          <p:cNvSpPr txBox="1"/>
          <p:nvPr/>
        </p:nvSpPr>
        <p:spPr>
          <a:xfrm>
            <a:off x="107504" y="5682734"/>
            <a:ext cx="252028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Ask the “when”-question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5F3B4629-6F9B-D47A-7FA4-4CBD07792881}"/>
              </a:ext>
            </a:extLst>
          </p:cNvPr>
          <p:cNvSpPr txBox="1"/>
          <p:nvPr/>
        </p:nvSpPr>
        <p:spPr>
          <a:xfrm>
            <a:off x="2771800" y="503466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Will we see </a:t>
            </a:r>
            <a:r>
              <a:rPr lang="en-GB" sz="1600" i="1"/>
              <a:t>them tomorrow</a:t>
            </a:r>
            <a:r>
              <a:rPr lang="en-GB" sz="1600" i="1" dirty="0"/>
              <a:t>?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7A853237-B989-7D4F-C2C7-44622898160C}"/>
              </a:ext>
            </a:extLst>
          </p:cNvPr>
          <p:cNvSpPr txBox="1"/>
          <p:nvPr/>
        </p:nvSpPr>
        <p:spPr>
          <a:xfrm>
            <a:off x="2771800" y="532269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Who will see them tomorrow?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CB40108-D425-CABB-B0F2-260AB13EE05E}"/>
              </a:ext>
            </a:extLst>
          </p:cNvPr>
          <p:cNvSpPr txBox="1"/>
          <p:nvPr/>
        </p:nvSpPr>
        <p:spPr>
          <a:xfrm>
            <a:off x="2771800" y="568273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When will we see them?</a:t>
            </a:r>
          </a:p>
        </p:txBody>
      </p:sp>
    </p:spTree>
    <p:extLst>
      <p:ext uri="{BB962C8B-B14F-4D97-AF65-F5344CB8AC3E}">
        <p14:creationId xmlns:p14="http://schemas.microsoft.com/office/powerpoint/2010/main" val="387450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4" grpId="0" animBg="1"/>
      <p:bldP spid="7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5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Bildschirmpräsentation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Standarddesign</vt:lpstr>
      <vt:lpstr>PowerPoint-Präsentation</vt:lpstr>
      <vt:lpstr>PowerPoint-Präsentation</vt:lpstr>
      <vt:lpstr>PowerPoint-Präsentation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Jürgen Hensel</dc:creator>
  <cp:lastModifiedBy>Jürgen Hensel</cp:lastModifiedBy>
  <cp:revision>490</cp:revision>
  <dcterms:created xsi:type="dcterms:W3CDTF">2011-03-24T10:15:25Z</dcterms:created>
  <dcterms:modified xsi:type="dcterms:W3CDTF">2024-11-14T09:06:38Z</dcterms:modified>
</cp:coreProperties>
</file>