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80" r:id="rId2"/>
    <p:sldId id="294" r:id="rId3"/>
    <p:sldId id="281" r:id="rId4"/>
    <p:sldId id="287" r:id="rId5"/>
    <p:sldId id="288" r:id="rId6"/>
    <p:sldId id="289" r:id="rId7"/>
    <p:sldId id="290" r:id="rId8"/>
    <p:sldId id="276" r:id="rId9"/>
    <p:sldId id="292" r:id="rId10"/>
    <p:sldId id="291" r:id="rId11"/>
    <p:sldId id="293" r:id="rId12"/>
  </p:sldIdLst>
  <p:sldSz cx="9144000" cy="6858000" type="screen4x3"/>
  <p:notesSz cx="7099300" cy="10234613"/>
  <p:defaultTextStyle>
    <a:defPPr>
      <a:defRPr lang="de-DE"/>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224">
          <p15:clr>
            <a:srgbClr val="A4A3A4"/>
          </p15:clr>
        </p15:guide>
        <p15:guide id="2" pos="223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8" d="100"/>
          <a:sy n="98" d="100"/>
        </p:scale>
        <p:origin x="129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8" d="100"/>
          <a:sy n="68" d="100"/>
        </p:scale>
        <p:origin x="-2772" y="-96"/>
      </p:cViewPr>
      <p:guideLst>
        <p:guide orient="horz" pos="3224"/>
        <p:guide pos="223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76363" cy="511731"/>
          </a:xfrm>
          <a:prstGeom prst="rect">
            <a:avLst/>
          </a:prstGeom>
        </p:spPr>
        <p:txBody>
          <a:bodyPr vert="horz" lIns="99048" tIns="49524" rIns="99048" bIns="49524" rtlCol="0"/>
          <a:lstStyle>
            <a:lvl1pPr algn="l">
              <a:defRPr sz="1300"/>
            </a:lvl1pPr>
          </a:lstStyle>
          <a:p>
            <a:pPr>
              <a:defRPr/>
            </a:pPr>
            <a:endParaRPr lang="de-DE"/>
          </a:p>
        </p:txBody>
      </p:sp>
      <p:sp>
        <p:nvSpPr>
          <p:cNvPr id="3" name="Datumsplatzhalter 2"/>
          <p:cNvSpPr>
            <a:spLocks noGrp="1"/>
          </p:cNvSpPr>
          <p:nvPr>
            <p:ph type="dt" idx="1"/>
          </p:nvPr>
        </p:nvSpPr>
        <p:spPr>
          <a:xfrm>
            <a:off x="4021294" y="0"/>
            <a:ext cx="3076363" cy="511731"/>
          </a:xfrm>
          <a:prstGeom prst="rect">
            <a:avLst/>
          </a:prstGeom>
        </p:spPr>
        <p:txBody>
          <a:bodyPr vert="horz" lIns="99048" tIns="49524" rIns="99048" bIns="49524" rtlCol="0"/>
          <a:lstStyle>
            <a:lvl1pPr algn="r">
              <a:defRPr sz="1300"/>
            </a:lvl1pPr>
          </a:lstStyle>
          <a:p>
            <a:pPr>
              <a:defRPr/>
            </a:pPr>
            <a:fld id="{B0C46192-7FF4-4670-A111-ED727D42048A}" type="datetimeFigureOut">
              <a:rPr lang="de-DE"/>
              <a:pPr>
                <a:defRPr/>
              </a:pPr>
              <a:t>15.11.2024</a:t>
            </a:fld>
            <a:endParaRPr lang="de-DE"/>
          </a:p>
        </p:txBody>
      </p:sp>
      <p:sp>
        <p:nvSpPr>
          <p:cNvPr id="4" name="Folienbildplatzhalter 3"/>
          <p:cNvSpPr>
            <a:spLocks noGrp="1" noRot="1" noChangeAspect="1"/>
          </p:cNvSpPr>
          <p:nvPr>
            <p:ph type="sldImg" idx="2"/>
          </p:nvPr>
        </p:nvSpPr>
        <p:spPr>
          <a:xfrm>
            <a:off x="992188" y="768350"/>
            <a:ext cx="5114925" cy="3836988"/>
          </a:xfrm>
          <a:prstGeom prst="rect">
            <a:avLst/>
          </a:prstGeom>
          <a:noFill/>
          <a:ln w="12700">
            <a:solidFill>
              <a:prstClr val="black"/>
            </a:solidFill>
          </a:ln>
        </p:spPr>
        <p:txBody>
          <a:bodyPr vert="horz" lIns="99048" tIns="49524" rIns="99048" bIns="49524" rtlCol="0" anchor="ctr"/>
          <a:lstStyle/>
          <a:p>
            <a:pPr lvl="0"/>
            <a:endParaRPr lang="de-DE" noProof="0"/>
          </a:p>
        </p:txBody>
      </p:sp>
      <p:sp>
        <p:nvSpPr>
          <p:cNvPr id="5" name="Notizenplatzhalter 4"/>
          <p:cNvSpPr>
            <a:spLocks noGrp="1"/>
          </p:cNvSpPr>
          <p:nvPr>
            <p:ph type="body" sz="quarter" idx="3"/>
          </p:nvPr>
        </p:nvSpPr>
        <p:spPr>
          <a:xfrm>
            <a:off x="709930" y="4861441"/>
            <a:ext cx="5679440" cy="4605576"/>
          </a:xfrm>
          <a:prstGeom prst="rect">
            <a:avLst/>
          </a:prstGeom>
        </p:spPr>
        <p:txBody>
          <a:bodyPr vert="horz" lIns="99048" tIns="49524" rIns="99048" bIns="49524" rtlCol="0"/>
          <a:lstStyle/>
          <a:p>
            <a:pPr lvl="0"/>
            <a:r>
              <a:rPr lang="de-DE" noProof="0"/>
              <a:t>Textmasterformat bearbeiten</a:t>
            </a:r>
          </a:p>
          <a:p>
            <a:pPr lvl="1"/>
            <a:r>
              <a:rPr lang="de-DE" noProof="0"/>
              <a:t>Zweite Ebene</a:t>
            </a:r>
          </a:p>
          <a:p>
            <a:pPr lvl="2"/>
            <a:r>
              <a:rPr lang="de-DE" noProof="0"/>
              <a:t>Dritte Ebene</a:t>
            </a:r>
          </a:p>
          <a:p>
            <a:pPr lvl="3"/>
            <a:r>
              <a:rPr lang="de-DE" noProof="0"/>
              <a:t>Vierte Ebene</a:t>
            </a:r>
          </a:p>
          <a:p>
            <a:pPr lvl="4"/>
            <a:r>
              <a:rPr lang="de-DE" noProof="0"/>
              <a:t>Fünfte Ebene</a:t>
            </a:r>
          </a:p>
        </p:txBody>
      </p:sp>
      <p:sp>
        <p:nvSpPr>
          <p:cNvPr id="6" name="Fußzeilenplatzhalter 5"/>
          <p:cNvSpPr>
            <a:spLocks noGrp="1"/>
          </p:cNvSpPr>
          <p:nvPr>
            <p:ph type="ftr" sz="quarter" idx="4"/>
          </p:nvPr>
        </p:nvSpPr>
        <p:spPr>
          <a:xfrm>
            <a:off x="0" y="9721106"/>
            <a:ext cx="3076363" cy="511731"/>
          </a:xfrm>
          <a:prstGeom prst="rect">
            <a:avLst/>
          </a:prstGeom>
        </p:spPr>
        <p:txBody>
          <a:bodyPr vert="horz" lIns="99048" tIns="49524" rIns="99048" bIns="49524" rtlCol="0" anchor="b"/>
          <a:lstStyle>
            <a:lvl1pPr algn="l">
              <a:defRPr sz="1300"/>
            </a:lvl1pPr>
          </a:lstStyle>
          <a:p>
            <a:pPr>
              <a:defRPr/>
            </a:pPr>
            <a:endParaRPr lang="de-DE"/>
          </a:p>
        </p:txBody>
      </p:sp>
      <p:sp>
        <p:nvSpPr>
          <p:cNvPr id="7" name="Foliennummernplatzhalter 6"/>
          <p:cNvSpPr>
            <a:spLocks noGrp="1"/>
          </p:cNvSpPr>
          <p:nvPr>
            <p:ph type="sldNum" sz="quarter" idx="5"/>
          </p:nvPr>
        </p:nvSpPr>
        <p:spPr>
          <a:xfrm>
            <a:off x="4021294" y="9721106"/>
            <a:ext cx="3076363" cy="511731"/>
          </a:xfrm>
          <a:prstGeom prst="rect">
            <a:avLst/>
          </a:prstGeom>
        </p:spPr>
        <p:txBody>
          <a:bodyPr vert="horz" lIns="99048" tIns="49524" rIns="99048" bIns="49524" rtlCol="0" anchor="b"/>
          <a:lstStyle>
            <a:lvl1pPr algn="r">
              <a:defRPr sz="1300"/>
            </a:lvl1pPr>
          </a:lstStyle>
          <a:p>
            <a:pPr>
              <a:defRPr/>
            </a:pPr>
            <a:fld id="{BA3FC7BF-4427-497C-AD8A-BAB9D7CE07C5}" type="slidenum">
              <a:rPr lang="de-DE"/>
              <a:pPr>
                <a:defRPr/>
              </a:pPr>
              <a:t>‹Nr.›</a:t>
            </a:fld>
            <a:endParaRPr lang="de-DE"/>
          </a:p>
        </p:txBody>
      </p:sp>
    </p:spTree>
    <p:extLst>
      <p:ext uri="{BB962C8B-B14F-4D97-AF65-F5344CB8AC3E}">
        <p14:creationId xmlns:p14="http://schemas.microsoft.com/office/powerpoint/2010/main" val="217326115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F57B9C-C60E-F0D3-2A91-FFCA2A8731A8}"/>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BB048807-4BA1-C1D5-6AE6-EFFDA578D4F2}"/>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1298BF0F-608D-614F-0230-55188074BEEC}"/>
              </a:ext>
            </a:extLst>
          </p:cNvPr>
          <p:cNvSpPr>
            <a:spLocks noGrp="1"/>
          </p:cNvSpPr>
          <p:nvPr>
            <p:ph type="body" idx="1"/>
          </p:nvPr>
        </p:nvSpPr>
        <p:spPr/>
        <p:txBody>
          <a:bodyPr/>
          <a:lstStyle/>
          <a:p>
            <a:pPr algn="ctr"/>
            <a:endParaRPr lang="en-GB" dirty="0"/>
          </a:p>
        </p:txBody>
      </p:sp>
      <p:sp>
        <p:nvSpPr>
          <p:cNvPr id="4" name="Foliennummernplatzhalter 3">
            <a:extLst>
              <a:ext uri="{FF2B5EF4-FFF2-40B4-BE49-F238E27FC236}">
                <a16:creationId xmlns:a16="http://schemas.microsoft.com/office/drawing/2014/main" id="{2B9A0649-7CEA-8ADD-07C7-1F0A8C5BD598}"/>
              </a:ext>
            </a:extLst>
          </p:cNvPr>
          <p:cNvSpPr>
            <a:spLocks noGrp="1"/>
          </p:cNvSpPr>
          <p:nvPr>
            <p:ph type="sldNum" sz="quarter" idx="10"/>
          </p:nvPr>
        </p:nvSpPr>
        <p:spPr/>
        <p:txBody>
          <a:bodyPr/>
          <a:lstStyle/>
          <a:p>
            <a:pPr>
              <a:defRPr/>
            </a:pPr>
            <a:fld id="{BA3FC7BF-4427-497C-AD8A-BAB9D7CE07C5}" type="slidenum">
              <a:rPr lang="de-DE" smtClean="0"/>
              <a:pPr>
                <a:defRPr/>
              </a:pPr>
              <a:t>1</a:t>
            </a:fld>
            <a:endParaRPr lang="de-DE"/>
          </a:p>
        </p:txBody>
      </p:sp>
    </p:spTree>
    <p:extLst>
      <p:ext uri="{BB962C8B-B14F-4D97-AF65-F5344CB8AC3E}">
        <p14:creationId xmlns:p14="http://schemas.microsoft.com/office/powerpoint/2010/main" val="35139706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91B710-814F-217A-3F6B-2F8864CF4C2E}"/>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C64A1DEB-AB18-746B-3626-68330B359892}"/>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FA7D3F1F-B2BB-F2F6-3720-1F175D03467D}"/>
              </a:ext>
            </a:extLst>
          </p:cNvPr>
          <p:cNvSpPr>
            <a:spLocks noGrp="1"/>
          </p:cNvSpPr>
          <p:nvPr>
            <p:ph type="body" idx="1"/>
          </p:nvPr>
        </p:nvSpPr>
        <p:spPr/>
        <p:txBody>
          <a:bodyPr/>
          <a:lstStyle/>
          <a:p>
            <a:pPr algn="ctr"/>
            <a:endParaRPr lang="en-GB" dirty="0"/>
          </a:p>
        </p:txBody>
      </p:sp>
      <p:sp>
        <p:nvSpPr>
          <p:cNvPr id="4" name="Foliennummernplatzhalter 3">
            <a:extLst>
              <a:ext uri="{FF2B5EF4-FFF2-40B4-BE49-F238E27FC236}">
                <a16:creationId xmlns:a16="http://schemas.microsoft.com/office/drawing/2014/main" id="{604A86BE-48E1-4DD2-2E31-034E0AE8A2F3}"/>
              </a:ext>
            </a:extLst>
          </p:cNvPr>
          <p:cNvSpPr>
            <a:spLocks noGrp="1"/>
          </p:cNvSpPr>
          <p:nvPr>
            <p:ph type="sldNum" sz="quarter" idx="10"/>
          </p:nvPr>
        </p:nvSpPr>
        <p:spPr/>
        <p:txBody>
          <a:bodyPr/>
          <a:lstStyle/>
          <a:p>
            <a:pPr>
              <a:defRPr/>
            </a:pPr>
            <a:fld id="{BA3FC7BF-4427-497C-AD8A-BAB9D7CE07C5}" type="slidenum">
              <a:rPr lang="de-DE" smtClean="0"/>
              <a:pPr>
                <a:defRPr/>
              </a:pPr>
              <a:t>10</a:t>
            </a:fld>
            <a:endParaRPr lang="de-DE"/>
          </a:p>
        </p:txBody>
      </p:sp>
    </p:spTree>
    <p:extLst>
      <p:ext uri="{BB962C8B-B14F-4D97-AF65-F5344CB8AC3E}">
        <p14:creationId xmlns:p14="http://schemas.microsoft.com/office/powerpoint/2010/main" val="13837053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91B710-814F-217A-3F6B-2F8864CF4C2E}"/>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C64A1DEB-AB18-746B-3626-68330B359892}"/>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FA7D3F1F-B2BB-F2F6-3720-1F175D03467D}"/>
              </a:ext>
            </a:extLst>
          </p:cNvPr>
          <p:cNvSpPr>
            <a:spLocks noGrp="1"/>
          </p:cNvSpPr>
          <p:nvPr>
            <p:ph type="body" idx="1"/>
          </p:nvPr>
        </p:nvSpPr>
        <p:spPr/>
        <p:txBody>
          <a:bodyPr/>
          <a:lstStyle/>
          <a:p>
            <a:pPr algn="ctr"/>
            <a:endParaRPr lang="en-GB" dirty="0"/>
          </a:p>
        </p:txBody>
      </p:sp>
      <p:sp>
        <p:nvSpPr>
          <p:cNvPr id="4" name="Foliennummernplatzhalter 3">
            <a:extLst>
              <a:ext uri="{FF2B5EF4-FFF2-40B4-BE49-F238E27FC236}">
                <a16:creationId xmlns:a16="http://schemas.microsoft.com/office/drawing/2014/main" id="{604A86BE-48E1-4DD2-2E31-034E0AE8A2F3}"/>
              </a:ext>
            </a:extLst>
          </p:cNvPr>
          <p:cNvSpPr>
            <a:spLocks noGrp="1"/>
          </p:cNvSpPr>
          <p:nvPr>
            <p:ph type="sldNum" sz="quarter" idx="10"/>
          </p:nvPr>
        </p:nvSpPr>
        <p:spPr/>
        <p:txBody>
          <a:bodyPr/>
          <a:lstStyle/>
          <a:p>
            <a:pPr>
              <a:defRPr/>
            </a:pPr>
            <a:fld id="{BA3FC7BF-4427-497C-AD8A-BAB9D7CE07C5}" type="slidenum">
              <a:rPr lang="de-DE" smtClean="0"/>
              <a:pPr>
                <a:defRPr/>
              </a:pPr>
              <a:t>11</a:t>
            </a:fld>
            <a:endParaRPr lang="de-DE"/>
          </a:p>
        </p:txBody>
      </p:sp>
    </p:spTree>
    <p:extLst>
      <p:ext uri="{BB962C8B-B14F-4D97-AF65-F5344CB8AC3E}">
        <p14:creationId xmlns:p14="http://schemas.microsoft.com/office/powerpoint/2010/main" val="21329340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F57B9C-C60E-F0D3-2A91-FFCA2A8731A8}"/>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BB048807-4BA1-C1D5-6AE6-EFFDA578D4F2}"/>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1298BF0F-608D-614F-0230-55188074BEEC}"/>
              </a:ext>
            </a:extLst>
          </p:cNvPr>
          <p:cNvSpPr>
            <a:spLocks noGrp="1"/>
          </p:cNvSpPr>
          <p:nvPr>
            <p:ph type="body" idx="1"/>
          </p:nvPr>
        </p:nvSpPr>
        <p:spPr/>
        <p:txBody>
          <a:bodyPr/>
          <a:lstStyle/>
          <a:p>
            <a:pPr algn="ctr"/>
            <a:endParaRPr lang="en-GB" dirty="0"/>
          </a:p>
        </p:txBody>
      </p:sp>
      <p:sp>
        <p:nvSpPr>
          <p:cNvPr id="4" name="Foliennummernplatzhalter 3">
            <a:extLst>
              <a:ext uri="{FF2B5EF4-FFF2-40B4-BE49-F238E27FC236}">
                <a16:creationId xmlns:a16="http://schemas.microsoft.com/office/drawing/2014/main" id="{2B9A0649-7CEA-8ADD-07C7-1F0A8C5BD598}"/>
              </a:ext>
            </a:extLst>
          </p:cNvPr>
          <p:cNvSpPr>
            <a:spLocks noGrp="1"/>
          </p:cNvSpPr>
          <p:nvPr>
            <p:ph type="sldNum" sz="quarter" idx="10"/>
          </p:nvPr>
        </p:nvSpPr>
        <p:spPr/>
        <p:txBody>
          <a:bodyPr/>
          <a:lstStyle/>
          <a:p>
            <a:pPr>
              <a:defRPr/>
            </a:pPr>
            <a:fld id="{BA3FC7BF-4427-497C-AD8A-BAB9D7CE07C5}" type="slidenum">
              <a:rPr lang="de-DE" smtClean="0"/>
              <a:pPr>
                <a:defRPr/>
              </a:pPr>
              <a:t>2</a:t>
            </a:fld>
            <a:endParaRPr lang="de-DE"/>
          </a:p>
        </p:txBody>
      </p:sp>
    </p:spTree>
    <p:extLst>
      <p:ext uri="{BB962C8B-B14F-4D97-AF65-F5344CB8AC3E}">
        <p14:creationId xmlns:p14="http://schemas.microsoft.com/office/powerpoint/2010/main" val="12030706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91B710-814F-217A-3F6B-2F8864CF4C2E}"/>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C64A1DEB-AB18-746B-3626-68330B359892}"/>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FA7D3F1F-B2BB-F2F6-3720-1F175D03467D}"/>
              </a:ext>
            </a:extLst>
          </p:cNvPr>
          <p:cNvSpPr>
            <a:spLocks noGrp="1"/>
          </p:cNvSpPr>
          <p:nvPr>
            <p:ph type="body" idx="1"/>
          </p:nvPr>
        </p:nvSpPr>
        <p:spPr/>
        <p:txBody>
          <a:bodyPr/>
          <a:lstStyle/>
          <a:p>
            <a:pPr algn="ctr"/>
            <a:endParaRPr lang="en-GB" dirty="0"/>
          </a:p>
        </p:txBody>
      </p:sp>
      <p:sp>
        <p:nvSpPr>
          <p:cNvPr id="4" name="Foliennummernplatzhalter 3">
            <a:extLst>
              <a:ext uri="{FF2B5EF4-FFF2-40B4-BE49-F238E27FC236}">
                <a16:creationId xmlns:a16="http://schemas.microsoft.com/office/drawing/2014/main" id="{604A86BE-48E1-4DD2-2E31-034E0AE8A2F3}"/>
              </a:ext>
            </a:extLst>
          </p:cNvPr>
          <p:cNvSpPr>
            <a:spLocks noGrp="1"/>
          </p:cNvSpPr>
          <p:nvPr>
            <p:ph type="sldNum" sz="quarter" idx="10"/>
          </p:nvPr>
        </p:nvSpPr>
        <p:spPr/>
        <p:txBody>
          <a:bodyPr/>
          <a:lstStyle/>
          <a:p>
            <a:pPr>
              <a:defRPr/>
            </a:pPr>
            <a:fld id="{BA3FC7BF-4427-497C-AD8A-BAB9D7CE07C5}" type="slidenum">
              <a:rPr lang="de-DE" smtClean="0"/>
              <a:pPr>
                <a:defRPr/>
              </a:pPr>
              <a:t>3</a:t>
            </a:fld>
            <a:endParaRPr lang="de-DE"/>
          </a:p>
        </p:txBody>
      </p:sp>
    </p:spTree>
    <p:extLst>
      <p:ext uri="{BB962C8B-B14F-4D97-AF65-F5344CB8AC3E}">
        <p14:creationId xmlns:p14="http://schemas.microsoft.com/office/powerpoint/2010/main" val="13397296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91B710-814F-217A-3F6B-2F8864CF4C2E}"/>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C64A1DEB-AB18-746B-3626-68330B359892}"/>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FA7D3F1F-B2BB-F2F6-3720-1F175D03467D}"/>
              </a:ext>
            </a:extLst>
          </p:cNvPr>
          <p:cNvSpPr>
            <a:spLocks noGrp="1"/>
          </p:cNvSpPr>
          <p:nvPr>
            <p:ph type="body" idx="1"/>
          </p:nvPr>
        </p:nvSpPr>
        <p:spPr/>
        <p:txBody>
          <a:bodyPr/>
          <a:lstStyle/>
          <a:p>
            <a:pPr algn="ctr"/>
            <a:endParaRPr lang="en-GB" dirty="0"/>
          </a:p>
        </p:txBody>
      </p:sp>
      <p:sp>
        <p:nvSpPr>
          <p:cNvPr id="4" name="Foliennummernplatzhalter 3">
            <a:extLst>
              <a:ext uri="{FF2B5EF4-FFF2-40B4-BE49-F238E27FC236}">
                <a16:creationId xmlns:a16="http://schemas.microsoft.com/office/drawing/2014/main" id="{604A86BE-48E1-4DD2-2E31-034E0AE8A2F3}"/>
              </a:ext>
            </a:extLst>
          </p:cNvPr>
          <p:cNvSpPr>
            <a:spLocks noGrp="1"/>
          </p:cNvSpPr>
          <p:nvPr>
            <p:ph type="sldNum" sz="quarter" idx="10"/>
          </p:nvPr>
        </p:nvSpPr>
        <p:spPr/>
        <p:txBody>
          <a:bodyPr/>
          <a:lstStyle/>
          <a:p>
            <a:pPr>
              <a:defRPr/>
            </a:pPr>
            <a:fld id="{BA3FC7BF-4427-497C-AD8A-BAB9D7CE07C5}" type="slidenum">
              <a:rPr lang="de-DE" smtClean="0"/>
              <a:pPr>
                <a:defRPr/>
              </a:pPr>
              <a:t>4</a:t>
            </a:fld>
            <a:endParaRPr lang="de-DE"/>
          </a:p>
        </p:txBody>
      </p:sp>
    </p:spTree>
    <p:extLst>
      <p:ext uri="{BB962C8B-B14F-4D97-AF65-F5344CB8AC3E}">
        <p14:creationId xmlns:p14="http://schemas.microsoft.com/office/powerpoint/2010/main" val="30010972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91B710-814F-217A-3F6B-2F8864CF4C2E}"/>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C64A1DEB-AB18-746B-3626-68330B359892}"/>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FA7D3F1F-B2BB-F2F6-3720-1F175D03467D}"/>
              </a:ext>
            </a:extLst>
          </p:cNvPr>
          <p:cNvSpPr>
            <a:spLocks noGrp="1"/>
          </p:cNvSpPr>
          <p:nvPr>
            <p:ph type="body" idx="1"/>
          </p:nvPr>
        </p:nvSpPr>
        <p:spPr/>
        <p:txBody>
          <a:bodyPr/>
          <a:lstStyle/>
          <a:p>
            <a:pPr algn="ctr"/>
            <a:endParaRPr lang="en-GB" dirty="0"/>
          </a:p>
        </p:txBody>
      </p:sp>
      <p:sp>
        <p:nvSpPr>
          <p:cNvPr id="4" name="Foliennummernplatzhalter 3">
            <a:extLst>
              <a:ext uri="{FF2B5EF4-FFF2-40B4-BE49-F238E27FC236}">
                <a16:creationId xmlns:a16="http://schemas.microsoft.com/office/drawing/2014/main" id="{604A86BE-48E1-4DD2-2E31-034E0AE8A2F3}"/>
              </a:ext>
            </a:extLst>
          </p:cNvPr>
          <p:cNvSpPr>
            <a:spLocks noGrp="1"/>
          </p:cNvSpPr>
          <p:nvPr>
            <p:ph type="sldNum" sz="quarter" idx="10"/>
          </p:nvPr>
        </p:nvSpPr>
        <p:spPr/>
        <p:txBody>
          <a:bodyPr/>
          <a:lstStyle/>
          <a:p>
            <a:pPr>
              <a:defRPr/>
            </a:pPr>
            <a:fld id="{BA3FC7BF-4427-497C-AD8A-BAB9D7CE07C5}" type="slidenum">
              <a:rPr lang="de-DE" smtClean="0"/>
              <a:pPr>
                <a:defRPr/>
              </a:pPr>
              <a:t>5</a:t>
            </a:fld>
            <a:endParaRPr lang="de-DE"/>
          </a:p>
        </p:txBody>
      </p:sp>
    </p:spTree>
    <p:extLst>
      <p:ext uri="{BB962C8B-B14F-4D97-AF65-F5344CB8AC3E}">
        <p14:creationId xmlns:p14="http://schemas.microsoft.com/office/powerpoint/2010/main" val="82528118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91B710-814F-217A-3F6B-2F8864CF4C2E}"/>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C64A1DEB-AB18-746B-3626-68330B359892}"/>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FA7D3F1F-B2BB-F2F6-3720-1F175D03467D}"/>
              </a:ext>
            </a:extLst>
          </p:cNvPr>
          <p:cNvSpPr>
            <a:spLocks noGrp="1"/>
          </p:cNvSpPr>
          <p:nvPr>
            <p:ph type="body" idx="1"/>
          </p:nvPr>
        </p:nvSpPr>
        <p:spPr/>
        <p:txBody>
          <a:bodyPr/>
          <a:lstStyle/>
          <a:p>
            <a:pPr algn="ctr"/>
            <a:endParaRPr lang="en-GB" dirty="0"/>
          </a:p>
        </p:txBody>
      </p:sp>
      <p:sp>
        <p:nvSpPr>
          <p:cNvPr id="4" name="Foliennummernplatzhalter 3">
            <a:extLst>
              <a:ext uri="{FF2B5EF4-FFF2-40B4-BE49-F238E27FC236}">
                <a16:creationId xmlns:a16="http://schemas.microsoft.com/office/drawing/2014/main" id="{604A86BE-48E1-4DD2-2E31-034E0AE8A2F3}"/>
              </a:ext>
            </a:extLst>
          </p:cNvPr>
          <p:cNvSpPr>
            <a:spLocks noGrp="1"/>
          </p:cNvSpPr>
          <p:nvPr>
            <p:ph type="sldNum" sz="quarter" idx="10"/>
          </p:nvPr>
        </p:nvSpPr>
        <p:spPr/>
        <p:txBody>
          <a:bodyPr/>
          <a:lstStyle/>
          <a:p>
            <a:pPr>
              <a:defRPr/>
            </a:pPr>
            <a:fld id="{BA3FC7BF-4427-497C-AD8A-BAB9D7CE07C5}" type="slidenum">
              <a:rPr lang="de-DE" smtClean="0"/>
              <a:pPr>
                <a:defRPr/>
              </a:pPr>
              <a:t>6</a:t>
            </a:fld>
            <a:endParaRPr lang="de-DE"/>
          </a:p>
        </p:txBody>
      </p:sp>
    </p:spTree>
    <p:extLst>
      <p:ext uri="{BB962C8B-B14F-4D97-AF65-F5344CB8AC3E}">
        <p14:creationId xmlns:p14="http://schemas.microsoft.com/office/powerpoint/2010/main" val="42034118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91B710-814F-217A-3F6B-2F8864CF4C2E}"/>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C64A1DEB-AB18-746B-3626-68330B359892}"/>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FA7D3F1F-B2BB-F2F6-3720-1F175D03467D}"/>
              </a:ext>
            </a:extLst>
          </p:cNvPr>
          <p:cNvSpPr>
            <a:spLocks noGrp="1"/>
          </p:cNvSpPr>
          <p:nvPr>
            <p:ph type="body" idx="1"/>
          </p:nvPr>
        </p:nvSpPr>
        <p:spPr/>
        <p:txBody>
          <a:bodyPr/>
          <a:lstStyle/>
          <a:p>
            <a:pPr algn="ctr"/>
            <a:endParaRPr lang="en-GB" dirty="0"/>
          </a:p>
        </p:txBody>
      </p:sp>
      <p:sp>
        <p:nvSpPr>
          <p:cNvPr id="4" name="Foliennummernplatzhalter 3">
            <a:extLst>
              <a:ext uri="{FF2B5EF4-FFF2-40B4-BE49-F238E27FC236}">
                <a16:creationId xmlns:a16="http://schemas.microsoft.com/office/drawing/2014/main" id="{604A86BE-48E1-4DD2-2E31-034E0AE8A2F3}"/>
              </a:ext>
            </a:extLst>
          </p:cNvPr>
          <p:cNvSpPr>
            <a:spLocks noGrp="1"/>
          </p:cNvSpPr>
          <p:nvPr>
            <p:ph type="sldNum" sz="quarter" idx="10"/>
          </p:nvPr>
        </p:nvSpPr>
        <p:spPr/>
        <p:txBody>
          <a:bodyPr/>
          <a:lstStyle/>
          <a:p>
            <a:pPr>
              <a:defRPr/>
            </a:pPr>
            <a:fld id="{BA3FC7BF-4427-497C-AD8A-BAB9D7CE07C5}" type="slidenum">
              <a:rPr lang="de-DE" smtClean="0"/>
              <a:pPr>
                <a:defRPr/>
              </a:pPr>
              <a:t>7</a:t>
            </a:fld>
            <a:endParaRPr lang="de-DE"/>
          </a:p>
        </p:txBody>
      </p:sp>
    </p:spTree>
    <p:extLst>
      <p:ext uri="{BB962C8B-B14F-4D97-AF65-F5344CB8AC3E}">
        <p14:creationId xmlns:p14="http://schemas.microsoft.com/office/powerpoint/2010/main" val="10250435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6FC6D9-3DCC-34A9-6F1C-B0229E2DDE9D}"/>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C0D96446-8655-27F7-A754-485CD8EB32AD}"/>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9BA4B6F5-7C44-A2F3-C6F9-E05ECD7862E1}"/>
              </a:ext>
            </a:extLst>
          </p:cNvPr>
          <p:cNvSpPr>
            <a:spLocks noGrp="1"/>
          </p:cNvSpPr>
          <p:nvPr>
            <p:ph type="body" idx="1"/>
          </p:nvPr>
        </p:nvSpPr>
        <p:spPr/>
        <p:txBody>
          <a:bodyPr/>
          <a:lstStyle/>
          <a:p>
            <a:pPr algn="ctr"/>
            <a:endParaRPr lang="en-GB" dirty="0"/>
          </a:p>
        </p:txBody>
      </p:sp>
      <p:sp>
        <p:nvSpPr>
          <p:cNvPr id="4" name="Foliennummernplatzhalter 3">
            <a:extLst>
              <a:ext uri="{FF2B5EF4-FFF2-40B4-BE49-F238E27FC236}">
                <a16:creationId xmlns:a16="http://schemas.microsoft.com/office/drawing/2014/main" id="{B870576D-30CC-186E-7E92-1F09D2EBBE42}"/>
              </a:ext>
            </a:extLst>
          </p:cNvPr>
          <p:cNvSpPr>
            <a:spLocks noGrp="1"/>
          </p:cNvSpPr>
          <p:nvPr>
            <p:ph type="sldNum" sz="quarter" idx="10"/>
          </p:nvPr>
        </p:nvSpPr>
        <p:spPr/>
        <p:txBody>
          <a:bodyPr/>
          <a:lstStyle/>
          <a:p>
            <a:pPr>
              <a:defRPr/>
            </a:pPr>
            <a:fld id="{BA3FC7BF-4427-497C-AD8A-BAB9D7CE07C5}" type="slidenum">
              <a:rPr lang="de-DE" smtClean="0"/>
              <a:pPr>
                <a:defRPr/>
              </a:pPr>
              <a:t>8</a:t>
            </a:fld>
            <a:endParaRPr lang="de-DE"/>
          </a:p>
        </p:txBody>
      </p:sp>
    </p:spTree>
    <p:extLst>
      <p:ext uri="{BB962C8B-B14F-4D97-AF65-F5344CB8AC3E}">
        <p14:creationId xmlns:p14="http://schemas.microsoft.com/office/powerpoint/2010/main" val="7759988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F57B9C-C60E-F0D3-2A91-FFCA2A8731A8}"/>
            </a:ext>
          </a:extLst>
        </p:cNvPr>
        <p:cNvGrpSpPr/>
        <p:nvPr/>
      </p:nvGrpSpPr>
      <p:grpSpPr>
        <a:xfrm>
          <a:off x="0" y="0"/>
          <a:ext cx="0" cy="0"/>
          <a:chOff x="0" y="0"/>
          <a:chExt cx="0" cy="0"/>
        </a:xfrm>
      </p:grpSpPr>
      <p:sp>
        <p:nvSpPr>
          <p:cNvPr id="2" name="Folienbildplatzhalter 1">
            <a:extLst>
              <a:ext uri="{FF2B5EF4-FFF2-40B4-BE49-F238E27FC236}">
                <a16:creationId xmlns:a16="http://schemas.microsoft.com/office/drawing/2014/main" id="{BB048807-4BA1-C1D5-6AE6-EFFDA578D4F2}"/>
              </a:ext>
            </a:extLst>
          </p:cNvPr>
          <p:cNvSpPr>
            <a:spLocks noGrp="1" noRot="1" noChangeAspect="1"/>
          </p:cNvSpPr>
          <p:nvPr>
            <p:ph type="sldImg"/>
          </p:nvPr>
        </p:nvSpPr>
        <p:spPr/>
      </p:sp>
      <p:sp>
        <p:nvSpPr>
          <p:cNvPr id="3" name="Notizenplatzhalter 2">
            <a:extLst>
              <a:ext uri="{FF2B5EF4-FFF2-40B4-BE49-F238E27FC236}">
                <a16:creationId xmlns:a16="http://schemas.microsoft.com/office/drawing/2014/main" id="{1298BF0F-608D-614F-0230-55188074BEEC}"/>
              </a:ext>
            </a:extLst>
          </p:cNvPr>
          <p:cNvSpPr>
            <a:spLocks noGrp="1"/>
          </p:cNvSpPr>
          <p:nvPr>
            <p:ph type="body" idx="1"/>
          </p:nvPr>
        </p:nvSpPr>
        <p:spPr/>
        <p:txBody>
          <a:bodyPr/>
          <a:lstStyle/>
          <a:p>
            <a:pPr algn="ctr"/>
            <a:endParaRPr lang="en-GB" dirty="0"/>
          </a:p>
        </p:txBody>
      </p:sp>
      <p:sp>
        <p:nvSpPr>
          <p:cNvPr id="4" name="Foliennummernplatzhalter 3">
            <a:extLst>
              <a:ext uri="{FF2B5EF4-FFF2-40B4-BE49-F238E27FC236}">
                <a16:creationId xmlns:a16="http://schemas.microsoft.com/office/drawing/2014/main" id="{2B9A0649-7CEA-8ADD-07C7-1F0A8C5BD598}"/>
              </a:ext>
            </a:extLst>
          </p:cNvPr>
          <p:cNvSpPr>
            <a:spLocks noGrp="1"/>
          </p:cNvSpPr>
          <p:nvPr>
            <p:ph type="sldNum" sz="quarter" idx="10"/>
          </p:nvPr>
        </p:nvSpPr>
        <p:spPr/>
        <p:txBody>
          <a:bodyPr/>
          <a:lstStyle/>
          <a:p>
            <a:pPr>
              <a:defRPr/>
            </a:pPr>
            <a:fld id="{BA3FC7BF-4427-497C-AD8A-BAB9D7CE07C5}" type="slidenum">
              <a:rPr lang="de-DE" smtClean="0"/>
              <a:pPr>
                <a:defRPr/>
              </a:pPr>
              <a:t>9</a:t>
            </a:fld>
            <a:endParaRPr lang="de-DE"/>
          </a:p>
        </p:txBody>
      </p:sp>
    </p:spTree>
    <p:extLst>
      <p:ext uri="{BB962C8B-B14F-4D97-AF65-F5344CB8AC3E}">
        <p14:creationId xmlns:p14="http://schemas.microsoft.com/office/powerpoint/2010/main" val="37366361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a:prstGeom prst="rect">
            <a:avLst/>
          </a:prstGeom>
        </p:spPr>
        <p:txBody>
          <a:bodyPr/>
          <a:lstStyle/>
          <a:p>
            <a:r>
              <a:rPr lang="de-DE"/>
              <a:t>Titelmasterformat durch Klicken bearbeiten</a:t>
            </a:r>
          </a:p>
        </p:txBody>
      </p:sp>
      <p:sp>
        <p:nvSpPr>
          <p:cNvPr id="3" name="Untertitel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a:t>Formatvorlage des Untertitelmasters durch Klicken bearbeiten</a:t>
            </a:r>
          </a:p>
        </p:txBody>
      </p:sp>
    </p:spTree>
    <p:extLst>
      <p:ext uri="{BB962C8B-B14F-4D97-AF65-F5344CB8AC3E}">
        <p14:creationId xmlns:p14="http://schemas.microsoft.com/office/powerpoint/2010/main" val="2192590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Vertikaler Textplatzhalter 2"/>
          <p:cNvSpPr>
            <a:spLocks noGrp="1"/>
          </p:cNvSpPr>
          <p:nvPr>
            <p:ph type="body" orient="vert" idx="1"/>
          </p:nvPr>
        </p:nvSpPr>
        <p:spPr>
          <a:xfrm>
            <a:off x="457200" y="1600200"/>
            <a:ext cx="8229600" cy="4525963"/>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7429022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629400" y="274638"/>
            <a:ext cx="2057400" cy="5851525"/>
          </a:xfrm>
          <a:prstGeom prst="rect">
            <a:avLst/>
          </a:prstGeo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457200" y="274638"/>
            <a:ext cx="6019800" cy="5851525"/>
          </a:xfrm>
          <a:prstGeom prst="rect">
            <a:avLst/>
          </a:prstGeo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854213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und Inhalt">
    <p:spTree>
      <p:nvGrpSpPr>
        <p:cNvPr id="1" name=""/>
        <p:cNvGrpSpPr/>
        <p:nvPr/>
      </p:nvGrpSpPr>
      <p:grpSpPr>
        <a:xfrm>
          <a:off x="0" y="0"/>
          <a:ext cx="0" cy="0"/>
          <a:chOff x="0" y="0"/>
          <a:chExt cx="0" cy="0"/>
        </a:xfrm>
      </p:grpSpPr>
    </p:spTree>
    <p:extLst>
      <p:ext uri="{BB962C8B-B14F-4D97-AF65-F5344CB8AC3E}">
        <p14:creationId xmlns:p14="http://schemas.microsoft.com/office/powerpoint/2010/main" val="3693579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de-DE"/>
              <a:t>Titelmasterformat durch Klicken bearbeiten</a:t>
            </a:r>
          </a:p>
        </p:txBody>
      </p:sp>
      <p:sp>
        <p:nvSpPr>
          <p:cNvPr id="3" name="Textplatzhalt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a:t>Textmasterformat bearbeiten</a:t>
            </a:r>
          </a:p>
        </p:txBody>
      </p:sp>
    </p:spTree>
    <p:extLst>
      <p:ext uri="{BB962C8B-B14F-4D97-AF65-F5344CB8AC3E}">
        <p14:creationId xmlns:p14="http://schemas.microsoft.com/office/powerpoint/2010/main" val="9498045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
        <p:nvSpPr>
          <p:cNvPr id="3" name="Inhaltsplatzhalt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584016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lvl1pPr>
              <a:defRPr/>
            </a:lvl1pPr>
          </a:lstStyle>
          <a:p>
            <a:r>
              <a:rPr lang="de-DE"/>
              <a:t>Titelmasterformat durch Klicken bearbeiten</a:t>
            </a:r>
          </a:p>
        </p:txBody>
      </p:sp>
      <p:sp>
        <p:nvSpPr>
          <p:cNvPr id="3" name="Textplatzhalt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Tree>
    <p:extLst>
      <p:ext uri="{BB962C8B-B14F-4D97-AF65-F5344CB8AC3E}">
        <p14:creationId xmlns:p14="http://schemas.microsoft.com/office/powerpoint/2010/main" val="30057367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a:prstGeom prst="rect">
            <a:avLst/>
          </a:prstGeom>
        </p:spPr>
        <p:txBody>
          <a:bodyPr/>
          <a:lstStyle/>
          <a:p>
            <a:r>
              <a:rPr lang="de-DE"/>
              <a:t>Titelmasterformat durch Klicken bearbeiten</a:t>
            </a:r>
          </a:p>
        </p:txBody>
      </p:sp>
    </p:spTree>
    <p:extLst>
      <p:ext uri="{BB962C8B-B14F-4D97-AF65-F5344CB8AC3E}">
        <p14:creationId xmlns:p14="http://schemas.microsoft.com/office/powerpoint/2010/main" val="26663920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9835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a:prstGeom prst="rect">
            <a:avLst/>
          </a:prstGeom>
        </p:spPr>
        <p:txBody>
          <a:bodyPr anchor="b"/>
          <a:lstStyle>
            <a:lvl1pPr algn="l">
              <a:defRPr sz="2000" b="1"/>
            </a:lvl1pPr>
          </a:lstStyle>
          <a:p>
            <a:r>
              <a:rPr lang="de-DE"/>
              <a:t>Titelmasterformat durch Klicken bearbeiten</a:t>
            </a:r>
          </a:p>
        </p:txBody>
      </p:sp>
      <p:sp>
        <p:nvSpPr>
          <p:cNvPr id="3" name="Inhaltsplatzhalt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1795769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a:prstGeom prst="rect">
            <a:avLst/>
          </a:prstGeom>
        </p:spPr>
        <p:txBody>
          <a:bodyPr anchor="b"/>
          <a:lstStyle>
            <a:lvl1pPr algn="l">
              <a:defRPr sz="2000" b="1"/>
            </a:lvl1pPr>
          </a:lstStyle>
          <a:p>
            <a:r>
              <a:rPr lang="de-DE"/>
              <a:t>Titelmasterformat durch Klicken bearbeiten</a:t>
            </a:r>
          </a:p>
        </p:txBody>
      </p:sp>
      <p:sp>
        <p:nvSpPr>
          <p:cNvPr id="3" name="Bildplatzhalt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de-DE" noProof="0"/>
          </a:p>
        </p:txBody>
      </p:sp>
      <p:sp>
        <p:nvSpPr>
          <p:cNvPr id="4" name="Textplatzhalt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 bearbeiten</a:t>
            </a:r>
          </a:p>
        </p:txBody>
      </p:sp>
    </p:spTree>
    <p:extLst>
      <p:ext uri="{BB962C8B-B14F-4D97-AF65-F5344CB8AC3E}">
        <p14:creationId xmlns:p14="http://schemas.microsoft.com/office/powerpoint/2010/main" val="16016147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9"/>
          <p:cNvSpPr>
            <a:spLocks noChangeArrowheads="1"/>
          </p:cNvSpPr>
          <p:nvPr userDrawn="1"/>
        </p:nvSpPr>
        <p:spPr bwMode="auto">
          <a:xfrm>
            <a:off x="0" y="0"/>
            <a:ext cx="9144000" cy="6858000"/>
          </a:xfrm>
          <a:prstGeom prst="rect">
            <a:avLst/>
          </a:prstGeom>
          <a:gradFill rotWithShape="1">
            <a:gsLst>
              <a:gs pos="0">
                <a:schemeClr val="bg1"/>
              </a:gs>
              <a:gs pos="100000">
                <a:schemeClr val="accent2"/>
              </a:gs>
            </a:gsLst>
            <a:lin ang="5400000" scaled="1"/>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defRPr/>
            </a:pPr>
            <a:endParaRPr lang="de-DE" altLang="de-DE"/>
          </a:p>
        </p:txBody>
      </p:sp>
      <p:sp>
        <p:nvSpPr>
          <p:cNvPr id="1028" name="Text Box 8"/>
          <p:cNvSpPr txBox="1">
            <a:spLocks noChangeArrowheads="1"/>
          </p:cNvSpPr>
          <p:nvPr userDrawn="1"/>
        </p:nvSpPr>
        <p:spPr bwMode="auto">
          <a:xfrm>
            <a:off x="0" y="0"/>
            <a:ext cx="914400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r>
              <a:rPr lang="de-DE" altLang="de-DE" b="1" dirty="0"/>
              <a:t>2. Halbjahr 2024</a:t>
            </a:r>
            <a:endParaRPr lang="de-DE" altLang="de-DE" b="1" i="1" dirty="0"/>
          </a:p>
          <a:p>
            <a:pPr algn="ctr" eaLnBrk="1" hangingPunct="1">
              <a:defRPr/>
            </a:pPr>
            <a:r>
              <a:rPr lang="de-DE" altLang="de-DE" b="1" i="1" dirty="0"/>
              <a:t>Englisch </a:t>
            </a:r>
            <a:r>
              <a:rPr lang="de-DE" altLang="de-DE" b="1" i="1" baseline="0" dirty="0"/>
              <a:t>Grammar Refresher </a:t>
            </a:r>
            <a:r>
              <a:rPr lang="de-DE" altLang="de-DE" b="1" i="1" baseline="0" dirty="0" err="1"/>
              <a:t>for</a:t>
            </a:r>
            <a:r>
              <a:rPr lang="de-DE" altLang="de-DE" b="1" i="1" baseline="0" dirty="0"/>
              <a:t> </a:t>
            </a:r>
            <a:r>
              <a:rPr lang="de-DE" altLang="de-DE" b="1" i="1" baseline="0" dirty="0" err="1"/>
              <a:t>You</a:t>
            </a:r>
            <a:r>
              <a:rPr lang="de-DE" altLang="de-DE" b="1" i="1" baseline="0" dirty="0"/>
              <a:t> B1-B2</a:t>
            </a:r>
            <a:endParaRPr lang="de-DE" altLang="de-DE" b="1" dirty="0"/>
          </a:p>
          <a:p>
            <a:pPr algn="ctr" eaLnBrk="1" hangingPunct="1">
              <a:defRPr/>
            </a:pPr>
            <a:r>
              <a:rPr lang="en-GB" altLang="de-DE" b="1" dirty="0"/>
              <a:t>242-40660</a:t>
            </a:r>
            <a:r>
              <a:rPr lang="de-DE" altLang="de-DE" b="1" dirty="0"/>
              <a:t>, Do, 17.30 – 18.30 Uhr</a:t>
            </a:r>
          </a:p>
        </p:txBody>
      </p:sp>
      <p:sp>
        <p:nvSpPr>
          <p:cNvPr id="1029" name="Line 10"/>
          <p:cNvSpPr>
            <a:spLocks noChangeShapeType="1"/>
          </p:cNvSpPr>
          <p:nvPr userDrawn="1"/>
        </p:nvSpPr>
        <p:spPr bwMode="auto">
          <a:xfrm>
            <a:off x="0" y="908050"/>
            <a:ext cx="91440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pic>
        <p:nvPicPr>
          <p:cNvPr id="2" name="Picture 2">
            <a:extLst>
              <a:ext uri="{FF2B5EF4-FFF2-40B4-BE49-F238E27FC236}">
                <a16:creationId xmlns:a16="http://schemas.microsoft.com/office/drawing/2014/main" id="{B17DAE69-DAB6-E295-0164-5CC43C78AD14}"/>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7020272" y="224739"/>
            <a:ext cx="2131339" cy="4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rtl="0" eaLnBrk="0" fontAlgn="base" hangingPunct="0">
        <a:spcBef>
          <a:spcPct val="0"/>
        </a:spcBef>
        <a:spcAft>
          <a:spcPct val="0"/>
        </a:spcAft>
        <a:defRPr sz="4400">
          <a:solidFill>
            <a:schemeClr val="tx2"/>
          </a:solidFill>
          <a:latin typeface="+mj-lt"/>
          <a:ea typeface="+mj-ea"/>
          <a:cs typeface="+mj-cs"/>
        </a:defRPr>
      </a:lvl1pPr>
      <a:lvl2pPr algn="r" rtl="0" eaLnBrk="0" fontAlgn="base" hangingPunct="0">
        <a:spcBef>
          <a:spcPct val="0"/>
        </a:spcBef>
        <a:spcAft>
          <a:spcPct val="0"/>
        </a:spcAft>
        <a:defRPr sz="4400">
          <a:solidFill>
            <a:schemeClr val="tx2"/>
          </a:solidFill>
          <a:latin typeface="Arial" charset="0"/>
        </a:defRPr>
      </a:lvl2pPr>
      <a:lvl3pPr algn="r" rtl="0" eaLnBrk="0" fontAlgn="base" hangingPunct="0">
        <a:spcBef>
          <a:spcPct val="0"/>
        </a:spcBef>
        <a:spcAft>
          <a:spcPct val="0"/>
        </a:spcAft>
        <a:defRPr sz="4400">
          <a:solidFill>
            <a:schemeClr val="tx2"/>
          </a:solidFill>
          <a:latin typeface="Arial" charset="0"/>
        </a:defRPr>
      </a:lvl3pPr>
      <a:lvl4pPr algn="r" rtl="0" eaLnBrk="0" fontAlgn="base" hangingPunct="0">
        <a:spcBef>
          <a:spcPct val="0"/>
        </a:spcBef>
        <a:spcAft>
          <a:spcPct val="0"/>
        </a:spcAft>
        <a:defRPr sz="4400">
          <a:solidFill>
            <a:schemeClr val="tx2"/>
          </a:solidFill>
          <a:latin typeface="Arial" charset="0"/>
        </a:defRPr>
      </a:lvl4pPr>
      <a:lvl5pPr algn="r" rtl="0" eaLnBrk="0" fontAlgn="base" hangingPunct="0">
        <a:spcBef>
          <a:spcPct val="0"/>
        </a:spcBef>
        <a:spcAft>
          <a:spcPct val="0"/>
        </a:spcAft>
        <a:defRPr sz="4400">
          <a:solidFill>
            <a:schemeClr val="tx2"/>
          </a:solidFill>
          <a:latin typeface="Arial" charset="0"/>
        </a:defRPr>
      </a:lvl5pPr>
      <a:lvl6pPr marL="457200" algn="r" rtl="0" fontAlgn="base">
        <a:spcBef>
          <a:spcPct val="0"/>
        </a:spcBef>
        <a:spcAft>
          <a:spcPct val="0"/>
        </a:spcAft>
        <a:defRPr sz="4400">
          <a:solidFill>
            <a:schemeClr val="tx2"/>
          </a:solidFill>
          <a:latin typeface="Arial" charset="0"/>
        </a:defRPr>
      </a:lvl6pPr>
      <a:lvl7pPr marL="914400" algn="r" rtl="0" fontAlgn="base">
        <a:spcBef>
          <a:spcPct val="0"/>
        </a:spcBef>
        <a:spcAft>
          <a:spcPct val="0"/>
        </a:spcAft>
        <a:defRPr sz="4400">
          <a:solidFill>
            <a:schemeClr val="tx2"/>
          </a:solidFill>
          <a:latin typeface="Arial" charset="0"/>
        </a:defRPr>
      </a:lvl7pPr>
      <a:lvl8pPr marL="1371600" algn="r" rtl="0" fontAlgn="base">
        <a:spcBef>
          <a:spcPct val="0"/>
        </a:spcBef>
        <a:spcAft>
          <a:spcPct val="0"/>
        </a:spcAft>
        <a:defRPr sz="4400">
          <a:solidFill>
            <a:schemeClr val="tx2"/>
          </a:solidFill>
          <a:latin typeface="Arial" charset="0"/>
        </a:defRPr>
      </a:lvl8pPr>
      <a:lvl9pPr marL="1828800" algn="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FBC464-1401-00F2-0120-881D7AA90524}"/>
            </a:ext>
          </a:extLst>
        </p:cNvPr>
        <p:cNvGrpSpPr/>
        <p:nvPr/>
      </p:nvGrpSpPr>
      <p:grpSpPr>
        <a:xfrm>
          <a:off x="0" y="0"/>
          <a:ext cx="0" cy="0"/>
          <a:chOff x="0" y="0"/>
          <a:chExt cx="0" cy="0"/>
        </a:xfrm>
      </p:grpSpPr>
      <p:sp>
        <p:nvSpPr>
          <p:cNvPr id="10" name="Textfeld 9">
            <a:extLst>
              <a:ext uri="{FF2B5EF4-FFF2-40B4-BE49-F238E27FC236}">
                <a16:creationId xmlns:a16="http://schemas.microsoft.com/office/drawing/2014/main" id="{14C8BA3F-05EB-3739-2C5F-3E7CBA3B1876}"/>
              </a:ext>
            </a:extLst>
          </p:cNvPr>
          <p:cNvSpPr txBox="1"/>
          <p:nvPr/>
        </p:nvSpPr>
        <p:spPr>
          <a:xfrm>
            <a:off x="0" y="1772816"/>
            <a:ext cx="9144000" cy="2585323"/>
          </a:xfrm>
          <a:prstGeom prst="rect">
            <a:avLst/>
          </a:prstGeom>
          <a:solidFill>
            <a:schemeClr val="bg1"/>
          </a:solidFill>
          <a:ln>
            <a:solidFill>
              <a:schemeClr val="tx1"/>
            </a:solidFill>
          </a:ln>
        </p:spPr>
        <p:txBody>
          <a:bodyPr wrap="square" rtlCol="0">
            <a:spAutoFit/>
          </a:bodyPr>
          <a:lstStyle/>
          <a:p>
            <a:pPr algn="ctr"/>
            <a:endParaRPr lang="de-DE" dirty="0"/>
          </a:p>
          <a:p>
            <a:pPr algn="ctr"/>
            <a:r>
              <a:rPr lang="en-GB"/>
              <a:t>Objectives 14/11/24</a:t>
            </a:r>
            <a:r>
              <a:rPr lang="en-GB" dirty="0"/>
              <a:t>:</a:t>
            </a:r>
          </a:p>
          <a:p>
            <a:pPr algn="ctr"/>
            <a:endParaRPr lang="en-GB" dirty="0"/>
          </a:p>
          <a:p>
            <a:pPr algn="ctr"/>
            <a:r>
              <a:rPr lang="en-GB" dirty="0"/>
              <a:t>- Revise previous contents (homework)</a:t>
            </a:r>
          </a:p>
          <a:p>
            <a:pPr algn="ctr"/>
            <a:endParaRPr lang="en-GB" dirty="0"/>
          </a:p>
          <a:p>
            <a:pPr algn="ctr"/>
            <a:r>
              <a:rPr lang="en-GB" dirty="0"/>
              <a:t>- Introduce and practise the passive vs. the active voice</a:t>
            </a:r>
          </a:p>
          <a:p>
            <a:pPr algn="ctr"/>
            <a:endParaRPr lang="en-GB" dirty="0"/>
          </a:p>
          <a:p>
            <a:pPr algn="ctr"/>
            <a:r>
              <a:rPr lang="en-GB" dirty="0"/>
              <a:t>- Brief revision of negations and questions</a:t>
            </a:r>
          </a:p>
          <a:p>
            <a:pPr algn="ctr"/>
            <a:endParaRPr lang="de-DE" dirty="0"/>
          </a:p>
        </p:txBody>
      </p:sp>
    </p:spTree>
    <p:extLst>
      <p:ext uri="{BB962C8B-B14F-4D97-AF65-F5344CB8AC3E}">
        <p14:creationId xmlns:p14="http://schemas.microsoft.com/office/powerpoint/2010/main" val="14923933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ADCE95-4EB5-E914-CBB1-5DF6BDF9B8C8}"/>
            </a:ext>
          </a:extLst>
        </p:cNvPr>
        <p:cNvGrpSpPr/>
        <p:nvPr/>
      </p:nvGrpSpPr>
      <p:grpSpPr>
        <a:xfrm>
          <a:off x="0" y="0"/>
          <a:ext cx="0" cy="0"/>
          <a:chOff x="0" y="0"/>
          <a:chExt cx="0" cy="0"/>
        </a:xfrm>
      </p:grpSpPr>
      <p:sp>
        <p:nvSpPr>
          <p:cNvPr id="3" name="Textfeld 2">
            <a:extLst>
              <a:ext uri="{FF2B5EF4-FFF2-40B4-BE49-F238E27FC236}">
                <a16:creationId xmlns:a16="http://schemas.microsoft.com/office/drawing/2014/main" id="{BFDB729F-5AB8-B056-7DEC-954B50EDA18C}"/>
              </a:ext>
            </a:extLst>
          </p:cNvPr>
          <p:cNvSpPr txBox="1"/>
          <p:nvPr/>
        </p:nvSpPr>
        <p:spPr>
          <a:xfrm>
            <a:off x="107504" y="1628800"/>
            <a:ext cx="2348130" cy="338554"/>
          </a:xfrm>
          <a:prstGeom prst="rect">
            <a:avLst/>
          </a:prstGeom>
          <a:solidFill>
            <a:srgbClr val="FFFF00"/>
          </a:solidFill>
        </p:spPr>
        <p:txBody>
          <a:bodyPr wrap="square" rtlCol="0">
            <a:spAutoFit/>
          </a:bodyPr>
          <a:lstStyle/>
          <a:p>
            <a:r>
              <a:rPr lang="en-GB" sz="1600" dirty="0"/>
              <a:t>Principles</a:t>
            </a:r>
          </a:p>
        </p:txBody>
      </p:sp>
      <p:sp>
        <p:nvSpPr>
          <p:cNvPr id="8" name="Textfeld 7">
            <a:extLst>
              <a:ext uri="{FF2B5EF4-FFF2-40B4-BE49-F238E27FC236}">
                <a16:creationId xmlns:a16="http://schemas.microsoft.com/office/drawing/2014/main" id="{26DBFE18-26C0-BB2A-D808-F2A634326D24}"/>
              </a:ext>
            </a:extLst>
          </p:cNvPr>
          <p:cNvSpPr txBox="1"/>
          <p:nvPr/>
        </p:nvSpPr>
        <p:spPr>
          <a:xfrm>
            <a:off x="2771800" y="2204864"/>
            <a:ext cx="6372200" cy="338554"/>
          </a:xfrm>
          <a:prstGeom prst="rect">
            <a:avLst/>
          </a:prstGeom>
          <a:solidFill>
            <a:schemeClr val="bg1"/>
          </a:solidFill>
        </p:spPr>
        <p:txBody>
          <a:bodyPr wrap="square" rtlCol="0">
            <a:spAutoFit/>
          </a:bodyPr>
          <a:lstStyle/>
          <a:p>
            <a:pPr algn="ctr"/>
            <a:r>
              <a:rPr lang="en-GB" sz="1600" i="1" dirty="0"/>
              <a:t>I don’t like Mondays.</a:t>
            </a:r>
          </a:p>
        </p:txBody>
      </p:sp>
      <p:sp>
        <p:nvSpPr>
          <p:cNvPr id="11" name="Textfeld 10">
            <a:extLst>
              <a:ext uri="{FF2B5EF4-FFF2-40B4-BE49-F238E27FC236}">
                <a16:creationId xmlns:a16="http://schemas.microsoft.com/office/drawing/2014/main" id="{E8E72E8A-B0E7-3930-8EF2-68BF22C0209C}"/>
              </a:ext>
            </a:extLst>
          </p:cNvPr>
          <p:cNvSpPr txBox="1"/>
          <p:nvPr/>
        </p:nvSpPr>
        <p:spPr>
          <a:xfrm>
            <a:off x="2771800" y="3162454"/>
            <a:ext cx="6372200" cy="338554"/>
          </a:xfrm>
          <a:prstGeom prst="rect">
            <a:avLst/>
          </a:prstGeom>
          <a:solidFill>
            <a:schemeClr val="bg1"/>
          </a:solidFill>
        </p:spPr>
        <p:txBody>
          <a:bodyPr wrap="square" rtlCol="0">
            <a:spAutoFit/>
          </a:bodyPr>
          <a:lstStyle/>
          <a:p>
            <a:pPr algn="ctr"/>
            <a:r>
              <a:rPr lang="en-GB" sz="1600" i="1" dirty="0"/>
              <a:t>I </a:t>
            </a:r>
            <a:r>
              <a:rPr lang="en-GB" sz="1600" b="1" i="1" dirty="0"/>
              <a:t>am</a:t>
            </a:r>
            <a:r>
              <a:rPr lang="en-GB" sz="1600" i="1" dirty="0"/>
              <a:t> not the teacher.</a:t>
            </a:r>
          </a:p>
        </p:txBody>
      </p:sp>
      <p:sp>
        <p:nvSpPr>
          <p:cNvPr id="18" name="Textfeld 17">
            <a:extLst>
              <a:ext uri="{FF2B5EF4-FFF2-40B4-BE49-F238E27FC236}">
                <a16:creationId xmlns:a16="http://schemas.microsoft.com/office/drawing/2014/main" id="{2BA04845-533B-DDB1-1A9D-9EFE22776E6D}"/>
              </a:ext>
            </a:extLst>
          </p:cNvPr>
          <p:cNvSpPr txBox="1"/>
          <p:nvPr/>
        </p:nvSpPr>
        <p:spPr>
          <a:xfrm>
            <a:off x="2771800" y="4098558"/>
            <a:ext cx="6372200" cy="338554"/>
          </a:xfrm>
          <a:prstGeom prst="rect">
            <a:avLst/>
          </a:prstGeom>
          <a:solidFill>
            <a:schemeClr val="bg1"/>
          </a:solidFill>
        </p:spPr>
        <p:txBody>
          <a:bodyPr wrap="square" rtlCol="0">
            <a:spAutoFit/>
          </a:bodyPr>
          <a:lstStyle/>
          <a:p>
            <a:pPr algn="ctr"/>
            <a:r>
              <a:rPr lang="en-GB" sz="1600" i="1" dirty="0"/>
              <a:t>I </a:t>
            </a:r>
            <a:r>
              <a:rPr lang="en-GB" sz="1600" b="1" i="1" dirty="0"/>
              <a:t>have </a:t>
            </a:r>
            <a:r>
              <a:rPr lang="en-GB" sz="1600" i="1" dirty="0"/>
              <a:t>not eaten lunch yet.</a:t>
            </a:r>
          </a:p>
        </p:txBody>
      </p:sp>
      <p:sp>
        <p:nvSpPr>
          <p:cNvPr id="20" name="Textfeld 19">
            <a:extLst>
              <a:ext uri="{FF2B5EF4-FFF2-40B4-BE49-F238E27FC236}">
                <a16:creationId xmlns:a16="http://schemas.microsoft.com/office/drawing/2014/main" id="{F0F11253-6226-5878-096A-6A2E81437196}"/>
              </a:ext>
            </a:extLst>
          </p:cNvPr>
          <p:cNvSpPr txBox="1"/>
          <p:nvPr/>
        </p:nvSpPr>
        <p:spPr>
          <a:xfrm>
            <a:off x="2771800" y="3789040"/>
            <a:ext cx="6372200" cy="338554"/>
          </a:xfrm>
          <a:prstGeom prst="rect">
            <a:avLst/>
          </a:prstGeom>
          <a:solidFill>
            <a:schemeClr val="bg1"/>
          </a:solidFill>
        </p:spPr>
        <p:txBody>
          <a:bodyPr wrap="square" rtlCol="0">
            <a:spAutoFit/>
          </a:bodyPr>
          <a:lstStyle/>
          <a:p>
            <a:pPr algn="ctr"/>
            <a:r>
              <a:rPr lang="en-GB" sz="1600" dirty="0"/>
              <a:t>2. The use of another auxiliary or modal verb is required.</a:t>
            </a:r>
            <a:r>
              <a:rPr lang="en-GB" sz="1600" i="1" dirty="0"/>
              <a:t> </a:t>
            </a:r>
          </a:p>
        </p:txBody>
      </p:sp>
      <p:sp>
        <p:nvSpPr>
          <p:cNvPr id="28" name="Textfeld 27">
            <a:extLst>
              <a:ext uri="{FF2B5EF4-FFF2-40B4-BE49-F238E27FC236}">
                <a16:creationId xmlns:a16="http://schemas.microsoft.com/office/drawing/2014/main" id="{A877F0D6-7642-7A60-66DD-69F2F1DBFE76}"/>
              </a:ext>
            </a:extLst>
          </p:cNvPr>
          <p:cNvSpPr txBox="1"/>
          <p:nvPr/>
        </p:nvSpPr>
        <p:spPr>
          <a:xfrm>
            <a:off x="2771800" y="1628800"/>
            <a:ext cx="6372200" cy="584775"/>
          </a:xfrm>
          <a:prstGeom prst="rect">
            <a:avLst/>
          </a:prstGeom>
          <a:solidFill>
            <a:schemeClr val="bg1"/>
          </a:solidFill>
        </p:spPr>
        <p:txBody>
          <a:bodyPr wrap="square" rtlCol="0">
            <a:spAutoFit/>
          </a:bodyPr>
          <a:lstStyle/>
          <a:p>
            <a:r>
              <a:rPr lang="en-GB" sz="1600" dirty="0"/>
              <a:t>To negate a sentence or to ask a question we have to paraphrase with </a:t>
            </a:r>
            <a:r>
              <a:rPr lang="en-GB" sz="1600" i="1" dirty="0"/>
              <a:t>to do</a:t>
            </a:r>
            <a:r>
              <a:rPr lang="en-GB" sz="1600" dirty="0"/>
              <a:t>.</a:t>
            </a:r>
          </a:p>
        </p:txBody>
      </p:sp>
      <p:sp>
        <p:nvSpPr>
          <p:cNvPr id="2" name="Textfeld 1">
            <a:extLst>
              <a:ext uri="{FF2B5EF4-FFF2-40B4-BE49-F238E27FC236}">
                <a16:creationId xmlns:a16="http://schemas.microsoft.com/office/drawing/2014/main" id="{41E1C039-2B6F-1F16-83D4-80E5EB2B3FC7}"/>
              </a:ext>
            </a:extLst>
          </p:cNvPr>
          <p:cNvSpPr txBox="1"/>
          <p:nvPr/>
        </p:nvSpPr>
        <p:spPr>
          <a:xfrm>
            <a:off x="0" y="1052736"/>
            <a:ext cx="9144000" cy="338554"/>
          </a:xfrm>
          <a:prstGeom prst="rect">
            <a:avLst/>
          </a:prstGeom>
          <a:noFill/>
        </p:spPr>
        <p:txBody>
          <a:bodyPr wrap="square" rtlCol="0">
            <a:spAutoFit/>
          </a:bodyPr>
          <a:lstStyle/>
          <a:p>
            <a:pPr algn="ctr"/>
            <a:r>
              <a:rPr lang="de-DE" sz="1600" b="1" dirty="0" err="1">
                <a:solidFill>
                  <a:srgbClr val="C00000"/>
                </a:solidFill>
              </a:rPr>
              <a:t>Negations</a:t>
            </a:r>
            <a:r>
              <a:rPr lang="de-DE" sz="1600" b="1" dirty="0">
                <a:solidFill>
                  <a:srgbClr val="C00000"/>
                </a:solidFill>
              </a:rPr>
              <a:t> - </a:t>
            </a:r>
            <a:r>
              <a:rPr lang="de-DE" sz="1600" b="1" dirty="0" err="1">
                <a:solidFill>
                  <a:srgbClr val="C00000"/>
                </a:solidFill>
              </a:rPr>
              <a:t>questions</a:t>
            </a:r>
            <a:endParaRPr lang="en-GB" sz="1600" b="1" dirty="0">
              <a:solidFill>
                <a:srgbClr val="C00000"/>
              </a:solidFill>
            </a:endParaRPr>
          </a:p>
        </p:txBody>
      </p:sp>
      <p:sp>
        <p:nvSpPr>
          <p:cNvPr id="4" name="Textfeld 3">
            <a:extLst>
              <a:ext uri="{FF2B5EF4-FFF2-40B4-BE49-F238E27FC236}">
                <a16:creationId xmlns:a16="http://schemas.microsoft.com/office/drawing/2014/main" id="{06726A02-F150-C0C9-A29E-3B5AB18C1ADF}"/>
              </a:ext>
            </a:extLst>
          </p:cNvPr>
          <p:cNvSpPr txBox="1"/>
          <p:nvPr/>
        </p:nvSpPr>
        <p:spPr>
          <a:xfrm>
            <a:off x="2771800" y="2492896"/>
            <a:ext cx="6372200" cy="338554"/>
          </a:xfrm>
          <a:prstGeom prst="rect">
            <a:avLst/>
          </a:prstGeom>
          <a:solidFill>
            <a:schemeClr val="bg1"/>
          </a:solidFill>
        </p:spPr>
        <p:txBody>
          <a:bodyPr wrap="square" rtlCol="0">
            <a:spAutoFit/>
          </a:bodyPr>
          <a:lstStyle/>
          <a:p>
            <a:pPr algn="ctr"/>
            <a:r>
              <a:rPr lang="en-GB" sz="1600" i="1" dirty="0"/>
              <a:t>Do you like Mondays?</a:t>
            </a:r>
          </a:p>
        </p:txBody>
      </p:sp>
      <p:sp>
        <p:nvSpPr>
          <p:cNvPr id="5" name="Textfeld 4">
            <a:extLst>
              <a:ext uri="{FF2B5EF4-FFF2-40B4-BE49-F238E27FC236}">
                <a16:creationId xmlns:a16="http://schemas.microsoft.com/office/drawing/2014/main" id="{D000F9C6-DA2E-EC9D-CEBD-CBD059145BE2}"/>
              </a:ext>
            </a:extLst>
          </p:cNvPr>
          <p:cNvSpPr txBox="1"/>
          <p:nvPr/>
        </p:nvSpPr>
        <p:spPr>
          <a:xfrm>
            <a:off x="107504" y="2874422"/>
            <a:ext cx="2348130" cy="338554"/>
          </a:xfrm>
          <a:prstGeom prst="rect">
            <a:avLst/>
          </a:prstGeom>
          <a:solidFill>
            <a:srgbClr val="FFFF00"/>
          </a:solidFill>
        </p:spPr>
        <p:txBody>
          <a:bodyPr wrap="square" rtlCol="0">
            <a:spAutoFit/>
          </a:bodyPr>
          <a:lstStyle/>
          <a:p>
            <a:r>
              <a:rPr lang="en-GB" sz="1600" dirty="0"/>
              <a:t>Exceptions</a:t>
            </a:r>
          </a:p>
        </p:txBody>
      </p:sp>
      <p:sp>
        <p:nvSpPr>
          <p:cNvPr id="7" name="Textfeld 6">
            <a:extLst>
              <a:ext uri="{FF2B5EF4-FFF2-40B4-BE49-F238E27FC236}">
                <a16:creationId xmlns:a16="http://schemas.microsoft.com/office/drawing/2014/main" id="{BB127038-4518-371A-BE23-7C46F5A3F34F}"/>
              </a:ext>
            </a:extLst>
          </p:cNvPr>
          <p:cNvSpPr txBox="1"/>
          <p:nvPr/>
        </p:nvSpPr>
        <p:spPr>
          <a:xfrm>
            <a:off x="2771800" y="2844225"/>
            <a:ext cx="6372200" cy="338554"/>
          </a:xfrm>
          <a:prstGeom prst="rect">
            <a:avLst/>
          </a:prstGeom>
          <a:solidFill>
            <a:schemeClr val="bg1"/>
          </a:solidFill>
        </p:spPr>
        <p:txBody>
          <a:bodyPr wrap="square" rtlCol="0">
            <a:spAutoFit/>
          </a:bodyPr>
          <a:lstStyle/>
          <a:p>
            <a:pPr algn="ctr"/>
            <a:r>
              <a:rPr lang="en-GB" sz="1600" dirty="0"/>
              <a:t>1. The predicate is a form of </a:t>
            </a:r>
            <a:r>
              <a:rPr lang="en-GB" sz="1600" i="1" dirty="0"/>
              <a:t>to be.</a:t>
            </a:r>
          </a:p>
        </p:txBody>
      </p:sp>
      <p:sp>
        <p:nvSpPr>
          <p:cNvPr id="6" name="Textfeld 5">
            <a:extLst>
              <a:ext uri="{FF2B5EF4-FFF2-40B4-BE49-F238E27FC236}">
                <a16:creationId xmlns:a16="http://schemas.microsoft.com/office/drawing/2014/main" id="{FC8A28E7-255C-ED2A-D6EE-76EAF0D655EE}"/>
              </a:ext>
            </a:extLst>
          </p:cNvPr>
          <p:cNvSpPr txBox="1"/>
          <p:nvPr/>
        </p:nvSpPr>
        <p:spPr>
          <a:xfrm>
            <a:off x="2771800" y="3501008"/>
            <a:ext cx="6372200" cy="338554"/>
          </a:xfrm>
          <a:prstGeom prst="rect">
            <a:avLst/>
          </a:prstGeom>
          <a:solidFill>
            <a:schemeClr val="bg1"/>
          </a:solidFill>
        </p:spPr>
        <p:txBody>
          <a:bodyPr wrap="square" rtlCol="0">
            <a:spAutoFit/>
          </a:bodyPr>
          <a:lstStyle/>
          <a:p>
            <a:pPr algn="ctr"/>
            <a:r>
              <a:rPr lang="en-GB" sz="1600" b="1" i="1" dirty="0"/>
              <a:t>Are</a:t>
            </a:r>
            <a:r>
              <a:rPr lang="en-GB" sz="1600" i="1" dirty="0"/>
              <a:t> you the teacher?</a:t>
            </a:r>
          </a:p>
        </p:txBody>
      </p:sp>
      <p:sp>
        <p:nvSpPr>
          <p:cNvPr id="9" name="Textfeld 8">
            <a:extLst>
              <a:ext uri="{FF2B5EF4-FFF2-40B4-BE49-F238E27FC236}">
                <a16:creationId xmlns:a16="http://schemas.microsoft.com/office/drawing/2014/main" id="{1E5733B6-E420-3DDD-4B1F-0546DA3ED2EF}"/>
              </a:ext>
            </a:extLst>
          </p:cNvPr>
          <p:cNvSpPr txBox="1"/>
          <p:nvPr/>
        </p:nvSpPr>
        <p:spPr>
          <a:xfrm>
            <a:off x="2771800" y="4437112"/>
            <a:ext cx="6372200" cy="338554"/>
          </a:xfrm>
          <a:prstGeom prst="rect">
            <a:avLst/>
          </a:prstGeom>
          <a:solidFill>
            <a:schemeClr val="bg1"/>
          </a:solidFill>
        </p:spPr>
        <p:txBody>
          <a:bodyPr wrap="square" rtlCol="0">
            <a:spAutoFit/>
          </a:bodyPr>
          <a:lstStyle/>
          <a:p>
            <a:pPr algn="ctr"/>
            <a:r>
              <a:rPr lang="en-GB" sz="1600" b="1" i="1" dirty="0"/>
              <a:t>Have </a:t>
            </a:r>
            <a:r>
              <a:rPr lang="en-GB" sz="1600" i="1" dirty="0"/>
              <a:t>you eaten lunch yet?.</a:t>
            </a:r>
          </a:p>
        </p:txBody>
      </p:sp>
      <p:sp>
        <p:nvSpPr>
          <p:cNvPr id="10" name="Textfeld 9">
            <a:extLst>
              <a:ext uri="{FF2B5EF4-FFF2-40B4-BE49-F238E27FC236}">
                <a16:creationId xmlns:a16="http://schemas.microsoft.com/office/drawing/2014/main" id="{20B35223-A711-A6B4-C7E2-D7D0F12313B7}"/>
              </a:ext>
            </a:extLst>
          </p:cNvPr>
          <p:cNvSpPr txBox="1"/>
          <p:nvPr/>
        </p:nvSpPr>
        <p:spPr>
          <a:xfrm>
            <a:off x="2771800" y="5394702"/>
            <a:ext cx="6372200" cy="338554"/>
          </a:xfrm>
          <a:prstGeom prst="rect">
            <a:avLst/>
          </a:prstGeom>
          <a:solidFill>
            <a:schemeClr val="bg1"/>
          </a:solidFill>
        </p:spPr>
        <p:txBody>
          <a:bodyPr wrap="square" rtlCol="0">
            <a:spAutoFit/>
          </a:bodyPr>
          <a:lstStyle/>
          <a:p>
            <a:pPr algn="ctr"/>
            <a:r>
              <a:rPr lang="en-GB" sz="1600" dirty="0"/>
              <a:t>3. The interrogative pronoun </a:t>
            </a:r>
            <a:r>
              <a:rPr lang="en-GB" sz="1600" i="1" dirty="0"/>
              <a:t>(who/what) </a:t>
            </a:r>
            <a:r>
              <a:rPr lang="en-GB" sz="1600" dirty="0"/>
              <a:t>asks for the subject.</a:t>
            </a:r>
            <a:endParaRPr lang="en-GB" sz="1600" i="1" dirty="0"/>
          </a:p>
        </p:txBody>
      </p:sp>
      <p:sp>
        <p:nvSpPr>
          <p:cNvPr id="12" name="Textfeld 11">
            <a:extLst>
              <a:ext uri="{FF2B5EF4-FFF2-40B4-BE49-F238E27FC236}">
                <a16:creationId xmlns:a16="http://schemas.microsoft.com/office/drawing/2014/main" id="{19E4DEE4-A1C6-8578-5953-A826B9872B69}"/>
              </a:ext>
            </a:extLst>
          </p:cNvPr>
          <p:cNvSpPr txBox="1"/>
          <p:nvPr/>
        </p:nvSpPr>
        <p:spPr>
          <a:xfrm>
            <a:off x="2771800" y="4746630"/>
            <a:ext cx="6372200" cy="338554"/>
          </a:xfrm>
          <a:prstGeom prst="rect">
            <a:avLst/>
          </a:prstGeom>
          <a:solidFill>
            <a:schemeClr val="bg1"/>
          </a:solidFill>
        </p:spPr>
        <p:txBody>
          <a:bodyPr wrap="square" rtlCol="0">
            <a:spAutoFit/>
          </a:bodyPr>
          <a:lstStyle/>
          <a:p>
            <a:pPr algn="ctr"/>
            <a:r>
              <a:rPr lang="en-GB" sz="1600" i="1" dirty="0"/>
              <a:t>I </a:t>
            </a:r>
            <a:r>
              <a:rPr lang="en-GB" sz="1600" b="1" i="1" dirty="0"/>
              <a:t>cannot </a:t>
            </a:r>
            <a:r>
              <a:rPr lang="en-GB" sz="1600" i="1" dirty="0"/>
              <a:t>come with you.</a:t>
            </a:r>
          </a:p>
        </p:txBody>
      </p:sp>
      <p:sp>
        <p:nvSpPr>
          <p:cNvPr id="13" name="Textfeld 12">
            <a:extLst>
              <a:ext uri="{FF2B5EF4-FFF2-40B4-BE49-F238E27FC236}">
                <a16:creationId xmlns:a16="http://schemas.microsoft.com/office/drawing/2014/main" id="{E1FB8D7E-7111-3813-7707-DEC5CAD7EC17}"/>
              </a:ext>
            </a:extLst>
          </p:cNvPr>
          <p:cNvSpPr txBox="1"/>
          <p:nvPr/>
        </p:nvSpPr>
        <p:spPr>
          <a:xfrm>
            <a:off x="2771800" y="5085184"/>
            <a:ext cx="6372200" cy="338554"/>
          </a:xfrm>
          <a:prstGeom prst="rect">
            <a:avLst/>
          </a:prstGeom>
          <a:solidFill>
            <a:schemeClr val="bg1"/>
          </a:solidFill>
        </p:spPr>
        <p:txBody>
          <a:bodyPr wrap="square" rtlCol="0">
            <a:spAutoFit/>
          </a:bodyPr>
          <a:lstStyle/>
          <a:p>
            <a:pPr algn="ctr"/>
            <a:r>
              <a:rPr lang="en-GB" sz="1600" b="1" i="1" dirty="0"/>
              <a:t>Can </a:t>
            </a:r>
            <a:r>
              <a:rPr lang="en-GB" sz="1600" i="1" dirty="0"/>
              <a:t>I</a:t>
            </a:r>
            <a:r>
              <a:rPr lang="en-GB" sz="1600" b="1" i="1" dirty="0"/>
              <a:t> </a:t>
            </a:r>
            <a:r>
              <a:rPr lang="en-GB" sz="1600" i="1" dirty="0"/>
              <a:t>come with you?</a:t>
            </a:r>
          </a:p>
        </p:txBody>
      </p:sp>
      <p:sp>
        <p:nvSpPr>
          <p:cNvPr id="14" name="Textfeld 13">
            <a:extLst>
              <a:ext uri="{FF2B5EF4-FFF2-40B4-BE49-F238E27FC236}">
                <a16:creationId xmlns:a16="http://schemas.microsoft.com/office/drawing/2014/main" id="{57F7C05F-CCE3-2634-E157-FDC83E335032}"/>
              </a:ext>
            </a:extLst>
          </p:cNvPr>
          <p:cNvSpPr txBox="1"/>
          <p:nvPr/>
        </p:nvSpPr>
        <p:spPr>
          <a:xfrm>
            <a:off x="107504" y="4098558"/>
            <a:ext cx="2348130" cy="1077218"/>
          </a:xfrm>
          <a:prstGeom prst="rect">
            <a:avLst/>
          </a:prstGeom>
          <a:solidFill>
            <a:srgbClr val="FFFF00"/>
          </a:solidFill>
        </p:spPr>
        <p:txBody>
          <a:bodyPr wrap="square" rtlCol="0">
            <a:spAutoFit/>
          </a:bodyPr>
          <a:lstStyle/>
          <a:p>
            <a:r>
              <a:rPr lang="en-GB" sz="1600" dirty="0"/>
              <a:t>Note: </a:t>
            </a:r>
            <a:r>
              <a:rPr lang="en-GB" sz="1600" b="1" dirty="0"/>
              <a:t>to have </a:t>
            </a:r>
            <a:r>
              <a:rPr lang="en-GB" sz="1600" dirty="0"/>
              <a:t>can be both an auxiliary and a full verb. </a:t>
            </a:r>
            <a:r>
              <a:rPr lang="en-GB" sz="1600" i="1" dirty="0"/>
              <a:t>Do you </a:t>
            </a:r>
            <a:r>
              <a:rPr lang="en-GB" sz="1600" b="1" i="1" dirty="0"/>
              <a:t>have</a:t>
            </a:r>
            <a:r>
              <a:rPr lang="en-GB" sz="1600" i="1" dirty="0"/>
              <a:t> time for me?</a:t>
            </a:r>
          </a:p>
        </p:txBody>
      </p:sp>
      <p:sp>
        <p:nvSpPr>
          <p:cNvPr id="15" name="Textfeld 14">
            <a:extLst>
              <a:ext uri="{FF2B5EF4-FFF2-40B4-BE49-F238E27FC236}">
                <a16:creationId xmlns:a16="http://schemas.microsoft.com/office/drawing/2014/main" id="{116E1C3A-D835-00BA-F00B-DBF621B3D2A5}"/>
              </a:ext>
            </a:extLst>
          </p:cNvPr>
          <p:cNvSpPr txBox="1"/>
          <p:nvPr/>
        </p:nvSpPr>
        <p:spPr>
          <a:xfrm>
            <a:off x="107504" y="5373216"/>
            <a:ext cx="2348130" cy="338554"/>
          </a:xfrm>
          <a:prstGeom prst="rect">
            <a:avLst/>
          </a:prstGeom>
          <a:solidFill>
            <a:srgbClr val="FFFF00"/>
          </a:solidFill>
        </p:spPr>
        <p:txBody>
          <a:bodyPr wrap="square" rtlCol="0">
            <a:spAutoFit/>
          </a:bodyPr>
          <a:lstStyle/>
          <a:p>
            <a:r>
              <a:rPr lang="en-GB" sz="1600" dirty="0"/>
              <a:t>for questions</a:t>
            </a:r>
          </a:p>
        </p:txBody>
      </p:sp>
      <p:sp>
        <p:nvSpPr>
          <p:cNvPr id="16" name="Textfeld 15">
            <a:extLst>
              <a:ext uri="{FF2B5EF4-FFF2-40B4-BE49-F238E27FC236}">
                <a16:creationId xmlns:a16="http://schemas.microsoft.com/office/drawing/2014/main" id="{A1A1306C-D33E-C913-9FD9-E2CE332883E0}"/>
              </a:ext>
            </a:extLst>
          </p:cNvPr>
          <p:cNvSpPr txBox="1"/>
          <p:nvPr/>
        </p:nvSpPr>
        <p:spPr>
          <a:xfrm>
            <a:off x="2771800" y="5733256"/>
            <a:ext cx="6372200" cy="338554"/>
          </a:xfrm>
          <a:prstGeom prst="rect">
            <a:avLst/>
          </a:prstGeom>
          <a:solidFill>
            <a:schemeClr val="bg1"/>
          </a:solidFill>
        </p:spPr>
        <p:txBody>
          <a:bodyPr wrap="square" rtlCol="0">
            <a:spAutoFit/>
          </a:bodyPr>
          <a:lstStyle/>
          <a:p>
            <a:pPr algn="ctr"/>
            <a:r>
              <a:rPr lang="en-GB" sz="1600" i="1" dirty="0"/>
              <a:t>Who drives the bus? (answer: the bus driver)</a:t>
            </a:r>
          </a:p>
        </p:txBody>
      </p:sp>
      <p:sp>
        <p:nvSpPr>
          <p:cNvPr id="17" name="Textfeld 16">
            <a:extLst>
              <a:ext uri="{FF2B5EF4-FFF2-40B4-BE49-F238E27FC236}">
                <a16:creationId xmlns:a16="http://schemas.microsoft.com/office/drawing/2014/main" id="{942E46CF-C740-E609-AB59-803AFE17CF4D}"/>
              </a:ext>
            </a:extLst>
          </p:cNvPr>
          <p:cNvSpPr txBox="1"/>
          <p:nvPr/>
        </p:nvSpPr>
        <p:spPr>
          <a:xfrm>
            <a:off x="2771800" y="6042774"/>
            <a:ext cx="6372200" cy="338554"/>
          </a:xfrm>
          <a:prstGeom prst="rect">
            <a:avLst/>
          </a:prstGeom>
          <a:solidFill>
            <a:schemeClr val="bg1"/>
          </a:solidFill>
        </p:spPr>
        <p:txBody>
          <a:bodyPr wrap="square" rtlCol="0">
            <a:spAutoFit/>
          </a:bodyPr>
          <a:lstStyle/>
          <a:p>
            <a:pPr algn="ctr"/>
            <a:r>
              <a:rPr lang="en-GB" sz="1600" i="1" dirty="0"/>
              <a:t>What looks beautiful? (answer: the weather)</a:t>
            </a:r>
          </a:p>
        </p:txBody>
      </p:sp>
    </p:spTree>
    <p:extLst>
      <p:ext uri="{BB962C8B-B14F-4D97-AF65-F5344CB8AC3E}">
        <p14:creationId xmlns:p14="http://schemas.microsoft.com/office/powerpoint/2010/main" val="751050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8"/>
                                        </p:tgtEl>
                                        <p:attrNameLst>
                                          <p:attrName>style.visibility</p:attrName>
                                        </p:attrNameLst>
                                      </p:cBhvr>
                                      <p:to>
                                        <p:strVal val="visible"/>
                                      </p:to>
                                    </p:set>
                                    <p:animEffect transition="in" filter="fade">
                                      <p:cBhvr>
                                        <p:cTn id="14" dur="1000"/>
                                        <p:tgtEl>
                                          <p:spTgt spid="28"/>
                                        </p:tgtEl>
                                      </p:cBhvr>
                                    </p:animEffect>
                                    <p:anim calcmode="lin" valueType="num">
                                      <p:cBhvr>
                                        <p:cTn id="15" dur="1000" fill="hold"/>
                                        <p:tgtEl>
                                          <p:spTgt spid="28"/>
                                        </p:tgtEl>
                                        <p:attrNameLst>
                                          <p:attrName>ppt_x</p:attrName>
                                        </p:attrNameLst>
                                      </p:cBhvr>
                                      <p:tavLst>
                                        <p:tav tm="0">
                                          <p:val>
                                            <p:strVal val="#ppt_x"/>
                                          </p:val>
                                        </p:tav>
                                        <p:tav tm="100000">
                                          <p:val>
                                            <p:strVal val="#ppt_x"/>
                                          </p:val>
                                        </p:tav>
                                      </p:tavLst>
                                    </p:anim>
                                    <p:anim calcmode="lin" valueType="num">
                                      <p:cBhvr>
                                        <p:cTn id="16" dur="1000" fill="hold"/>
                                        <p:tgtEl>
                                          <p:spTgt spid="2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1000"/>
                                        <p:tgtEl>
                                          <p:spTgt spid="4"/>
                                        </p:tgtEl>
                                      </p:cBhvr>
                                    </p:animEffect>
                                    <p:anim calcmode="lin" valueType="num">
                                      <p:cBhvr>
                                        <p:cTn id="29" dur="1000" fill="hold"/>
                                        <p:tgtEl>
                                          <p:spTgt spid="4"/>
                                        </p:tgtEl>
                                        <p:attrNameLst>
                                          <p:attrName>ppt_x</p:attrName>
                                        </p:attrNameLst>
                                      </p:cBhvr>
                                      <p:tavLst>
                                        <p:tav tm="0">
                                          <p:val>
                                            <p:strVal val="#ppt_x"/>
                                          </p:val>
                                        </p:tav>
                                        <p:tav tm="100000">
                                          <p:val>
                                            <p:strVal val="#ppt_x"/>
                                          </p:val>
                                        </p:tav>
                                      </p:tavLst>
                                    </p:anim>
                                    <p:anim calcmode="lin" valueType="num">
                                      <p:cBhvr>
                                        <p:cTn id="30"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fade">
                                      <p:cBhvr>
                                        <p:cTn id="35" dur="1000"/>
                                        <p:tgtEl>
                                          <p:spTgt spid="5"/>
                                        </p:tgtEl>
                                      </p:cBhvr>
                                    </p:animEffect>
                                    <p:anim calcmode="lin" valueType="num">
                                      <p:cBhvr>
                                        <p:cTn id="36" dur="1000" fill="hold"/>
                                        <p:tgtEl>
                                          <p:spTgt spid="5"/>
                                        </p:tgtEl>
                                        <p:attrNameLst>
                                          <p:attrName>ppt_x</p:attrName>
                                        </p:attrNameLst>
                                      </p:cBhvr>
                                      <p:tavLst>
                                        <p:tav tm="0">
                                          <p:val>
                                            <p:strVal val="#ppt_x"/>
                                          </p:val>
                                        </p:tav>
                                        <p:tav tm="100000">
                                          <p:val>
                                            <p:strVal val="#ppt_x"/>
                                          </p:val>
                                        </p:tav>
                                      </p:tavLst>
                                    </p:anim>
                                    <p:anim calcmode="lin" valueType="num">
                                      <p:cBhvr>
                                        <p:cTn id="37"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1000"/>
                                        <p:tgtEl>
                                          <p:spTgt spid="7"/>
                                        </p:tgtEl>
                                      </p:cBhvr>
                                    </p:animEffect>
                                    <p:anim calcmode="lin" valueType="num">
                                      <p:cBhvr>
                                        <p:cTn id="43" dur="1000" fill="hold"/>
                                        <p:tgtEl>
                                          <p:spTgt spid="7"/>
                                        </p:tgtEl>
                                        <p:attrNameLst>
                                          <p:attrName>ppt_x</p:attrName>
                                        </p:attrNameLst>
                                      </p:cBhvr>
                                      <p:tavLst>
                                        <p:tav tm="0">
                                          <p:val>
                                            <p:strVal val="#ppt_x"/>
                                          </p:val>
                                        </p:tav>
                                        <p:tav tm="100000">
                                          <p:val>
                                            <p:strVal val="#ppt_x"/>
                                          </p:val>
                                        </p:tav>
                                      </p:tavLst>
                                    </p:anim>
                                    <p:anim calcmode="lin" valueType="num">
                                      <p:cBhvr>
                                        <p:cTn id="4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1"/>
                                        </p:tgtEl>
                                        <p:attrNameLst>
                                          <p:attrName>style.visibility</p:attrName>
                                        </p:attrNameLst>
                                      </p:cBhvr>
                                      <p:to>
                                        <p:strVal val="visible"/>
                                      </p:to>
                                    </p:set>
                                    <p:animEffect transition="in" filter="fade">
                                      <p:cBhvr>
                                        <p:cTn id="49" dur="1000"/>
                                        <p:tgtEl>
                                          <p:spTgt spid="11"/>
                                        </p:tgtEl>
                                      </p:cBhvr>
                                    </p:animEffect>
                                    <p:anim calcmode="lin" valueType="num">
                                      <p:cBhvr>
                                        <p:cTn id="50" dur="1000" fill="hold"/>
                                        <p:tgtEl>
                                          <p:spTgt spid="11"/>
                                        </p:tgtEl>
                                        <p:attrNameLst>
                                          <p:attrName>ppt_x</p:attrName>
                                        </p:attrNameLst>
                                      </p:cBhvr>
                                      <p:tavLst>
                                        <p:tav tm="0">
                                          <p:val>
                                            <p:strVal val="#ppt_x"/>
                                          </p:val>
                                        </p:tav>
                                        <p:tav tm="100000">
                                          <p:val>
                                            <p:strVal val="#ppt_x"/>
                                          </p:val>
                                        </p:tav>
                                      </p:tavLst>
                                    </p:anim>
                                    <p:anim calcmode="lin" valueType="num">
                                      <p:cBhvr>
                                        <p:cTn id="51"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6"/>
                                        </p:tgtEl>
                                        <p:attrNameLst>
                                          <p:attrName>style.visibility</p:attrName>
                                        </p:attrNameLst>
                                      </p:cBhvr>
                                      <p:to>
                                        <p:strVal val="visible"/>
                                      </p:to>
                                    </p:set>
                                    <p:animEffect transition="in" filter="fade">
                                      <p:cBhvr>
                                        <p:cTn id="56" dur="1000"/>
                                        <p:tgtEl>
                                          <p:spTgt spid="6"/>
                                        </p:tgtEl>
                                      </p:cBhvr>
                                    </p:animEffect>
                                    <p:anim calcmode="lin" valueType="num">
                                      <p:cBhvr>
                                        <p:cTn id="57" dur="1000" fill="hold"/>
                                        <p:tgtEl>
                                          <p:spTgt spid="6"/>
                                        </p:tgtEl>
                                        <p:attrNameLst>
                                          <p:attrName>ppt_x</p:attrName>
                                        </p:attrNameLst>
                                      </p:cBhvr>
                                      <p:tavLst>
                                        <p:tav tm="0">
                                          <p:val>
                                            <p:strVal val="#ppt_x"/>
                                          </p:val>
                                        </p:tav>
                                        <p:tav tm="100000">
                                          <p:val>
                                            <p:strVal val="#ppt_x"/>
                                          </p:val>
                                        </p:tav>
                                      </p:tavLst>
                                    </p:anim>
                                    <p:anim calcmode="lin" valueType="num">
                                      <p:cBhvr>
                                        <p:cTn id="58"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20"/>
                                        </p:tgtEl>
                                        <p:attrNameLst>
                                          <p:attrName>style.visibility</p:attrName>
                                        </p:attrNameLst>
                                      </p:cBhvr>
                                      <p:to>
                                        <p:strVal val="visible"/>
                                      </p:to>
                                    </p:set>
                                    <p:animEffect transition="in" filter="fade">
                                      <p:cBhvr>
                                        <p:cTn id="63" dur="1000"/>
                                        <p:tgtEl>
                                          <p:spTgt spid="20"/>
                                        </p:tgtEl>
                                      </p:cBhvr>
                                    </p:animEffect>
                                    <p:anim calcmode="lin" valueType="num">
                                      <p:cBhvr>
                                        <p:cTn id="64" dur="1000" fill="hold"/>
                                        <p:tgtEl>
                                          <p:spTgt spid="20"/>
                                        </p:tgtEl>
                                        <p:attrNameLst>
                                          <p:attrName>ppt_x</p:attrName>
                                        </p:attrNameLst>
                                      </p:cBhvr>
                                      <p:tavLst>
                                        <p:tav tm="0">
                                          <p:val>
                                            <p:strVal val="#ppt_x"/>
                                          </p:val>
                                        </p:tav>
                                        <p:tav tm="100000">
                                          <p:val>
                                            <p:strVal val="#ppt_x"/>
                                          </p:val>
                                        </p:tav>
                                      </p:tavLst>
                                    </p:anim>
                                    <p:anim calcmode="lin" valueType="num">
                                      <p:cBhvr>
                                        <p:cTn id="65"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18"/>
                                        </p:tgtEl>
                                        <p:attrNameLst>
                                          <p:attrName>style.visibility</p:attrName>
                                        </p:attrNameLst>
                                      </p:cBhvr>
                                      <p:to>
                                        <p:strVal val="visible"/>
                                      </p:to>
                                    </p:set>
                                    <p:animEffect transition="in" filter="fade">
                                      <p:cBhvr>
                                        <p:cTn id="70" dur="1000"/>
                                        <p:tgtEl>
                                          <p:spTgt spid="18"/>
                                        </p:tgtEl>
                                      </p:cBhvr>
                                    </p:animEffect>
                                    <p:anim calcmode="lin" valueType="num">
                                      <p:cBhvr>
                                        <p:cTn id="71" dur="1000" fill="hold"/>
                                        <p:tgtEl>
                                          <p:spTgt spid="18"/>
                                        </p:tgtEl>
                                        <p:attrNameLst>
                                          <p:attrName>ppt_x</p:attrName>
                                        </p:attrNameLst>
                                      </p:cBhvr>
                                      <p:tavLst>
                                        <p:tav tm="0">
                                          <p:val>
                                            <p:strVal val="#ppt_x"/>
                                          </p:val>
                                        </p:tav>
                                        <p:tav tm="100000">
                                          <p:val>
                                            <p:strVal val="#ppt_x"/>
                                          </p:val>
                                        </p:tav>
                                      </p:tavLst>
                                    </p:anim>
                                    <p:anim calcmode="lin" valueType="num">
                                      <p:cBhvr>
                                        <p:cTn id="72"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9"/>
                                        </p:tgtEl>
                                        <p:attrNameLst>
                                          <p:attrName>style.visibility</p:attrName>
                                        </p:attrNameLst>
                                      </p:cBhvr>
                                      <p:to>
                                        <p:strVal val="visible"/>
                                      </p:to>
                                    </p:set>
                                    <p:animEffect transition="in" filter="fade">
                                      <p:cBhvr>
                                        <p:cTn id="77" dur="1000"/>
                                        <p:tgtEl>
                                          <p:spTgt spid="9"/>
                                        </p:tgtEl>
                                      </p:cBhvr>
                                    </p:animEffect>
                                    <p:anim calcmode="lin" valueType="num">
                                      <p:cBhvr>
                                        <p:cTn id="78" dur="1000" fill="hold"/>
                                        <p:tgtEl>
                                          <p:spTgt spid="9"/>
                                        </p:tgtEl>
                                        <p:attrNameLst>
                                          <p:attrName>ppt_x</p:attrName>
                                        </p:attrNameLst>
                                      </p:cBhvr>
                                      <p:tavLst>
                                        <p:tav tm="0">
                                          <p:val>
                                            <p:strVal val="#ppt_x"/>
                                          </p:val>
                                        </p:tav>
                                        <p:tav tm="100000">
                                          <p:val>
                                            <p:strVal val="#ppt_x"/>
                                          </p:val>
                                        </p:tav>
                                      </p:tavLst>
                                    </p:anim>
                                    <p:anim calcmode="lin" valueType="num">
                                      <p:cBhvr>
                                        <p:cTn id="7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2" presetClass="entr" presetSubtype="2" fill="hold" grpId="0" nodeType="clickEffect">
                                  <p:stCondLst>
                                    <p:cond delay="0"/>
                                  </p:stCondLst>
                                  <p:childTnLst>
                                    <p:set>
                                      <p:cBhvr>
                                        <p:cTn id="83" dur="1" fill="hold">
                                          <p:stCondLst>
                                            <p:cond delay="0"/>
                                          </p:stCondLst>
                                        </p:cTn>
                                        <p:tgtEl>
                                          <p:spTgt spid="14"/>
                                        </p:tgtEl>
                                        <p:attrNameLst>
                                          <p:attrName>style.visibility</p:attrName>
                                        </p:attrNameLst>
                                      </p:cBhvr>
                                      <p:to>
                                        <p:strVal val="visible"/>
                                      </p:to>
                                    </p:set>
                                    <p:anim calcmode="lin" valueType="num">
                                      <p:cBhvr additive="base">
                                        <p:cTn id="84" dur="500" fill="hold"/>
                                        <p:tgtEl>
                                          <p:spTgt spid="14"/>
                                        </p:tgtEl>
                                        <p:attrNameLst>
                                          <p:attrName>ppt_x</p:attrName>
                                        </p:attrNameLst>
                                      </p:cBhvr>
                                      <p:tavLst>
                                        <p:tav tm="0">
                                          <p:val>
                                            <p:strVal val="1+#ppt_w/2"/>
                                          </p:val>
                                        </p:tav>
                                        <p:tav tm="100000">
                                          <p:val>
                                            <p:strVal val="#ppt_x"/>
                                          </p:val>
                                        </p:tav>
                                      </p:tavLst>
                                    </p:anim>
                                    <p:anim calcmode="lin" valueType="num">
                                      <p:cBhvr additive="base">
                                        <p:cTn id="85" dur="500" fill="hold"/>
                                        <p:tgtEl>
                                          <p:spTgt spid="14"/>
                                        </p:tgtEl>
                                        <p:attrNameLst>
                                          <p:attrName>ppt_y</p:attrName>
                                        </p:attrNameLst>
                                      </p:cBhvr>
                                      <p:tavLst>
                                        <p:tav tm="0">
                                          <p:val>
                                            <p:strVal val="#ppt_y"/>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42" presetClass="entr" presetSubtype="0" fill="hold" grpId="0" nodeType="clickEffect">
                                  <p:stCondLst>
                                    <p:cond delay="0"/>
                                  </p:stCondLst>
                                  <p:childTnLst>
                                    <p:set>
                                      <p:cBhvr>
                                        <p:cTn id="89" dur="1" fill="hold">
                                          <p:stCondLst>
                                            <p:cond delay="0"/>
                                          </p:stCondLst>
                                        </p:cTn>
                                        <p:tgtEl>
                                          <p:spTgt spid="12"/>
                                        </p:tgtEl>
                                        <p:attrNameLst>
                                          <p:attrName>style.visibility</p:attrName>
                                        </p:attrNameLst>
                                      </p:cBhvr>
                                      <p:to>
                                        <p:strVal val="visible"/>
                                      </p:to>
                                    </p:set>
                                    <p:animEffect transition="in" filter="fade">
                                      <p:cBhvr>
                                        <p:cTn id="90" dur="1000"/>
                                        <p:tgtEl>
                                          <p:spTgt spid="12"/>
                                        </p:tgtEl>
                                      </p:cBhvr>
                                    </p:animEffect>
                                    <p:anim calcmode="lin" valueType="num">
                                      <p:cBhvr>
                                        <p:cTn id="91" dur="1000" fill="hold"/>
                                        <p:tgtEl>
                                          <p:spTgt spid="12"/>
                                        </p:tgtEl>
                                        <p:attrNameLst>
                                          <p:attrName>ppt_x</p:attrName>
                                        </p:attrNameLst>
                                      </p:cBhvr>
                                      <p:tavLst>
                                        <p:tav tm="0">
                                          <p:val>
                                            <p:strVal val="#ppt_x"/>
                                          </p:val>
                                        </p:tav>
                                        <p:tav tm="100000">
                                          <p:val>
                                            <p:strVal val="#ppt_x"/>
                                          </p:val>
                                        </p:tav>
                                      </p:tavLst>
                                    </p:anim>
                                    <p:anim calcmode="lin" valueType="num">
                                      <p:cBhvr>
                                        <p:cTn id="92"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42" presetClass="entr" presetSubtype="0" fill="hold" grpId="0" nodeType="clickEffect">
                                  <p:stCondLst>
                                    <p:cond delay="0"/>
                                  </p:stCondLst>
                                  <p:childTnLst>
                                    <p:set>
                                      <p:cBhvr>
                                        <p:cTn id="96" dur="1" fill="hold">
                                          <p:stCondLst>
                                            <p:cond delay="0"/>
                                          </p:stCondLst>
                                        </p:cTn>
                                        <p:tgtEl>
                                          <p:spTgt spid="13"/>
                                        </p:tgtEl>
                                        <p:attrNameLst>
                                          <p:attrName>style.visibility</p:attrName>
                                        </p:attrNameLst>
                                      </p:cBhvr>
                                      <p:to>
                                        <p:strVal val="visible"/>
                                      </p:to>
                                    </p:set>
                                    <p:animEffect transition="in" filter="fade">
                                      <p:cBhvr>
                                        <p:cTn id="97" dur="1000"/>
                                        <p:tgtEl>
                                          <p:spTgt spid="13"/>
                                        </p:tgtEl>
                                      </p:cBhvr>
                                    </p:animEffect>
                                    <p:anim calcmode="lin" valueType="num">
                                      <p:cBhvr>
                                        <p:cTn id="98" dur="1000" fill="hold"/>
                                        <p:tgtEl>
                                          <p:spTgt spid="13"/>
                                        </p:tgtEl>
                                        <p:attrNameLst>
                                          <p:attrName>ppt_x</p:attrName>
                                        </p:attrNameLst>
                                      </p:cBhvr>
                                      <p:tavLst>
                                        <p:tav tm="0">
                                          <p:val>
                                            <p:strVal val="#ppt_x"/>
                                          </p:val>
                                        </p:tav>
                                        <p:tav tm="100000">
                                          <p:val>
                                            <p:strVal val="#ppt_x"/>
                                          </p:val>
                                        </p:tav>
                                      </p:tavLst>
                                    </p:anim>
                                    <p:anim calcmode="lin" valueType="num">
                                      <p:cBhvr>
                                        <p:cTn id="9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100" fill="hold">
                      <p:stCondLst>
                        <p:cond delay="indefinite"/>
                      </p:stCondLst>
                      <p:childTnLst>
                        <p:par>
                          <p:cTn id="101" fill="hold">
                            <p:stCondLst>
                              <p:cond delay="0"/>
                            </p:stCondLst>
                            <p:childTnLst>
                              <p:par>
                                <p:cTn id="102" presetID="42" presetClass="entr" presetSubtype="0" fill="hold" grpId="0" nodeType="clickEffect">
                                  <p:stCondLst>
                                    <p:cond delay="0"/>
                                  </p:stCondLst>
                                  <p:childTnLst>
                                    <p:set>
                                      <p:cBhvr>
                                        <p:cTn id="103" dur="1" fill="hold">
                                          <p:stCondLst>
                                            <p:cond delay="0"/>
                                          </p:stCondLst>
                                        </p:cTn>
                                        <p:tgtEl>
                                          <p:spTgt spid="15"/>
                                        </p:tgtEl>
                                        <p:attrNameLst>
                                          <p:attrName>style.visibility</p:attrName>
                                        </p:attrNameLst>
                                      </p:cBhvr>
                                      <p:to>
                                        <p:strVal val="visible"/>
                                      </p:to>
                                    </p:set>
                                    <p:animEffect transition="in" filter="fade">
                                      <p:cBhvr>
                                        <p:cTn id="104" dur="1000"/>
                                        <p:tgtEl>
                                          <p:spTgt spid="15"/>
                                        </p:tgtEl>
                                      </p:cBhvr>
                                    </p:animEffect>
                                    <p:anim calcmode="lin" valueType="num">
                                      <p:cBhvr>
                                        <p:cTn id="105" dur="1000" fill="hold"/>
                                        <p:tgtEl>
                                          <p:spTgt spid="15"/>
                                        </p:tgtEl>
                                        <p:attrNameLst>
                                          <p:attrName>ppt_x</p:attrName>
                                        </p:attrNameLst>
                                      </p:cBhvr>
                                      <p:tavLst>
                                        <p:tav tm="0">
                                          <p:val>
                                            <p:strVal val="#ppt_x"/>
                                          </p:val>
                                        </p:tav>
                                        <p:tav tm="100000">
                                          <p:val>
                                            <p:strVal val="#ppt_x"/>
                                          </p:val>
                                        </p:tav>
                                      </p:tavLst>
                                    </p:anim>
                                    <p:anim calcmode="lin" valueType="num">
                                      <p:cBhvr>
                                        <p:cTn id="106"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07" fill="hold">
                      <p:stCondLst>
                        <p:cond delay="indefinite"/>
                      </p:stCondLst>
                      <p:childTnLst>
                        <p:par>
                          <p:cTn id="108" fill="hold">
                            <p:stCondLst>
                              <p:cond delay="0"/>
                            </p:stCondLst>
                            <p:childTnLst>
                              <p:par>
                                <p:cTn id="109" presetID="42" presetClass="entr" presetSubtype="0" fill="hold" grpId="0" nodeType="clickEffect">
                                  <p:stCondLst>
                                    <p:cond delay="0"/>
                                  </p:stCondLst>
                                  <p:childTnLst>
                                    <p:set>
                                      <p:cBhvr>
                                        <p:cTn id="110" dur="1" fill="hold">
                                          <p:stCondLst>
                                            <p:cond delay="0"/>
                                          </p:stCondLst>
                                        </p:cTn>
                                        <p:tgtEl>
                                          <p:spTgt spid="10"/>
                                        </p:tgtEl>
                                        <p:attrNameLst>
                                          <p:attrName>style.visibility</p:attrName>
                                        </p:attrNameLst>
                                      </p:cBhvr>
                                      <p:to>
                                        <p:strVal val="visible"/>
                                      </p:to>
                                    </p:set>
                                    <p:animEffect transition="in" filter="fade">
                                      <p:cBhvr>
                                        <p:cTn id="111" dur="1000"/>
                                        <p:tgtEl>
                                          <p:spTgt spid="10"/>
                                        </p:tgtEl>
                                      </p:cBhvr>
                                    </p:animEffect>
                                    <p:anim calcmode="lin" valueType="num">
                                      <p:cBhvr>
                                        <p:cTn id="112" dur="1000" fill="hold"/>
                                        <p:tgtEl>
                                          <p:spTgt spid="10"/>
                                        </p:tgtEl>
                                        <p:attrNameLst>
                                          <p:attrName>ppt_x</p:attrName>
                                        </p:attrNameLst>
                                      </p:cBhvr>
                                      <p:tavLst>
                                        <p:tav tm="0">
                                          <p:val>
                                            <p:strVal val="#ppt_x"/>
                                          </p:val>
                                        </p:tav>
                                        <p:tav tm="100000">
                                          <p:val>
                                            <p:strVal val="#ppt_x"/>
                                          </p:val>
                                        </p:tav>
                                      </p:tavLst>
                                    </p:anim>
                                    <p:anim calcmode="lin" valueType="num">
                                      <p:cBhvr>
                                        <p:cTn id="113"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114" fill="hold">
                      <p:stCondLst>
                        <p:cond delay="indefinite"/>
                      </p:stCondLst>
                      <p:childTnLst>
                        <p:par>
                          <p:cTn id="115" fill="hold">
                            <p:stCondLst>
                              <p:cond delay="0"/>
                            </p:stCondLst>
                            <p:childTnLst>
                              <p:par>
                                <p:cTn id="116" presetID="42" presetClass="entr" presetSubtype="0" fill="hold" grpId="0" nodeType="clickEffect">
                                  <p:stCondLst>
                                    <p:cond delay="0"/>
                                  </p:stCondLst>
                                  <p:childTnLst>
                                    <p:set>
                                      <p:cBhvr>
                                        <p:cTn id="117" dur="1" fill="hold">
                                          <p:stCondLst>
                                            <p:cond delay="0"/>
                                          </p:stCondLst>
                                        </p:cTn>
                                        <p:tgtEl>
                                          <p:spTgt spid="16"/>
                                        </p:tgtEl>
                                        <p:attrNameLst>
                                          <p:attrName>style.visibility</p:attrName>
                                        </p:attrNameLst>
                                      </p:cBhvr>
                                      <p:to>
                                        <p:strVal val="visible"/>
                                      </p:to>
                                    </p:set>
                                    <p:animEffect transition="in" filter="fade">
                                      <p:cBhvr>
                                        <p:cTn id="118" dur="1000"/>
                                        <p:tgtEl>
                                          <p:spTgt spid="16"/>
                                        </p:tgtEl>
                                      </p:cBhvr>
                                    </p:animEffect>
                                    <p:anim calcmode="lin" valueType="num">
                                      <p:cBhvr>
                                        <p:cTn id="119" dur="1000" fill="hold"/>
                                        <p:tgtEl>
                                          <p:spTgt spid="16"/>
                                        </p:tgtEl>
                                        <p:attrNameLst>
                                          <p:attrName>ppt_x</p:attrName>
                                        </p:attrNameLst>
                                      </p:cBhvr>
                                      <p:tavLst>
                                        <p:tav tm="0">
                                          <p:val>
                                            <p:strVal val="#ppt_x"/>
                                          </p:val>
                                        </p:tav>
                                        <p:tav tm="100000">
                                          <p:val>
                                            <p:strVal val="#ppt_x"/>
                                          </p:val>
                                        </p:tav>
                                      </p:tavLst>
                                    </p:anim>
                                    <p:anim calcmode="lin" valueType="num">
                                      <p:cBhvr>
                                        <p:cTn id="120"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121" fill="hold">
                      <p:stCondLst>
                        <p:cond delay="indefinite"/>
                      </p:stCondLst>
                      <p:childTnLst>
                        <p:par>
                          <p:cTn id="122" fill="hold">
                            <p:stCondLst>
                              <p:cond delay="0"/>
                            </p:stCondLst>
                            <p:childTnLst>
                              <p:par>
                                <p:cTn id="123" presetID="42" presetClass="entr" presetSubtype="0" fill="hold" grpId="0" nodeType="clickEffect">
                                  <p:stCondLst>
                                    <p:cond delay="0"/>
                                  </p:stCondLst>
                                  <p:childTnLst>
                                    <p:set>
                                      <p:cBhvr>
                                        <p:cTn id="124" dur="1" fill="hold">
                                          <p:stCondLst>
                                            <p:cond delay="0"/>
                                          </p:stCondLst>
                                        </p:cTn>
                                        <p:tgtEl>
                                          <p:spTgt spid="17"/>
                                        </p:tgtEl>
                                        <p:attrNameLst>
                                          <p:attrName>style.visibility</p:attrName>
                                        </p:attrNameLst>
                                      </p:cBhvr>
                                      <p:to>
                                        <p:strVal val="visible"/>
                                      </p:to>
                                    </p:set>
                                    <p:animEffect transition="in" filter="fade">
                                      <p:cBhvr>
                                        <p:cTn id="125" dur="1000"/>
                                        <p:tgtEl>
                                          <p:spTgt spid="17"/>
                                        </p:tgtEl>
                                      </p:cBhvr>
                                    </p:animEffect>
                                    <p:anim calcmode="lin" valueType="num">
                                      <p:cBhvr>
                                        <p:cTn id="126" dur="1000" fill="hold"/>
                                        <p:tgtEl>
                                          <p:spTgt spid="17"/>
                                        </p:tgtEl>
                                        <p:attrNameLst>
                                          <p:attrName>ppt_x</p:attrName>
                                        </p:attrNameLst>
                                      </p:cBhvr>
                                      <p:tavLst>
                                        <p:tav tm="0">
                                          <p:val>
                                            <p:strVal val="#ppt_x"/>
                                          </p:val>
                                        </p:tav>
                                        <p:tav tm="100000">
                                          <p:val>
                                            <p:strVal val="#ppt_x"/>
                                          </p:val>
                                        </p:tav>
                                      </p:tavLst>
                                    </p:anim>
                                    <p:anim calcmode="lin" valueType="num">
                                      <p:cBhvr>
                                        <p:cTn id="127"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animBg="1"/>
      <p:bldP spid="11" grpId="0" animBg="1"/>
      <p:bldP spid="18" grpId="0" animBg="1"/>
      <p:bldP spid="20" grpId="0" animBg="1"/>
      <p:bldP spid="28" grpId="0" animBg="1"/>
      <p:bldP spid="4" grpId="0" animBg="1"/>
      <p:bldP spid="5" grpId="0" animBg="1"/>
      <p:bldP spid="7" grpId="0" animBg="1"/>
      <p:bldP spid="6" grpId="0" animBg="1"/>
      <p:bldP spid="9" grpId="0" animBg="1"/>
      <p:bldP spid="10" grpId="0" animBg="1"/>
      <p:bldP spid="12" grpId="0" animBg="1"/>
      <p:bldP spid="13" grpId="0" animBg="1"/>
      <p:bldP spid="14" grpId="0" animBg="1"/>
      <p:bldP spid="15" grpId="0" animBg="1"/>
      <p:bldP spid="16" grpId="0" animBg="1"/>
      <p:bldP spid="17"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ADCE95-4EB5-E914-CBB1-5DF6BDF9B8C8}"/>
            </a:ext>
          </a:extLst>
        </p:cNvPr>
        <p:cNvGrpSpPr/>
        <p:nvPr/>
      </p:nvGrpSpPr>
      <p:grpSpPr>
        <a:xfrm>
          <a:off x="0" y="0"/>
          <a:ext cx="0" cy="0"/>
          <a:chOff x="0" y="0"/>
          <a:chExt cx="0" cy="0"/>
        </a:xfrm>
      </p:grpSpPr>
      <p:sp>
        <p:nvSpPr>
          <p:cNvPr id="3" name="Textfeld 2">
            <a:extLst>
              <a:ext uri="{FF2B5EF4-FFF2-40B4-BE49-F238E27FC236}">
                <a16:creationId xmlns:a16="http://schemas.microsoft.com/office/drawing/2014/main" id="{BFDB729F-5AB8-B056-7DEC-954B50EDA18C}"/>
              </a:ext>
            </a:extLst>
          </p:cNvPr>
          <p:cNvSpPr txBox="1"/>
          <p:nvPr/>
        </p:nvSpPr>
        <p:spPr>
          <a:xfrm>
            <a:off x="107504" y="1959804"/>
            <a:ext cx="2520280" cy="338554"/>
          </a:xfrm>
          <a:prstGeom prst="rect">
            <a:avLst/>
          </a:prstGeom>
          <a:solidFill>
            <a:srgbClr val="FFFF00"/>
          </a:solidFill>
        </p:spPr>
        <p:txBody>
          <a:bodyPr wrap="square" rtlCol="0">
            <a:spAutoFit/>
          </a:bodyPr>
          <a:lstStyle/>
          <a:p>
            <a:r>
              <a:rPr lang="en-GB" sz="1600" dirty="0"/>
              <a:t>Ask the “yes/no”-question</a:t>
            </a:r>
          </a:p>
        </p:txBody>
      </p:sp>
      <p:sp>
        <p:nvSpPr>
          <p:cNvPr id="8" name="Textfeld 7">
            <a:extLst>
              <a:ext uri="{FF2B5EF4-FFF2-40B4-BE49-F238E27FC236}">
                <a16:creationId xmlns:a16="http://schemas.microsoft.com/office/drawing/2014/main" id="{26DBFE18-26C0-BB2A-D808-F2A634326D24}"/>
              </a:ext>
            </a:extLst>
          </p:cNvPr>
          <p:cNvSpPr txBox="1"/>
          <p:nvPr/>
        </p:nvSpPr>
        <p:spPr>
          <a:xfrm>
            <a:off x="2771800" y="1988840"/>
            <a:ext cx="6372200" cy="338554"/>
          </a:xfrm>
          <a:prstGeom prst="rect">
            <a:avLst/>
          </a:prstGeom>
          <a:solidFill>
            <a:schemeClr val="bg1"/>
          </a:solidFill>
        </p:spPr>
        <p:txBody>
          <a:bodyPr wrap="square" rtlCol="0">
            <a:spAutoFit/>
          </a:bodyPr>
          <a:lstStyle/>
          <a:p>
            <a:r>
              <a:rPr lang="en-GB" sz="1600" i="1" dirty="0"/>
              <a:t>Does Marie live in </a:t>
            </a:r>
            <a:r>
              <a:rPr lang="en-GB" sz="1600" i="1" dirty="0" err="1"/>
              <a:t>Siegburg</a:t>
            </a:r>
            <a:r>
              <a:rPr lang="en-GB" sz="1600" i="1" dirty="0"/>
              <a:t>?</a:t>
            </a:r>
          </a:p>
        </p:txBody>
      </p:sp>
      <p:sp>
        <p:nvSpPr>
          <p:cNvPr id="11" name="Textfeld 10">
            <a:extLst>
              <a:ext uri="{FF2B5EF4-FFF2-40B4-BE49-F238E27FC236}">
                <a16:creationId xmlns:a16="http://schemas.microsoft.com/office/drawing/2014/main" id="{E8E72E8A-B0E7-3930-8EF2-68BF22C0209C}"/>
              </a:ext>
            </a:extLst>
          </p:cNvPr>
          <p:cNvSpPr txBox="1"/>
          <p:nvPr/>
        </p:nvSpPr>
        <p:spPr>
          <a:xfrm>
            <a:off x="2771800" y="3183940"/>
            <a:ext cx="6372200" cy="338554"/>
          </a:xfrm>
          <a:prstGeom prst="rect">
            <a:avLst/>
          </a:prstGeom>
          <a:solidFill>
            <a:schemeClr val="bg1"/>
          </a:solidFill>
        </p:spPr>
        <p:txBody>
          <a:bodyPr wrap="square" rtlCol="0">
            <a:spAutoFit/>
          </a:bodyPr>
          <a:lstStyle/>
          <a:p>
            <a:r>
              <a:rPr lang="en-GB" sz="1600" dirty="0"/>
              <a:t>Christine went to Rome.</a:t>
            </a:r>
          </a:p>
        </p:txBody>
      </p:sp>
      <p:sp>
        <p:nvSpPr>
          <p:cNvPr id="28" name="Textfeld 27">
            <a:extLst>
              <a:ext uri="{FF2B5EF4-FFF2-40B4-BE49-F238E27FC236}">
                <a16:creationId xmlns:a16="http://schemas.microsoft.com/office/drawing/2014/main" id="{A877F0D6-7642-7A60-66DD-69F2F1DBFE76}"/>
              </a:ext>
            </a:extLst>
          </p:cNvPr>
          <p:cNvSpPr txBox="1"/>
          <p:nvPr/>
        </p:nvSpPr>
        <p:spPr>
          <a:xfrm>
            <a:off x="2771800" y="1628800"/>
            <a:ext cx="6372200" cy="338554"/>
          </a:xfrm>
          <a:prstGeom prst="rect">
            <a:avLst/>
          </a:prstGeom>
          <a:solidFill>
            <a:schemeClr val="bg1"/>
          </a:solidFill>
        </p:spPr>
        <p:txBody>
          <a:bodyPr wrap="square" rtlCol="0">
            <a:spAutoFit/>
          </a:bodyPr>
          <a:lstStyle/>
          <a:p>
            <a:r>
              <a:rPr lang="en-GB" sz="1600" dirty="0"/>
              <a:t>Marie lives in </a:t>
            </a:r>
            <a:r>
              <a:rPr lang="en-GB" sz="1600" dirty="0" err="1"/>
              <a:t>Siegburg</a:t>
            </a:r>
            <a:r>
              <a:rPr lang="en-GB" sz="1600" dirty="0"/>
              <a:t>.</a:t>
            </a:r>
          </a:p>
        </p:txBody>
      </p:sp>
      <p:sp>
        <p:nvSpPr>
          <p:cNvPr id="2" name="Textfeld 1">
            <a:extLst>
              <a:ext uri="{FF2B5EF4-FFF2-40B4-BE49-F238E27FC236}">
                <a16:creationId xmlns:a16="http://schemas.microsoft.com/office/drawing/2014/main" id="{41E1C039-2B6F-1F16-83D4-80E5EB2B3FC7}"/>
              </a:ext>
            </a:extLst>
          </p:cNvPr>
          <p:cNvSpPr txBox="1"/>
          <p:nvPr/>
        </p:nvSpPr>
        <p:spPr>
          <a:xfrm>
            <a:off x="0" y="1052736"/>
            <a:ext cx="9144000" cy="338554"/>
          </a:xfrm>
          <a:prstGeom prst="rect">
            <a:avLst/>
          </a:prstGeom>
          <a:noFill/>
        </p:spPr>
        <p:txBody>
          <a:bodyPr wrap="square" rtlCol="0">
            <a:spAutoFit/>
          </a:bodyPr>
          <a:lstStyle/>
          <a:p>
            <a:pPr algn="ctr"/>
            <a:r>
              <a:rPr lang="de-DE" sz="1600" b="1" dirty="0">
                <a:solidFill>
                  <a:srgbClr val="C00000"/>
                </a:solidFill>
              </a:rPr>
              <a:t>Questions</a:t>
            </a:r>
            <a:endParaRPr lang="en-GB" sz="1600" b="1" dirty="0">
              <a:solidFill>
                <a:srgbClr val="C00000"/>
              </a:solidFill>
            </a:endParaRPr>
          </a:p>
        </p:txBody>
      </p:sp>
      <p:sp>
        <p:nvSpPr>
          <p:cNvPr id="4" name="Textfeld 3">
            <a:extLst>
              <a:ext uri="{FF2B5EF4-FFF2-40B4-BE49-F238E27FC236}">
                <a16:creationId xmlns:a16="http://schemas.microsoft.com/office/drawing/2014/main" id="{06726A02-F150-C0C9-A29E-3B5AB18C1ADF}"/>
              </a:ext>
            </a:extLst>
          </p:cNvPr>
          <p:cNvSpPr txBox="1"/>
          <p:nvPr/>
        </p:nvSpPr>
        <p:spPr>
          <a:xfrm>
            <a:off x="2771800" y="2298358"/>
            <a:ext cx="6372200" cy="338554"/>
          </a:xfrm>
          <a:prstGeom prst="rect">
            <a:avLst/>
          </a:prstGeom>
          <a:solidFill>
            <a:schemeClr val="bg1"/>
          </a:solidFill>
        </p:spPr>
        <p:txBody>
          <a:bodyPr wrap="square" rtlCol="0">
            <a:spAutoFit/>
          </a:bodyPr>
          <a:lstStyle/>
          <a:p>
            <a:r>
              <a:rPr lang="en-GB" sz="1600" i="1" dirty="0"/>
              <a:t>Who lives in </a:t>
            </a:r>
            <a:r>
              <a:rPr lang="en-GB" sz="1600" i="1" dirty="0" err="1"/>
              <a:t>Siegburg</a:t>
            </a:r>
            <a:r>
              <a:rPr lang="en-GB" sz="1600" i="1" dirty="0"/>
              <a:t>?</a:t>
            </a:r>
          </a:p>
        </p:txBody>
      </p:sp>
      <p:sp>
        <p:nvSpPr>
          <p:cNvPr id="7" name="Textfeld 6">
            <a:extLst>
              <a:ext uri="{FF2B5EF4-FFF2-40B4-BE49-F238E27FC236}">
                <a16:creationId xmlns:a16="http://schemas.microsoft.com/office/drawing/2014/main" id="{BB127038-4518-371A-BE23-7C46F5A3F34F}"/>
              </a:ext>
            </a:extLst>
          </p:cNvPr>
          <p:cNvSpPr txBox="1"/>
          <p:nvPr/>
        </p:nvSpPr>
        <p:spPr>
          <a:xfrm>
            <a:off x="2771800" y="2636912"/>
            <a:ext cx="6372200" cy="338554"/>
          </a:xfrm>
          <a:prstGeom prst="rect">
            <a:avLst/>
          </a:prstGeom>
          <a:solidFill>
            <a:schemeClr val="bg1"/>
          </a:solidFill>
        </p:spPr>
        <p:txBody>
          <a:bodyPr wrap="square" rtlCol="0">
            <a:spAutoFit/>
          </a:bodyPr>
          <a:lstStyle/>
          <a:p>
            <a:r>
              <a:rPr lang="en-GB" sz="1600" i="1" dirty="0"/>
              <a:t>Where does Marie live?.</a:t>
            </a:r>
          </a:p>
        </p:txBody>
      </p:sp>
      <p:sp>
        <p:nvSpPr>
          <p:cNvPr id="19" name="Textfeld 18">
            <a:extLst>
              <a:ext uri="{FF2B5EF4-FFF2-40B4-BE49-F238E27FC236}">
                <a16:creationId xmlns:a16="http://schemas.microsoft.com/office/drawing/2014/main" id="{A39F2CCC-AB6D-C831-0DCA-7243A31B6CB7}"/>
              </a:ext>
            </a:extLst>
          </p:cNvPr>
          <p:cNvSpPr txBox="1"/>
          <p:nvPr/>
        </p:nvSpPr>
        <p:spPr>
          <a:xfrm>
            <a:off x="107504" y="2298358"/>
            <a:ext cx="2520280" cy="338554"/>
          </a:xfrm>
          <a:prstGeom prst="rect">
            <a:avLst/>
          </a:prstGeom>
          <a:solidFill>
            <a:srgbClr val="FFFF00"/>
          </a:solidFill>
        </p:spPr>
        <p:txBody>
          <a:bodyPr wrap="square" rtlCol="0">
            <a:spAutoFit/>
          </a:bodyPr>
          <a:lstStyle/>
          <a:p>
            <a:r>
              <a:rPr lang="en-GB" sz="1600" dirty="0"/>
              <a:t>Ask the “who”-question</a:t>
            </a:r>
          </a:p>
        </p:txBody>
      </p:sp>
      <p:sp>
        <p:nvSpPr>
          <p:cNvPr id="21" name="Textfeld 20">
            <a:extLst>
              <a:ext uri="{FF2B5EF4-FFF2-40B4-BE49-F238E27FC236}">
                <a16:creationId xmlns:a16="http://schemas.microsoft.com/office/drawing/2014/main" id="{F5C047DE-B4B4-DFF3-7CEC-3E1081512322}"/>
              </a:ext>
            </a:extLst>
          </p:cNvPr>
          <p:cNvSpPr txBox="1"/>
          <p:nvPr/>
        </p:nvSpPr>
        <p:spPr>
          <a:xfrm>
            <a:off x="107504" y="2636912"/>
            <a:ext cx="2520280" cy="338554"/>
          </a:xfrm>
          <a:prstGeom prst="rect">
            <a:avLst/>
          </a:prstGeom>
          <a:solidFill>
            <a:srgbClr val="FFFF00"/>
          </a:solidFill>
        </p:spPr>
        <p:txBody>
          <a:bodyPr wrap="square" rtlCol="0">
            <a:spAutoFit/>
          </a:bodyPr>
          <a:lstStyle/>
          <a:p>
            <a:r>
              <a:rPr lang="en-GB" sz="1600" dirty="0"/>
              <a:t>Ask the “where”-question</a:t>
            </a:r>
          </a:p>
        </p:txBody>
      </p:sp>
      <p:sp>
        <p:nvSpPr>
          <p:cNvPr id="22" name="Textfeld 21">
            <a:extLst>
              <a:ext uri="{FF2B5EF4-FFF2-40B4-BE49-F238E27FC236}">
                <a16:creationId xmlns:a16="http://schemas.microsoft.com/office/drawing/2014/main" id="{24DEAD36-CB8B-6DB3-7608-9B55C1E2D253}"/>
              </a:ext>
            </a:extLst>
          </p:cNvPr>
          <p:cNvSpPr txBox="1"/>
          <p:nvPr/>
        </p:nvSpPr>
        <p:spPr>
          <a:xfrm>
            <a:off x="107504" y="3501008"/>
            <a:ext cx="2520280" cy="338554"/>
          </a:xfrm>
          <a:prstGeom prst="rect">
            <a:avLst/>
          </a:prstGeom>
          <a:solidFill>
            <a:srgbClr val="FFFF00"/>
          </a:solidFill>
        </p:spPr>
        <p:txBody>
          <a:bodyPr wrap="square" rtlCol="0">
            <a:spAutoFit/>
          </a:bodyPr>
          <a:lstStyle/>
          <a:p>
            <a:r>
              <a:rPr lang="en-GB" sz="1600" dirty="0"/>
              <a:t>Ask the “yes/no”-question</a:t>
            </a:r>
          </a:p>
        </p:txBody>
      </p:sp>
      <p:sp>
        <p:nvSpPr>
          <p:cNvPr id="23" name="Textfeld 22">
            <a:extLst>
              <a:ext uri="{FF2B5EF4-FFF2-40B4-BE49-F238E27FC236}">
                <a16:creationId xmlns:a16="http://schemas.microsoft.com/office/drawing/2014/main" id="{342B08B8-A888-1801-8297-29573FA735A5}"/>
              </a:ext>
            </a:extLst>
          </p:cNvPr>
          <p:cNvSpPr txBox="1"/>
          <p:nvPr/>
        </p:nvSpPr>
        <p:spPr>
          <a:xfrm>
            <a:off x="2771800" y="3522494"/>
            <a:ext cx="6372200" cy="338554"/>
          </a:xfrm>
          <a:prstGeom prst="rect">
            <a:avLst/>
          </a:prstGeom>
          <a:solidFill>
            <a:schemeClr val="bg1"/>
          </a:solidFill>
        </p:spPr>
        <p:txBody>
          <a:bodyPr wrap="square" rtlCol="0">
            <a:spAutoFit/>
          </a:bodyPr>
          <a:lstStyle/>
          <a:p>
            <a:r>
              <a:rPr lang="en-GB" sz="1600" i="1" dirty="0"/>
              <a:t>Did Christine go to Rome?</a:t>
            </a:r>
          </a:p>
        </p:txBody>
      </p:sp>
      <p:sp>
        <p:nvSpPr>
          <p:cNvPr id="24" name="Textfeld 23">
            <a:extLst>
              <a:ext uri="{FF2B5EF4-FFF2-40B4-BE49-F238E27FC236}">
                <a16:creationId xmlns:a16="http://schemas.microsoft.com/office/drawing/2014/main" id="{F0F4BB71-D5B1-EE8B-EAA0-EC633D6A3BB0}"/>
              </a:ext>
            </a:extLst>
          </p:cNvPr>
          <p:cNvSpPr txBox="1"/>
          <p:nvPr/>
        </p:nvSpPr>
        <p:spPr>
          <a:xfrm>
            <a:off x="107504" y="3839562"/>
            <a:ext cx="2520280" cy="338554"/>
          </a:xfrm>
          <a:prstGeom prst="rect">
            <a:avLst/>
          </a:prstGeom>
          <a:solidFill>
            <a:srgbClr val="FFFF00"/>
          </a:solidFill>
        </p:spPr>
        <p:txBody>
          <a:bodyPr wrap="square" rtlCol="0">
            <a:spAutoFit/>
          </a:bodyPr>
          <a:lstStyle/>
          <a:p>
            <a:r>
              <a:rPr lang="en-GB" sz="1600" dirty="0"/>
              <a:t>Ask the “who”-question</a:t>
            </a:r>
          </a:p>
        </p:txBody>
      </p:sp>
      <p:sp>
        <p:nvSpPr>
          <p:cNvPr id="25" name="Textfeld 24">
            <a:extLst>
              <a:ext uri="{FF2B5EF4-FFF2-40B4-BE49-F238E27FC236}">
                <a16:creationId xmlns:a16="http://schemas.microsoft.com/office/drawing/2014/main" id="{201DFF51-6563-E2D5-DEE3-D7D381103F8A}"/>
              </a:ext>
            </a:extLst>
          </p:cNvPr>
          <p:cNvSpPr txBox="1"/>
          <p:nvPr/>
        </p:nvSpPr>
        <p:spPr>
          <a:xfrm>
            <a:off x="2771800" y="3810526"/>
            <a:ext cx="6372200" cy="338554"/>
          </a:xfrm>
          <a:prstGeom prst="rect">
            <a:avLst/>
          </a:prstGeom>
          <a:solidFill>
            <a:schemeClr val="bg1"/>
          </a:solidFill>
        </p:spPr>
        <p:txBody>
          <a:bodyPr wrap="square" rtlCol="0">
            <a:spAutoFit/>
          </a:bodyPr>
          <a:lstStyle/>
          <a:p>
            <a:r>
              <a:rPr lang="en-GB" sz="1600" i="1" dirty="0"/>
              <a:t>Who went to Rome?</a:t>
            </a:r>
          </a:p>
        </p:txBody>
      </p:sp>
      <p:sp>
        <p:nvSpPr>
          <p:cNvPr id="26" name="Textfeld 25">
            <a:extLst>
              <a:ext uri="{FF2B5EF4-FFF2-40B4-BE49-F238E27FC236}">
                <a16:creationId xmlns:a16="http://schemas.microsoft.com/office/drawing/2014/main" id="{8873BA3C-A8BE-19CD-C71E-934EBD45E882}"/>
              </a:ext>
            </a:extLst>
          </p:cNvPr>
          <p:cNvSpPr txBox="1"/>
          <p:nvPr/>
        </p:nvSpPr>
        <p:spPr>
          <a:xfrm>
            <a:off x="107504" y="4170566"/>
            <a:ext cx="2520280" cy="338554"/>
          </a:xfrm>
          <a:prstGeom prst="rect">
            <a:avLst/>
          </a:prstGeom>
          <a:solidFill>
            <a:srgbClr val="FFFF00"/>
          </a:solidFill>
        </p:spPr>
        <p:txBody>
          <a:bodyPr wrap="square" rtlCol="0">
            <a:spAutoFit/>
          </a:bodyPr>
          <a:lstStyle/>
          <a:p>
            <a:r>
              <a:rPr lang="en-GB" sz="1600" dirty="0"/>
              <a:t>Ask the “where”-question</a:t>
            </a:r>
          </a:p>
        </p:txBody>
      </p:sp>
      <p:sp>
        <p:nvSpPr>
          <p:cNvPr id="27" name="Textfeld 26">
            <a:extLst>
              <a:ext uri="{FF2B5EF4-FFF2-40B4-BE49-F238E27FC236}">
                <a16:creationId xmlns:a16="http://schemas.microsoft.com/office/drawing/2014/main" id="{1736059D-DFC6-37F3-F4A9-2CC6F2225B45}"/>
              </a:ext>
            </a:extLst>
          </p:cNvPr>
          <p:cNvSpPr txBox="1"/>
          <p:nvPr/>
        </p:nvSpPr>
        <p:spPr>
          <a:xfrm>
            <a:off x="2771800" y="4149080"/>
            <a:ext cx="6372200" cy="338554"/>
          </a:xfrm>
          <a:prstGeom prst="rect">
            <a:avLst/>
          </a:prstGeom>
          <a:solidFill>
            <a:schemeClr val="bg1"/>
          </a:solidFill>
        </p:spPr>
        <p:txBody>
          <a:bodyPr wrap="square" rtlCol="0">
            <a:spAutoFit/>
          </a:bodyPr>
          <a:lstStyle/>
          <a:p>
            <a:r>
              <a:rPr lang="en-GB" sz="1600" i="1" dirty="0"/>
              <a:t>Where did Christine go? </a:t>
            </a:r>
          </a:p>
        </p:txBody>
      </p:sp>
      <p:sp>
        <p:nvSpPr>
          <p:cNvPr id="29" name="Textfeld 28">
            <a:extLst>
              <a:ext uri="{FF2B5EF4-FFF2-40B4-BE49-F238E27FC236}">
                <a16:creationId xmlns:a16="http://schemas.microsoft.com/office/drawing/2014/main" id="{DF4867C3-1C82-5056-C7EC-BC976B9B7CA6}"/>
              </a:ext>
            </a:extLst>
          </p:cNvPr>
          <p:cNvSpPr txBox="1"/>
          <p:nvPr/>
        </p:nvSpPr>
        <p:spPr>
          <a:xfrm>
            <a:off x="2771800" y="4674622"/>
            <a:ext cx="6372200" cy="338554"/>
          </a:xfrm>
          <a:prstGeom prst="rect">
            <a:avLst/>
          </a:prstGeom>
          <a:solidFill>
            <a:schemeClr val="bg1"/>
          </a:solidFill>
        </p:spPr>
        <p:txBody>
          <a:bodyPr wrap="square" rtlCol="0">
            <a:spAutoFit/>
          </a:bodyPr>
          <a:lstStyle/>
          <a:p>
            <a:r>
              <a:rPr lang="en-GB" sz="1600" dirty="0"/>
              <a:t>We will see them tomorrow.</a:t>
            </a:r>
          </a:p>
        </p:txBody>
      </p:sp>
      <p:sp>
        <p:nvSpPr>
          <p:cNvPr id="30" name="Textfeld 29">
            <a:extLst>
              <a:ext uri="{FF2B5EF4-FFF2-40B4-BE49-F238E27FC236}">
                <a16:creationId xmlns:a16="http://schemas.microsoft.com/office/drawing/2014/main" id="{1E9D8EDB-2E2D-8164-640B-86CE8BB2A8F8}"/>
              </a:ext>
            </a:extLst>
          </p:cNvPr>
          <p:cNvSpPr txBox="1"/>
          <p:nvPr/>
        </p:nvSpPr>
        <p:spPr>
          <a:xfrm>
            <a:off x="107504" y="5013176"/>
            <a:ext cx="2520280" cy="338554"/>
          </a:xfrm>
          <a:prstGeom prst="rect">
            <a:avLst/>
          </a:prstGeom>
          <a:solidFill>
            <a:srgbClr val="FFFF00"/>
          </a:solidFill>
        </p:spPr>
        <p:txBody>
          <a:bodyPr wrap="square" rtlCol="0">
            <a:spAutoFit/>
          </a:bodyPr>
          <a:lstStyle/>
          <a:p>
            <a:r>
              <a:rPr lang="en-GB" sz="1600" dirty="0"/>
              <a:t>Ask the “yes/no”-question</a:t>
            </a:r>
          </a:p>
        </p:txBody>
      </p:sp>
      <p:sp>
        <p:nvSpPr>
          <p:cNvPr id="31" name="Textfeld 30">
            <a:extLst>
              <a:ext uri="{FF2B5EF4-FFF2-40B4-BE49-F238E27FC236}">
                <a16:creationId xmlns:a16="http://schemas.microsoft.com/office/drawing/2014/main" id="{E895E3F5-B412-4DD5-A3CE-5B536E34CC41}"/>
              </a:ext>
            </a:extLst>
          </p:cNvPr>
          <p:cNvSpPr txBox="1"/>
          <p:nvPr/>
        </p:nvSpPr>
        <p:spPr>
          <a:xfrm>
            <a:off x="107504" y="5351730"/>
            <a:ext cx="2520280" cy="338554"/>
          </a:xfrm>
          <a:prstGeom prst="rect">
            <a:avLst/>
          </a:prstGeom>
          <a:solidFill>
            <a:srgbClr val="FFFF00"/>
          </a:solidFill>
        </p:spPr>
        <p:txBody>
          <a:bodyPr wrap="square" rtlCol="0">
            <a:spAutoFit/>
          </a:bodyPr>
          <a:lstStyle/>
          <a:p>
            <a:r>
              <a:rPr lang="en-GB" sz="1600" dirty="0"/>
              <a:t>Ask the “who”-question</a:t>
            </a:r>
          </a:p>
        </p:txBody>
      </p:sp>
      <p:sp>
        <p:nvSpPr>
          <p:cNvPr id="32" name="Textfeld 31">
            <a:extLst>
              <a:ext uri="{FF2B5EF4-FFF2-40B4-BE49-F238E27FC236}">
                <a16:creationId xmlns:a16="http://schemas.microsoft.com/office/drawing/2014/main" id="{B47BB7D7-0EFA-7894-1F34-7B2FD95F6D7A}"/>
              </a:ext>
            </a:extLst>
          </p:cNvPr>
          <p:cNvSpPr txBox="1"/>
          <p:nvPr/>
        </p:nvSpPr>
        <p:spPr>
          <a:xfrm>
            <a:off x="107504" y="5682734"/>
            <a:ext cx="2520280" cy="338554"/>
          </a:xfrm>
          <a:prstGeom prst="rect">
            <a:avLst/>
          </a:prstGeom>
          <a:solidFill>
            <a:srgbClr val="FFFF00"/>
          </a:solidFill>
        </p:spPr>
        <p:txBody>
          <a:bodyPr wrap="square" rtlCol="0">
            <a:spAutoFit/>
          </a:bodyPr>
          <a:lstStyle/>
          <a:p>
            <a:r>
              <a:rPr lang="en-GB" sz="1600" dirty="0"/>
              <a:t>Ask the “when”-question</a:t>
            </a:r>
          </a:p>
        </p:txBody>
      </p:sp>
      <p:sp>
        <p:nvSpPr>
          <p:cNvPr id="33" name="Textfeld 32">
            <a:extLst>
              <a:ext uri="{FF2B5EF4-FFF2-40B4-BE49-F238E27FC236}">
                <a16:creationId xmlns:a16="http://schemas.microsoft.com/office/drawing/2014/main" id="{5F3B4629-6F9B-D47A-7FA4-4CBD07792881}"/>
              </a:ext>
            </a:extLst>
          </p:cNvPr>
          <p:cNvSpPr txBox="1"/>
          <p:nvPr/>
        </p:nvSpPr>
        <p:spPr>
          <a:xfrm>
            <a:off x="2771800" y="5013176"/>
            <a:ext cx="6372200" cy="338554"/>
          </a:xfrm>
          <a:prstGeom prst="rect">
            <a:avLst/>
          </a:prstGeom>
          <a:solidFill>
            <a:schemeClr val="bg1"/>
          </a:solidFill>
        </p:spPr>
        <p:txBody>
          <a:bodyPr wrap="square" rtlCol="0">
            <a:spAutoFit/>
          </a:bodyPr>
          <a:lstStyle/>
          <a:p>
            <a:r>
              <a:rPr lang="en-GB" sz="1600" i="1" dirty="0"/>
              <a:t>Will we see </a:t>
            </a:r>
            <a:r>
              <a:rPr lang="en-GB" sz="1600" i="1"/>
              <a:t>them tomorrow</a:t>
            </a:r>
            <a:r>
              <a:rPr lang="en-GB" sz="1600" i="1" dirty="0"/>
              <a:t>?</a:t>
            </a:r>
          </a:p>
        </p:txBody>
      </p:sp>
      <p:sp>
        <p:nvSpPr>
          <p:cNvPr id="34" name="Textfeld 33">
            <a:extLst>
              <a:ext uri="{FF2B5EF4-FFF2-40B4-BE49-F238E27FC236}">
                <a16:creationId xmlns:a16="http://schemas.microsoft.com/office/drawing/2014/main" id="{7A853237-B989-7D4F-C2C7-44622898160C}"/>
              </a:ext>
            </a:extLst>
          </p:cNvPr>
          <p:cNvSpPr txBox="1"/>
          <p:nvPr/>
        </p:nvSpPr>
        <p:spPr>
          <a:xfrm>
            <a:off x="2771800" y="5301208"/>
            <a:ext cx="6372200" cy="338554"/>
          </a:xfrm>
          <a:prstGeom prst="rect">
            <a:avLst/>
          </a:prstGeom>
          <a:solidFill>
            <a:schemeClr val="bg1"/>
          </a:solidFill>
        </p:spPr>
        <p:txBody>
          <a:bodyPr wrap="square" rtlCol="0">
            <a:spAutoFit/>
          </a:bodyPr>
          <a:lstStyle/>
          <a:p>
            <a:r>
              <a:rPr lang="en-GB" sz="1600" i="1" dirty="0"/>
              <a:t>Who will see them tomorrow?</a:t>
            </a:r>
          </a:p>
        </p:txBody>
      </p:sp>
      <p:sp>
        <p:nvSpPr>
          <p:cNvPr id="35" name="Textfeld 34">
            <a:extLst>
              <a:ext uri="{FF2B5EF4-FFF2-40B4-BE49-F238E27FC236}">
                <a16:creationId xmlns:a16="http://schemas.microsoft.com/office/drawing/2014/main" id="{CF82B789-CE45-DF4B-4933-79914AA4610C}"/>
              </a:ext>
            </a:extLst>
          </p:cNvPr>
          <p:cNvSpPr txBox="1"/>
          <p:nvPr/>
        </p:nvSpPr>
        <p:spPr>
          <a:xfrm>
            <a:off x="2771800" y="5639762"/>
            <a:ext cx="6372200" cy="338554"/>
          </a:xfrm>
          <a:prstGeom prst="rect">
            <a:avLst/>
          </a:prstGeom>
          <a:solidFill>
            <a:schemeClr val="bg1"/>
          </a:solidFill>
        </p:spPr>
        <p:txBody>
          <a:bodyPr wrap="square" rtlCol="0">
            <a:spAutoFit/>
          </a:bodyPr>
          <a:lstStyle/>
          <a:p>
            <a:r>
              <a:rPr lang="en-GB" sz="1600" i="1" dirty="0"/>
              <a:t>When will we see them? </a:t>
            </a:r>
          </a:p>
        </p:txBody>
      </p:sp>
    </p:spTree>
    <p:extLst>
      <p:ext uri="{BB962C8B-B14F-4D97-AF65-F5344CB8AC3E}">
        <p14:creationId xmlns:p14="http://schemas.microsoft.com/office/powerpoint/2010/main" val="3874500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8"/>
                                        </p:tgtEl>
                                        <p:attrNameLst>
                                          <p:attrName>style.visibility</p:attrName>
                                        </p:attrNameLst>
                                      </p:cBhvr>
                                      <p:to>
                                        <p:strVal val="visible"/>
                                      </p:to>
                                    </p:set>
                                    <p:animEffect transition="in" filter="fade">
                                      <p:cBhvr>
                                        <p:cTn id="14" dur="1000"/>
                                        <p:tgtEl>
                                          <p:spTgt spid="8"/>
                                        </p:tgtEl>
                                      </p:cBhvr>
                                    </p:animEffect>
                                    <p:anim calcmode="lin" valueType="num">
                                      <p:cBhvr>
                                        <p:cTn id="15" dur="1000" fill="hold"/>
                                        <p:tgtEl>
                                          <p:spTgt spid="8"/>
                                        </p:tgtEl>
                                        <p:attrNameLst>
                                          <p:attrName>ppt_x</p:attrName>
                                        </p:attrNameLst>
                                      </p:cBhvr>
                                      <p:tavLst>
                                        <p:tav tm="0">
                                          <p:val>
                                            <p:strVal val="#ppt_x"/>
                                          </p:val>
                                        </p:tav>
                                        <p:tav tm="100000">
                                          <p:val>
                                            <p:strVal val="#ppt_x"/>
                                          </p:val>
                                        </p:tav>
                                      </p:tavLst>
                                    </p:anim>
                                    <p:anim calcmode="lin" valueType="num">
                                      <p:cBhvr>
                                        <p:cTn id="16"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9"/>
                                        </p:tgtEl>
                                        <p:attrNameLst>
                                          <p:attrName>style.visibility</p:attrName>
                                        </p:attrNameLst>
                                      </p:cBhvr>
                                      <p:to>
                                        <p:strVal val="visible"/>
                                      </p:to>
                                    </p:set>
                                    <p:animEffect transition="in" filter="fade">
                                      <p:cBhvr>
                                        <p:cTn id="21" dur="1000"/>
                                        <p:tgtEl>
                                          <p:spTgt spid="19"/>
                                        </p:tgtEl>
                                      </p:cBhvr>
                                    </p:animEffect>
                                    <p:anim calcmode="lin" valueType="num">
                                      <p:cBhvr>
                                        <p:cTn id="22" dur="1000" fill="hold"/>
                                        <p:tgtEl>
                                          <p:spTgt spid="19"/>
                                        </p:tgtEl>
                                        <p:attrNameLst>
                                          <p:attrName>ppt_x</p:attrName>
                                        </p:attrNameLst>
                                      </p:cBhvr>
                                      <p:tavLst>
                                        <p:tav tm="0">
                                          <p:val>
                                            <p:strVal val="#ppt_x"/>
                                          </p:val>
                                        </p:tav>
                                        <p:tav tm="100000">
                                          <p:val>
                                            <p:strVal val="#ppt_x"/>
                                          </p:val>
                                        </p:tav>
                                      </p:tavLst>
                                    </p:anim>
                                    <p:anim calcmode="lin" valueType="num">
                                      <p:cBhvr>
                                        <p:cTn id="23"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1000"/>
                                        <p:tgtEl>
                                          <p:spTgt spid="4"/>
                                        </p:tgtEl>
                                      </p:cBhvr>
                                    </p:animEffect>
                                    <p:anim calcmode="lin" valueType="num">
                                      <p:cBhvr>
                                        <p:cTn id="29" dur="1000" fill="hold"/>
                                        <p:tgtEl>
                                          <p:spTgt spid="4"/>
                                        </p:tgtEl>
                                        <p:attrNameLst>
                                          <p:attrName>ppt_x</p:attrName>
                                        </p:attrNameLst>
                                      </p:cBhvr>
                                      <p:tavLst>
                                        <p:tav tm="0">
                                          <p:val>
                                            <p:strVal val="#ppt_x"/>
                                          </p:val>
                                        </p:tav>
                                        <p:tav tm="100000">
                                          <p:val>
                                            <p:strVal val="#ppt_x"/>
                                          </p:val>
                                        </p:tav>
                                      </p:tavLst>
                                    </p:anim>
                                    <p:anim calcmode="lin" valueType="num">
                                      <p:cBhvr>
                                        <p:cTn id="30"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1"/>
                                        </p:tgtEl>
                                        <p:attrNameLst>
                                          <p:attrName>style.visibility</p:attrName>
                                        </p:attrNameLst>
                                      </p:cBhvr>
                                      <p:to>
                                        <p:strVal val="visible"/>
                                      </p:to>
                                    </p:set>
                                    <p:animEffect transition="in" filter="fade">
                                      <p:cBhvr>
                                        <p:cTn id="35" dur="1000"/>
                                        <p:tgtEl>
                                          <p:spTgt spid="21"/>
                                        </p:tgtEl>
                                      </p:cBhvr>
                                    </p:animEffect>
                                    <p:anim calcmode="lin" valueType="num">
                                      <p:cBhvr>
                                        <p:cTn id="36" dur="1000" fill="hold"/>
                                        <p:tgtEl>
                                          <p:spTgt spid="21"/>
                                        </p:tgtEl>
                                        <p:attrNameLst>
                                          <p:attrName>ppt_x</p:attrName>
                                        </p:attrNameLst>
                                      </p:cBhvr>
                                      <p:tavLst>
                                        <p:tav tm="0">
                                          <p:val>
                                            <p:strVal val="#ppt_x"/>
                                          </p:val>
                                        </p:tav>
                                        <p:tav tm="100000">
                                          <p:val>
                                            <p:strVal val="#ppt_x"/>
                                          </p:val>
                                        </p:tav>
                                      </p:tavLst>
                                    </p:anim>
                                    <p:anim calcmode="lin" valueType="num">
                                      <p:cBhvr>
                                        <p:cTn id="37"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7"/>
                                        </p:tgtEl>
                                        <p:attrNameLst>
                                          <p:attrName>style.visibility</p:attrName>
                                        </p:attrNameLst>
                                      </p:cBhvr>
                                      <p:to>
                                        <p:strVal val="visible"/>
                                      </p:to>
                                    </p:set>
                                    <p:animEffect transition="in" filter="fade">
                                      <p:cBhvr>
                                        <p:cTn id="42" dur="1000"/>
                                        <p:tgtEl>
                                          <p:spTgt spid="7"/>
                                        </p:tgtEl>
                                      </p:cBhvr>
                                    </p:animEffect>
                                    <p:anim calcmode="lin" valueType="num">
                                      <p:cBhvr>
                                        <p:cTn id="43" dur="1000" fill="hold"/>
                                        <p:tgtEl>
                                          <p:spTgt spid="7"/>
                                        </p:tgtEl>
                                        <p:attrNameLst>
                                          <p:attrName>ppt_x</p:attrName>
                                        </p:attrNameLst>
                                      </p:cBhvr>
                                      <p:tavLst>
                                        <p:tav tm="0">
                                          <p:val>
                                            <p:strVal val="#ppt_x"/>
                                          </p:val>
                                        </p:tav>
                                        <p:tav tm="100000">
                                          <p:val>
                                            <p:strVal val="#ppt_x"/>
                                          </p:val>
                                        </p:tav>
                                      </p:tavLst>
                                    </p:anim>
                                    <p:anim calcmode="lin" valueType="num">
                                      <p:cBhvr>
                                        <p:cTn id="4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2"/>
                                        </p:tgtEl>
                                        <p:attrNameLst>
                                          <p:attrName>style.visibility</p:attrName>
                                        </p:attrNameLst>
                                      </p:cBhvr>
                                      <p:to>
                                        <p:strVal val="visible"/>
                                      </p:to>
                                    </p:set>
                                    <p:animEffect transition="in" filter="fade">
                                      <p:cBhvr>
                                        <p:cTn id="49" dur="1000"/>
                                        <p:tgtEl>
                                          <p:spTgt spid="22"/>
                                        </p:tgtEl>
                                      </p:cBhvr>
                                    </p:animEffect>
                                    <p:anim calcmode="lin" valueType="num">
                                      <p:cBhvr>
                                        <p:cTn id="50" dur="1000" fill="hold"/>
                                        <p:tgtEl>
                                          <p:spTgt spid="22"/>
                                        </p:tgtEl>
                                        <p:attrNameLst>
                                          <p:attrName>ppt_x</p:attrName>
                                        </p:attrNameLst>
                                      </p:cBhvr>
                                      <p:tavLst>
                                        <p:tav tm="0">
                                          <p:val>
                                            <p:strVal val="#ppt_x"/>
                                          </p:val>
                                        </p:tav>
                                        <p:tav tm="100000">
                                          <p:val>
                                            <p:strVal val="#ppt_x"/>
                                          </p:val>
                                        </p:tav>
                                      </p:tavLst>
                                    </p:anim>
                                    <p:anim calcmode="lin" valueType="num">
                                      <p:cBhvr>
                                        <p:cTn id="51"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23"/>
                                        </p:tgtEl>
                                        <p:attrNameLst>
                                          <p:attrName>style.visibility</p:attrName>
                                        </p:attrNameLst>
                                      </p:cBhvr>
                                      <p:to>
                                        <p:strVal val="visible"/>
                                      </p:to>
                                    </p:set>
                                    <p:animEffect transition="in" filter="fade">
                                      <p:cBhvr>
                                        <p:cTn id="56" dur="1000"/>
                                        <p:tgtEl>
                                          <p:spTgt spid="23"/>
                                        </p:tgtEl>
                                      </p:cBhvr>
                                    </p:animEffect>
                                    <p:anim calcmode="lin" valueType="num">
                                      <p:cBhvr>
                                        <p:cTn id="57" dur="1000" fill="hold"/>
                                        <p:tgtEl>
                                          <p:spTgt spid="23"/>
                                        </p:tgtEl>
                                        <p:attrNameLst>
                                          <p:attrName>ppt_x</p:attrName>
                                        </p:attrNameLst>
                                      </p:cBhvr>
                                      <p:tavLst>
                                        <p:tav tm="0">
                                          <p:val>
                                            <p:strVal val="#ppt_x"/>
                                          </p:val>
                                        </p:tav>
                                        <p:tav tm="100000">
                                          <p:val>
                                            <p:strVal val="#ppt_x"/>
                                          </p:val>
                                        </p:tav>
                                      </p:tavLst>
                                    </p:anim>
                                    <p:anim calcmode="lin" valueType="num">
                                      <p:cBhvr>
                                        <p:cTn id="58"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24"/>
                                        </p:tgtEl>
                                        <p:attrNameLst>
                                          <p:attrName>style.visibility</p:attrName>
                                        </p:attrNameLst>
                                      </p:cBhvr>
                                      <p:to>
                                        <p:strVal val="visible"/>
                                      </p:to>
                                    </p:set>
                                    <p:animEffect transition="in" filter="fade">
                                      <p:cBhvr>
                                        <p:cTn id="63" dur="1000"/>
                                        <p:tgtEl>
                                          <p:spTgt spid="24"/>
                                        </p:tgtEl>
                                      </p:cBhvr>
                                    </p:animEffect>
                                    <p:anim calcmode="lin" valueType="num">
                                      <p:cBhvr>
                                        <p:cTn id="64" dur="1000" fill="hold"/>
                                        <p:tgtEl>
                                          <p:spTgt spid="24"/>
                                        </p:tgtEl>
                                        <p:attrNameLst>
                                          <p:attrName>ppt_x</p:attrName>
                                        </p:attrNameLst>
                                      </p:cBhvr>
                                      <p:tavLst>
                                        <p:tav tm="0">
                                          <p:val>
                                            <p:strVal val="#ppt_x"/>
                                          </p:val>
                                        </p:tav>
                                        <p:tav tm="100000">
                                          <p:val>
                                            <p:strVal val="#ppt_x"/>
                                          </p:val>
                                        </p:tav>
                                      </p:tavLst>
                                    </p:anim>
                                    <p:anim calcmode="lin" valueType="num">
                                      <p:cBhvr>
                                        <p:cTn id="65"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25"/>
                                        </p:tgtEl>
                                        <p:attrNameLst>
                                          <p:attrName>style.visibility</p:attrName>
                                        </p:attrNameLst>
                                      </p:cBhvr>
                                      <p:to>
                                        <p:strVal val="visible"/>
                                      </p:to>
                                    </p:set>
                                    <p:animEffect transition="in" filter="fade">
                                      <p:cBhvr>
                                        <p:cTn id="70" dur="1000"/>
                                        <p:tgtEl>
                                          <p:spTgt spid="25"/>
                                        </p:tgtEl>
                                      </p:cBhvr>
                                    </p:animEffect>
                                    <p:anim calcmode="lin" valueType="num">
                                      <p:cBhvr>
                                        <p:cTn id="71" dur="1000" fill="hold"/>
                                        <p:tgtEl>
                                          <p:spTgt spid="25"/>
                                        </p:tgtEl>
                                        <p:attrNameLst>
                                          <p:attrName>ppt_x</p:attrName>
                                        </p:attrNameLst>
                                      </p:cBhvr>
                                      <p:tavLst>
                                        <p:tav tm="0">
                                          <p:val>
                                            <p:strVal val="#ppt_x"/>
                                          </p:val>
                                        </p:tav>
                                        <p:tav tm="100000">
                                          <p:val>
                                            <p:strVal val="#ppt_x"/>
                                          </p:val>
                                        </p:tav>
                                      </p:tavLst>
                                    </p:anim>
                                    <p:anim calcmode="lin" valueType="num">
                                      <p:cBhvr>
                                        <p:cTn id="72"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26"/>
                                        </p:tgtEl>
                                        <p:attrNameLst>
                                          <p:attrName>style.visibility</p:attrName>
                                        </p:attrNameLst>
                                      </p:cBhvr>
                                      <p:to>
                                        <p:strVal val="visible"/>
                                      </p:to>
                                    </p:set>
                                    <p:animEffect transition="in" filter="fade">
                                      <p:cBhvr>
                                        <p:cTn id="77" dur="1000"/>
                                        <p:tgtEl>
                                          <p:spTgt spid="26"/>
                                        </p:tgtEl>
                                      </p:cBhvr>
                                    </p:animEffect>
                                    <p:anim calcmode="lin" valueType="num">
                                      <p:cBhvr>
                                        <p:cTn id="78" dur="1000" fill="hold"/>
                                        <p:tgtEl>
                                          <p:spTgt spid="26"/>
                                        </p:tgtEl>
                                        <p:attrNameLst>
                                          <p:attrName>ppt_x</p:attrName>
                                        </p:attrNameLst>
                                      </p:cBhvr>
                                      <p:tavLst>
                                        <p:tav tm="0">
                                          <p:val>
                                            <p:strVal val="#ppt_x"/>
                                          </p:val>
                                        </p:tav>
                                        <p:tav tm="100000">
                                          <p:val>
                                            <p:strVal val="#ppt_x"/>
                                          </p:val>
                                        </p:tav>
                                      </p:tavLst>
                                    </p:anim>
                                    <p:anim calcmode="lin" valueType="num">
                                      <p:cBhvr>
                                        <p:cTn id="79"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par>
                    <p:cTn id="80" fill="hold">
                      <p:stCondLst>
                        <p:cond delay="indefinite"/>
                      </p:stCondLst>
                      <p:childTnLst>
                        <p:par>
                          <p:cTn id="81" fill="hold">
                            <p:stCondLst>
                              <p:cond delay="0"/>
                            </p:stCondLst>
                            <p:childTnLst>
                              <p:par>
                                <p:cTn id="82" presetID="42" presetClass="entr" presetSubtype="0" fill="hold" grpId="0" nodeType="clickEffect">
                                  <p:stCondLst>
                                    <p:cond delay="0"/>
                                  </p:stCondLst>
                                  <p:childTnLst>
                                    <p:set>
                                      <p:cBhvr>
                                        <p:cTn id="83" dur="1" fill="hold">
                                          <p:stCondLst>
                                            <p:cond delay="0"/>
                                          </p:stCondLst>
                                        </p:cTn>
                                        <p:tgtEl>
                                          <p:spTgt spid="27"/>
                                        </p:tgtEl>
                                        <p:attrNameLst>
                                          <p:attrName>style.visibility</p:attrName>
                                        </p:attrNameLst>
                                      </p:cBhvr>
                                      <p:to>
                                        <p:strVal val="visible"/>
                                      </p:to>
                                    </p:set>
                                    <p:animEffect transition="in" filter="fade">
                                      <p:cBhvr>
                                        <p:cTn id="84" dur="1000"/>
                                        <p:tgtEl>
                                          <p:spTgt spid="27"/>
                                        </p:tgtEl>
                                      </p:cBhvr>
                                    </p:animEffect>
                                    <p:anim calcmode="lin" valueType="num">
                                      <p:cBhvr>
                                        <p:cTn id="85" dur="1000" fill="hold"/>
                                        <p:tgtEl>
                                          <p:spTgt spid="27"/>
                                        </p:tgtEl>
                                        <p:attrNameLst>
                                          <p:attrName>ppt_x</p:attrName>
                                        </p:attrNameLst>
                                      </p:cBhvr>
                                      <p:tavLst>
                                        <p:tav tm="0">
                                          <p:val>
                                            <p:strVal val="#ppt_x"/>
                                          </p:val>
                                        </p:tav>
                                        <p:tav tm="100000">
                                          <p:val>
                                            <p:strVal val="#ppt_x"/>
                                          </p:val>
                                        </p:tav>
                                      </p:tavLst>
                                    </p:anim>
                                    <p:anim calcmode="lin" valueType="num">
                                      <p:cBhvr>
                                        <p:cTn id="86"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42" presetClass="entr" presetSubtype="0" fill="hold" grpId="0" nodeType="clickEffect">
                                  <p:stCondLst>
                                    <p:cond delay="0"/>
                                  </p:stCondLst>
                                  <p:childTnLst>
                                    <p:set>
                                      <p:cBhvr>
                                        <p:cTn id="90" dur="1" fill="hold">
                                          <p:stCondLst>
                                            <p:cond delay="0"/>
                                          </p:stCondLst>
                                        </p:cTn>
                                        <p:tgtEl>
                                          <p:spTgt spid="30"/>
                                        </p:tgtEl>
                                        <p:attrNameLst>
                                          <p:attrName>style.visibility</p:attrName>
                                        </p:attrNameLst>
                                      </p:cBhvr>
                                      <p:to>
                                        <p:strVal val="visible"/>
                                      </p:to>
                                    </p:set>
                                    <p:animEffect transition="in" filter="fade">
                                      <p:cBhvr>
                                        <p:cTn id="91" dur="1000"/>
                                        <p:tgtEl>
                                          <p:spTgt spid="30"/>
                                        </p:tgtEl>
                                      </p:cBhvr>
                                    </p:animEffect>
                                    <p:anim calcmode="lin" valueType="num">
                                      <p:cBhvr>
                                        <p:cTn id="92" dur="1000" fill="hold"/>
                                        <p:tgtEl>
                                          <p:spTgt spid="30"/>
                                        </p:tgtEl>
                                        <p:attrNameLst>
                                          <p:attrName>ppt_x</p:attrName>
                                        </p:attrNameLst>
                                      </p:cBhvr>
                                      <p:tavLst>
                                        <p:tav tm="0">
                                          <p:val>
                                            <p:strVal val="#ppt_x"/>
                                          </p:val>
                                        </p:tav>
                                        <p:tav tm="100000">
                                          <p:val>
                                            <p:strVal val="#ppt_x"/>
                                          </p:val>
                                        </p:tav>
                                      </p:tavLst>
                                    </p:anim>
                                    <p:anim calcmode="lin" valueType="num">
                                      <p:cBhvr>
                                        <p:cTn id="93" dur="1000" fill="hold"/>
                                        <p:tgtEl>
                                          <p:spTgt spid="30"/>
                                        </p:tgtEl>
                                        <p:attrNameLst>
                                          <p:attrName>ppt_y</p:attrName>
                                        </p:attrNameLst>
                                      </p:cBhvr>
                                      <p:tavLst>
                                        <p:tav tm="0">
                                          <p:val>
                                            <p:strVal val="#ppt_y+.1"/>
                                          </p:val>
                                        </p:tav>
                                        <p:tav tm="100000">
                                          <p:val>
                                            <p:strVal val="#ppt_y"/>
                                          </p:val>
                                        </p:tav>
                                      </p:tavLst>
                                    </p:anim>
                                  </p:childTnLst>
                                </p:cTn>
                              </p:par>
                            </p:childTnLst>
                          </p:cTn>
                        </p:par>
                      </p:childTnLst>
                    </p:cTn>
                  </p:par>
                  <p:par>
                    <p:cTn id="94" fill="hold">
                      <p:stCondLst>
                        <p:cond delay="indefinite"/>
                      </p:stCondLst>
                      <p:childTnLst>
                        <p:par>
                          <p:cTn id="95" fill="hold">
                            <p:stCondLst>
                              <p:cond delay="0"/>
                            </p:stCondLst>
                            <p:childTnLst>
                              <p:par>
                                <p:cTn id="96" presetID="42" presetClass="entr" presetSubtype="0" fill="hold" grpId="0" nodeType="clickEffect">
                                  <p:stCondLst>
                                    <p:cond delay="0"/>
                                  </p:stCondLst>
                                  <p:childTnLst>
                                    <p:set>
                                      <p:cBhvr>
                                        <p:cTn id="97" dur="1" fill="hold">
                                          <p:stCondLst>
                                            <p:cond delay="0"/>
                                          </p:stCondLst>
                                        </p:cTn>
                                        <p:tgtEl>
                                          <p:spTgt spid="33"/>
                                        </p:tgtEl>
                                        <p:attrNameLst>
                                          <p:attrName>style.visibility</p:attrName>
                                        </p:attrNameLst>
                                      </p:cBhvr>
                                      <p:to>
                                        <p:strVal val="visible"/>
                                      </p:to>
                                    </p:set>
                                    <p:animEffect transition="in" filter="fade">
                                      <p:cBhvr>
                                        <p:cTn id="98" dur="1000"/>
                                        <p:tgtEl>
                                          <p:spTgt spid="33"/>
                                        </p:tgtEl>
                                      </p:cBhvr>
                                    </p:animEffect>
                                    <p:anim calcmode="lin" valueType="num">
                                      <p:cBhvr>
                                        <p:cTn id="99" dur="1000" fill="hold"/>
                                        <p:tgtEl>
                                          <p:spTgt spid="33"/>
                                        </p:tgtEl>
                                        <p:attrNameLst>
                                          <p:attrName>ppt_x</p:attrName>
                                        </p:attrNameLst>
                                      </p:cBhvr>
                                      <p:tavLst>
                                        <p:tav tm="0">
                                          <p:val>
                                            <p:strVal val="#ppt_x"/>
                                          </p:val>
                                        </p:tav>
                                        <p:tav tm="100000">
                                          <p:val>
                                            <p:strVal val="#ppt_x"/>
                                          </p:val>
                                        </p:tav>
                                      </p:tavLst>
                                    </p:anim>
                                    <p:anim calcmode="lin" valueType="num">
                                      <p:cBhvr>
                                        <p:cTn id="100"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par>
                    <p:cTn id="101" fill="hold">
                      <p:stCondLst>
                        <p:cond delay="indefinite"/>
                      </p:stCondLst>
                      <p:childTnLst>
                        <p:par>
                          <p:cTn id="102" fill="hold">
                            <p:stCondLst>
                              <p:cond delay="0"/>
                            </p:stCondLst>
                            <p:childTnLst>
                              <p:par>
                                <p:cTn id="103" presetID="42" presetClass="entr" presetSubtype="0" fill="hold" grpId="0" nodeType="clickEffect">
                                  <p:stCondLst>
                                    <p:cond delay="0"/>
                                  </p:stCondLst>
                                  <p:childTnLst>
                                    <p:set>
                                      <p:cBhvr>
                                        <p:cTn id="104" dur="1" fill="hold">
                                          <p:stCondLst>
                                            <p:cond delay="0"/>
                                          </p:stCondLst>
                                        </p:cTn>
                                        <p:tgtEl>
                                          <p:spTgt spid="31"/>
                                        </p:tgtEl>
                                        <p:attrNameLst>
                                          <p:attrName>style.visibility</p:attrName>
                                        </p:attrNameLst>
                                      </p:cBhvr>
                                      <p:to>
                                        <p:strVal val="visible"/>
                                      </p:to>
                                    </p:set>
                                    <p:animEffect transition="in" filter="fade">
                                      <p:cBhvr>
                                        <p:cTn id="105" dur="1000"/>
                                        <p:tgtEl>
                                          <p:spTgt spid="31"/>
                                        </p:tgtEl>
                                      </p:cBhvr>
                                    </p:animEffect>
                                    <p:anim calcmode="lin" valueType="num">
                                      <p:cBhvr>
                                        <p:cTn id="106" dur="1000" fill="hold"/>
                                        <p:tgtEl>
                                          <p:spTgt spid="31"/>
                                        </p:tgtEl>
                                        <p:attrNameLst>
                                          <p:attrName>ppt_x</p:attrName>
                                        </p:attrNameLst>
                                      </p:cBhvr>
                                      <p:tavLst>
                                        <p:tav tm="0">
                                          <p:val>
                                            <p:strVal val="#ppt_x"/>
                                          </p:val>
                                        </p:tav>
                                        <p:tav tm="100000">
                                          <p:val>
                                            <p:strVal val="#ppt_x"/>
                                          </p:val>
                                        </p:tav>
                                      </p:tavLst>
                                    </p:anim>
                                    <p:anim calcmode="lin" valueType="num">
                                      <p:cBhvr>
                                        <p:cTn id="107"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42" presetClass="entr" presetSubtype="0" fill="hold" grpId="0" nodeType="clickEffect">
                                  <p:stCondLst>
                                    <p:cond delay="0"/>
                                  </p:stCondLst>
                                  <p:childTnLst>
                                    <p:set>
                                      <p:cBhvr>
                                        <p:cTn id="111" dur="1" fill="hold">
                                          <p:stCondLst>
                                            <p:cond delay="0"/>
                                          </p:stCondLst>
                                        </p:cTn>
                                        <p:tgtEl>
                                          <p:spTgt spid="34"/>
                                        </p:tgtEl>
                                        <p:attrNameLst>
                                          <p:attrName>style.visibility</p:attrName>
                                        </p:attrNameLst>
                                      </p:cBhvr>
                                      <p:to>
                                        <p:strVal val="visible"/>
                                      </p:to>
                                    </p:set>
                                    <p:animEffect transition="in" filter="fade">
                                      <p:cBhvr>
                                        <p:cTn id="112" dur="1000"/>
                                        <p:tgtEl>
                                          <p:spTgt spid="34"/>
                                        </p:tgtEl>
                                      </p:cBhvr>
                                    </p:animEffect>
                                    <p:anim calcmode="lin" valueType="num">
                                      <p:cBhvr>
                                        <p:cTn id="113" dur="1000" fill="hold"/>
                                        <p:tgtEl>
                                          <p:spTgt spid="34"/>
                                        </p:tgtEl>
                                        <p:attrNameLst>
                                          <p:attrName>ppt_x</p:attrName>
                                        </p:attrNameLst>
                                      </p:cBhvr>
                                      <p:tavLst>
                                        <p:tav tm="0">
                                          <p:val>
                                            <p:strVal val="#ppt_x"/>
                                          </p:val>
                                        </p:tav>
                                        <p:tav tm="100000">
                                          <p:val>
                                            <p:strVal val="#ppt_x"/>
                                          </p:val>
                                        </p:tav>
                                      </p:tavLst>
                                    </p:anim>
                                    <p:anim calcmode="lin" valueType="num">
                                      <p:cBhvr>
                                        <p:cTn id="114"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115" fill="hold">
                      <p:stCondLst>
                        <p:cond delay="indefinite"/>
                      </p:stCondLst>
                      <p:childTnLst>
                        <p:par>
                          <p:cTn id="116" fill="hold">
                            <p:stCondLst>
                              <p:cond delay="0"/>
                            </p:stCondLst>
                            <p:childTnLst>
                              <p:par>
                                <p:cTn id="117" presetID="42" presetClass="entr" presetSubtype="0" fill="hold" grpId="0" nodeType="clickEffect">
                                  <p:stCondLst>
                                    <p:cond delay="0"/>
                                  </p:stCondLst>
                                  <p:childTnLst>
                                    <p:set>
                                      <p:cBhvr>
                                        <p:cTn id="118" dur="1" fill="hold">
                                          <p:stCondLst>
                                            <p:cond delay="0"/>
                                          </p:stCondLst>
                                        </p:cTn>
                                        <p:tgtEl>
                                          <p:spTgt spid="32"/>
                                        </p:tgtEl>
                                        <p:attrNameLst>
                                          <p:attrName>style.visibility</p:attrName>
                                        </p:attrNameLst>
                                      </p:cBhvr>
                                      <p:to>
                                        <p:strVal val="visible"/>
                                      </p:to>
                                    </p:set>
                                    <p:animEffect transition="in" filter="fade">
                                      <p:cBhvr>
                                        <p:cTn id="119" dur="1000"/>
                                        <p:tgtEl>
                                          <p:spTgt spid="32"/>
                                        </p:tgtEl>
                                      </p:cBhvr>
                                    </p:animEffect>
                                    <p:anim calcmode="lin" valueType="num">
                                      <p:cBhvr>
                                        <p:cTn id="120" dur="1000" fill="hold"/>
                                        <p:tgtEl>
                                          <p:spTgt spid="32"/>
                                        </p:tgtEl>
                                        <p:attrNameLst>
                                          <p:attrName>ppt_x</p:attrName>
                                        </p:attrNameLst>
                                      </p:cBhvr>
                                      <p:tavLst>
                                        <p:tav tm="0">
                                          <p:val>
                                            <p:strVal val="#ppt_x"/>
                                          </p:val>
                                        </p:tav>
                                        <p:tav tm="100000">
                                          <p:val>
                                            <p:strVal val="#ppt_x"/>
                                          </p:val>
                                        </p:tav>
                                      </p:tavLst>
                                    </p:anim>
                                    <p:anim calcmode="lin" valueType="num">
                                      <p:cBhvr>
                                        <p:cTn id="121"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par>
                    <p:cTn id="122" fill="hold">
                      <p:stCondLst>
                        <p:cond delay="indefinite"/>
                      </p:stCondLst>
                      <p:childTnLst>
                        <p:par>
                          <p:cTn id="123" fill="hold">
                            <p:stCondLst>
                              <p:cond delay="0"/>
                            </p:stCondLst>
                            <p:childTnLst>
                              <p:par>
                                <p:cTn id="124" presetID="42" presetClass="entr" presetSubtype="0" fill="hold" nodeType="clickEffect">
                                  <p:stCondLst>
                                    <p:cond delay="0"/>
                                  </p:stCondLst>
                                  <p:childTnLst>
                                    <p:set>
                                      <p:cBhvr>
                                        <p:cTn id="125" dur="1" fill="hold">
                                          <p:stCondLst>
                                            <p:cond delay="0"/>
                                          </p:stCondLst>
                                        </p:cTn>
                                        <p:tgtEl>
                                          <p:spTgt spid="35">
                                            <p:txEl>
                                              <p:pRg st="0" end="0"/>
                                            </p:txEl>
                                          </p:spTgt>
                                        </p:tgtEl>
                                        <p:attrNameLst>
                                          <p:attrName>style.visibility</p:attrName>
                                        </p:attrNameLst>
                                      </p:cBhvr>
                                      <p:to>
                                        <p:strVal val="visible"/>
                                      </p:to>
                                    </p:set>
                                    <p:animEffect transition="in" filter="fade">
                                      <p:cBhvr>
                                        <p:cTn id="126" dur="1000"/>
                                        <p:tgtEl>
                                          <p:spTgt spid="35">
                                            <p:txEl>
                                              <p:pRg st="0" end="0"/>
                                            </p:txEl>
                                          </p:spTgt>
                                        </p:tgtEl>
                                      </p:cBhvr>
                                    </p:animEffect>
                                    <p:anim calcmode="lin" valueType="num">
                                      <p:cBhvr>
                                        <p:cTn id="127" dur="1000" fill="hold"/>
                                        <p:tgtEl>
                                          <p:spTgt spid="35">
                                            <p:txEl>
                                              <p:pRg st="0" end="0"/>
                                            </p:txEl>
                                          </p:spTgt>
                                        </p:tgtEl>
                                        <p:attrNameLst>
                                          <p:attrName>ppt_x</p:attrName>
                                        </p:attrNameLst>
                                      </p:cBhvr>
                                      <p:tavLst>
                                        <p:tav tm="0">
                                          <p:val>
                                            <p:strVal val="#ppt_x"/>
                                          </p:val>
                                        </p:tav>
                                        <p:tav tm="100000">
                                          <p:val>
                                            <p:strVal val="#ppt_x"/>
                                          </p:val>
                                        </p:tav>
                                      </p:tavLst>
                                    </p:anim>
                                    <p:anim calcmode="lin" valueType="num">
                                      <p:cBhvr>
                                        <p:cTn id="128" dur="1000" fill="hold"/>
                                        <p:tgtEl>
                                          <p:spTgt spid="3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animBg="1"/>
      <p:bldP spid="4" grpId="0" animBg="1"/>
      <p:bldP spid="7" grpId="0" animBg="1"/>
      <p:bldP spid="19" grpId="0" animBg="1"/>
      <p:bldP spid="21" grpId="0" animBg="1"/>
      <p:bldP spid="22" grpId="0" animBg="1"/>
      <p:bldP spid="23" grpId="0" animBg="1"/>
      <p:bldP spid="24" grpId="0" animBg="1"/>
      <p:bldP spid="25" grpId="0" animBg="1"/>
      <p:bldP spid="26" grpId="0" animBg="1"/>
      <p:bldP spid="27" grpId="0" animBg="1"/>
      <p:bldP spid="30" grpId="0" animBg="1"/>
      <p:bldP spid="31" grpId="0" animBg="1"/>
      <p:bldP spid="32" grpId="0" animBg="1"/>
      <p:bldP spid="33" grpId="0" animBg="1"/>
      <p:bldP spid="3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FBC464-1401-00F2-0120-881D7AA90524}"/>
            </a:ext>
          </a:extLst>
        </p:cNvPr>
        <p:cNvGrpSpPr/>
        <p:nvPr/>
      </p:nvGrpSpPr>
      <p:grpSpPr>
        <a:xfrm>
          <a:off x="0" y="0"/>
          <a:ext cx="0" cy="0"/>
          <a:chOff x="0" y="0"/>
          <a:chExt cx="0" cy="0"/>
        </a:xfrm>
      </p:grpSpPr>
      <p:sp>
        <p:nvSpPr>
          <p:cNvPr id="2" name="Textfeld 1">
            <a:extLst>
              <a:ext uri="{FF2B5EF4-FFF2-40B4-BE49-F238E27FC236}">
                <a16:creationId xmlns:a16="http://schemas.microsoft.com/office/drawing/2014/main" id="{8567E4BD-7DEC-A40E-886A-AC03388539C6}"/>
              </a:ext>
            </a:extLst>
          </p:cNvPr>
          <p:cNvSpPr txBox="1"/>
          <p:nvPr/>
        </p:nvSpPr>
        <p:spPr>
          <a:xfrm>
            <a:off x="0" y="1218238"/>
            <a:ext cx="9144000" cy="338554"/>
          </a:xfrm>
          <a:prstGeom prst="rect">
            <a:avLst/>
          </a:prstGeom>
          <a:noFill/>
        </p:spPr>
        <p:txBody>
          <a:bodyPr wrap="square" rtlCol="0">
            <a:spAutoFit/>
          </a:bodyPr>
          <a:lstStyle/>
          <a:p>
            <a:pPr algn="ctr"/>
            <a:r>
              <a:rPr lang="en-GB" sz="1600" b="1" dirty="0">
                <a:solidFill>
                  <a:srgbClr val="C00000"/>
                </a:solidFill>
              </a:rPr>
              <a:t>Active voice - passive voice</a:t>
            </a:r>
          </a:p>
        </p:txBody>
      </p:sp>
      <p:sp>
        <p:nvSpPr>
          <p:cNvPr id="3" name="Textfeld 2">
            <a:extLst>
              <a:ext uri="{FF2B5EF4-FFF2-40B4-BE49-F238E27FC236}">
                <a16:creationId xmlns:a16="http://schemas.microsoft.com/office/drawing/2014/main" id="{67202606-D19D-C339-F62D-C18699448F7B}"/>
              </a:ext>
            </a:extLst>
          </p:cNvPr>
          <p:cNvSpPr txBox="1"/>
          <p:nvPr/>
        </p:nvSpPr>
        <p:spPr>
          <a:xfrm>
            <a:off x="107504" y="2852936"/>
            <a:ext cx="2348130" cy="338554"/>
          </a:xfrm>
          <a:prstGeom prst="rect">
            <a:avLst/>
          </a:prstGeom>
          <a:solidFill>
            <a:srgbClr val="FFFF00"/>
          </a:solidFill>
        </p:spPr>
        <p:txBody>
          <a:bodyPr wrap="square" rtlCol="0">
            <a:spAutoFit/>
          </a:bodyPr>
          <a:lstStyle/>
          <a:p>
            <a:r>
              <a:rPr lang="en-GB" sz="1600" dirty="0"/>
              <a:t>Active voice</a:t>
            </a:r>
          </a:p>
        </p:txBody>
      </p:sp>
      <p:sp>
        <p:nvSpPr>
          <p:cNvPr id="4" name="Textfeld 3">
            <a:extLst>
              <a:ext uri="{FF2B5EF4-FFF2-40B4-BE49-F238E27FC236}">
                <a16:creationId xmlns:a16="http://schemas.microsoft.com/office/drawing/2014/main" id="{6F681168-C7FC-6094-38D1-3DAA35BB2349}"/>
              </a:ext>
            </a:extLst>
          </p:cNvPr>
          <p:cNvSpPr txBox="1"/>
          <p:nvPr/>
        </p:nvSpPr>
        <p:spPr>
          <a:xfrm>
            <a:off x="3275856" y="2852936"/>
            <a:ext cx="5544616" cy="338554"/>
          </a:xfrm>
          <a:prstGeom prst="rect">
            <a:avLst/>
          </a:prstGeom>
          <a:solidFill>
            <a:srgbClr val="FFFF00"/>
          </a:solidFill>
        </p:spPr>
        <p:txBody>
          <a:bodyPr wrap="square" rtlCol="0">
            <a:spAutoFit/>
          </a:bodyPr>
          <a:lstStyle/>
          <a:p>
            <a:r>
              <a:rPr lang="en-GB" sz="1600" dirty="0"/>
              <a:t>The man loves the woman.</a:t>
            </a:r>
          </a:p>
        </p:txBody>
      </p:sp>
      <p:sp>
        <p:nvSpPr>
          <p:cNvPr id="5" name="Textfeld 4">
            <a:extLst>
              <a:ext uri="{FF2B5EF4-FFF2-40B4-BE49-F238E27FC236}">
                <a16:creationId xmlns:a16="http://schemas.microsoft.com/office/drawing/2014/main" id="{F46334E8-67AF-E52D-BD68-EC2EA6EEBF6E}"/>
              </a:ext>
            </a:extLst>
          </p:cNvPr>
          <p:cNvSpPr txBox="1"/>
          <p:nvPr/>
        </p:nvSpPr>
        <p:spPr>
          <a:xfrm>
            <a:off x="107504" y="3522494"/>
            <a:ext cx="2348130" cy="338554"/>
          </a:xfrm>
          <a:prstGeom prst="rect">
            <a:avLst/>
          </a:prstGeom>
          <a:solidFill>
            <a:srgbClr val="FFFF00"/>
          </a:solidFill>
        </p:spPr>
        <p:txBody>
          <a:bodyPr wrap="square" rtlCol="0">
            <a:spAutoFit/>
          </a:bodyPr>
          <a:lstStyle/>
          <a:p>
            <a:r>
              <a:rPr lang="en-GB" sz="1600" dirty="0"/>
              <a:t>Passive voice</a:t>
            </a:r>
          </a:p>
        </p:txBody>
      </p:sp>
      <p:sp>
        <p:nvSpPr>
          <p:cNvPr id="6" name="Textfeld 5">
            <a:extLst>
              <a:ext uri="{FF2B5EF4-FFF2-40B4-BE49-F238E27FC236}">
                <a16:creationId xmlns:a16="http://schemas.microsoft.com/office/drawing/2014/main" id="{514F2240-F66B-A1C6-41B0-F772F84691DD}"/>
              </a:ext>
            </a:extLst>
          </p:cNvPr>
          <p:cNvSpPr txBox="1"/>
          <p:nvPr/>
        </p:nvSpPr>
        <p:spPr>
          <a:xfrm>
            <a:off x="3275856" y="3501008"/>
            <a:ext cx="5544616" cy="338554"/>
          </a:xfrm>
          <a:prstGeom prst="rect">
            <a:avLst/>
          </a:prstGeom>
          <a:solidFill>
            <a:srgbClr val="FFFF00"/>
          </a:solidFill>
        </p:spPr>
        <p:txBody>
          <a:bodyPr wrap="square" rtlCol="0">
            <a:spAutoFit/>
          </a:bodyPr>
          <a:lstStyle/>
          <a:p>
            <a:r>
              <a:rPr lang="en-GB" sz="1600" dirty="0"/>
              <a:t>The woman is loved by the man.</a:t>
            </a:r>
          </a:p>
        </p:txBody>
      </p:sp>
    </p:spTree>
    <p:extLst>
      <p:ext uri="{BB962C8B-B14F-4D97-AF65-F5344CB8AC3E}">
        <p14:creationId xmlns:p14="http://schemas.microsoft.com/office/powerpoint/2010/main" val="918036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P spid="5" grpId="0" animBg="1"/>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ADCE95-4EB5-E914-CBB1-5DF6BDF9B8C8}"/>
            </a:ext>
          </a:extLst>
        </p:cNvPr>
        <p:cNvGrpSpPr/>
        <p:nvPr/>
      </p:nvGrpSpPr>
      <p:grpSpPr>
        <a:xfrm>
          <a:off x="0" y="0"/>
          <a:ext cx="0" cy="0"/>
          <a:chOff x="0" y="0"/>
          <a:chExt cx="0" cy="0"/>
        </a:xfrm>
      </p:grpSpPr>
      <p:sp>
        <p:nvSpPr>
          <p:cNvPr id="3" name="Textfeld 2">
            <a:extLst>
              <a:ext uri="{FF2B5EF4-FFF2-40B4-BE49-F238E27FC236}">
                <a16:creationId xmlns:a16="http://schemas.microsoft.com/office/drawing/2014/main" id="{BFDB729F-5AB8-B056-7DEC-954B50EDA18C}"/>
              </a:ext>
            </a:extLst>
          </p:cNvPr>
          <p:cNvSpPr txBox="1"/>
          <p:nvPr/>
        </p:nvSpPr>
        <p:spPr>
          <a:xfrm>
            <a:off x="107504" y="1628800"/>
            <a:ext cx="2348130" cy="338554"/>
          </a:xfrm>
          <a:prstGeom prst="rect">
            <a:avLst/>
          </a:prstGeom>
          <a:solidFill>
            <a:srgbClr val="FFFF00"/>
          </a:solidFill>
        </p:spPr>
        <p:txBody>
          <a:bodyPr wrap="square" rtlCol="0">
            <a:spAutoFit/>
          </a:bodyPr>
          <a:lstStyle/>
          <a:p>
            <a:r>
              <a:rPr lang="en-GB" sz="1600" dirty="0"/>
              <a:t>The active voice</a:t>
            </a:r>
          </a:p>
        </p:txBody>
      </p:sp>
      <p:sp>
        <p:nvSpPr>
          <p:cNvPr id="8" name="Textfeld 7">
            <a:extLst>
              <a:ext uri="{FF2B5EF4-FFF2-40B4-BE49-F238E27FC236}">
                <a16:creationId xmlns:a16="http://schemas.microsoft.com/office/drawing/2014/main" id="{26DBFE18-26C0-BB2A-D808-F2A634326D24}"/>
              </a:ext>
            </a:extLst>
          </p:cNvPr>
          <p:cNvSpPr txBox="1"/>
          <p:nvPr/>
        </p:nvSpPr>
        <p:spPr>
          <a:xfrm>
            <a:off x="2771800" y="2204864"/>
            <a:ext cx="6372200" cy="338554"/>
          </a:xfrm>
          <a:prstGeom prst="rect">
            <a:avLst/>
          </a:prstGeom>
          <a:solidFill>
            <a:schemeClr val="bg1"/>
          </a:solidFill>
        </p:spPr>
        <p:txBody>
          <a:bodyPr wrap="square" rtlCol="0">
            <a:spAutoFit/>
          </a:bodyPr>
          <a:lstStyle/>
          <a:p>
            <a:pPr algn="ctr"/>
            <a:r>
              <a:rPr lang="en-GB" sz="1600" i="1" dirty="0"/>
              <a:t>Element doing action + predicate + element receiving the action.</a:t>
            </a:r>
          </a:p>
        </p:txBody>
      </p:sp>
      <p:sp>
        <p:nvSpPr>
          <p:cNvPr id="10" name="Textfeld 9">
            <a:extLst>
              <a:ext uri="{FF2B5EF4-FFF2-40B4-BE49-F238E27FC236}">
                <a16:creationId xmlns:a16="http://schemas.microsoft.com/office/drawing/2014/main" id="{8599D9B5-4071-DA80-364F-A08FD8373B76}"/>
              </a:ext>
            </a:extLst>
          </p:cNvPr>
          <p:cNvSpPr txBox="1"/>
          <p:nvPr/>
        </p:nvSpPr>
        <p:spPr>
          <a:xfrm>
            <a:off x="2771800" y="2514382"/>
            <a:ext cx="6372200" cy="1077218"/>
          </a:xfrm>
          <a:prstGeom prst="rect">
            <a:avLst/>
          </a:prstGeom>
          <a:solidFill>
            <a:schemeClr val="bg1"/>
          </a:solidFill>
        </p:spPr>
        <p:txBody>
          <a:bodyPr wrap="square" rtlCol="0">
            <a:spAutoFit/>
          </a:bodyPr>
          <a:lstStyle/>
          <a:p>
            <a:r>
              <a:rPr lang="en-GB" sz="1600" dirty="0"/>
              <a:t>The tense of the predicate has nothing to do with the voice of the verb. Most tenses can be used in both the active and passive voice. When using the active voice, the subject of the sentence performs the action.</a:t>
            </a:r>
          </a:p>
        </p:txBody>
      </p:sp>
      <p:sp>
        <p:nvSpPr>
          <p:cNvPr id="11" name="Textfeld 10">
            <a:extLst>
              <a:ext uri="{FF2B5EF4-FFF2-40B4-BE49-F238E27FC236}">
                <a16:creationId xmlns:a16="http://schemas.microsoft.com/office/drawing/2014/main" id="{E8E72E8A-B0E7-3930-8EF2-68BF22C0209C}"/>
              </a:ext>
            </a:extLst>
          </p:cNvPr>
          <p:cNvSpPr txBox="1"/>
          <p:nvPr/>
        </p:nvSpPr>
        <p:spPr>
          <a:xfrm>
            <a:off x="2771800" y="3594502"/>
            <a:ext cx="6372200" cy="338554"/>
          </a:xfrm>
          <a:prstGeom prst="rect">
            <a:avLst/>
          </a:prstGeom>
          <a:solidFill>
            <a:schemeClr val="bg1"/>
          </a:solidFill>
        </p:spPr>
        <p:txBody>
          <a:bodyPr wrap="square" rtlCol="0">
            <a:spAutoFit/>
          </a:bodyPr>
          <a:lstStyle/>
          <a:p>
            <a:pPr algn="ctr"/>
            <a:r>
              <a:rPr lang="en-GB" sz="1600" i="1" dirty="0"/>
              <a:t>The manager + presents + the data. (present tense)</a:t>
            </a:r>
          </a:p>
        </p:txBody>
      </p:sp>
      <p:sp>
        <p:nvSpPr>
          <p:cNvPr id="18" name="Textfeld 17">
            <a:extLst>
              <a:ext uri="{FF2B5EF4-FFF2-40B4-BE49-F238E27FC236}">
                <a16:creationId xmlns:a16="http://schemas.microsoft.com/office/drawing/2014/main" id="{2BA04845-533B-DDB1-1A9D-9EFE22776E6D}"/>
              </a:ext>
            </a:extLst>
          </p:cNvPr>
          <p:cNvSpPr txBox="1"/>
          <p:nvPr/>
        </p:nvSpPr>
        <p:spPr>
          <a:xfrm>
            <a:off x="2771800" y="4581128"/>
            <a:ext cx="6372200" cy="338554"/>
          </a:xfrm>
          <a:prstGeom prst="rect">
            <a:avLst/>
          </a:prstGeom>
          <a:solidFill>
            <a:schemeClr val="bg1"/>
          </a:solidFill>
        </p:spPr>
        <p:txBody>
          <a:bodyPr wrap="square" rtlCol="0">
            <a:spAutoFit/>
          </a:bodyPr>
          <a:lstStyle/>
          <a:p>
            <a:pPr algn="ctr"/>
            <a:r>
              <a:rPr lang="en-GB" sz="1600" i="1" dirty="0"/>
              <a:t>The manager + presented + the data. (past tense)</a:t>
            </a:r>
          </a:p>
        </p:txBody>
      </p:sp>
      <p:sp>
        <p:nvSpPr>
          <p:cNvPr id="19" name="Textfeld 18">
            <a:extLst>
              <a:ext uri="{FF2B5EF4-FFF2-40B4-BE49-F238E27FC236}">
                <a16:creationId xmlns:a16="http://schemas.microsoft.com/office/drawing/2014/main" id="{5CBF8F5D-67FC-7200-78F4-8049628F9A96}"/>
              </a:ext>
            </a:extLst>
          </p:cNvPr>
          <p:cNvSpPr txBox="1"/>
          <p:nvPr/>
        </p:nvSpPr>
        <p:spPr>
          <a:xfrm>
            <a:off x="2771800" y="5229200"/>
            <a:ext cx="6372200" cy="338554"/>
          </a:xfrm>
          <a:prstGeom prst="rect">
            <a:avLst/>
          </a:prstGeom>
          <a:solidFill>
            <a:schemeClr val="bg1"/>
          </a:solidFill>
        </p:spPr>
        <p:txBody>
          <a:bodyPr wrap="square" rtlCol="0">
            <a:spAutoFit/>
          </a:bodyPr>
          <a:lstStyle/>
          <a:p>
            <a:pPr algn="ctr"/>
            <a:r>
              <a:rPr lang="en-GB" sz="1600" i="1" dirty="0"/>
              <a:t>The manager + will present + the data tomorrow. (future tense)</a:t>
            </a:r>
          </a:p>
        </p:txBody>
      </p:sp>
      <p:sp>
        <p:nvSpPr>
          <p:cNvPr id="20" name="Textfeld 19">
            <a:extLst>
              <a:ext uri="{FF2B5EF4-FFF2-40B4-BE49-F238E27FC236}">
                <a16:creationId xmlns:a16="http://schemas.microsoft.com/office/drawing/2014/main" id="{F0F11253-6226-5878-096A-6A2E81437196}"/>
              </a:ext>
            </a:extLst>
          </p:cNvPr>
          <p:cNvSpPr txBox="1"/>
          <p:nvPr/>
        </p:nvSpPr>
        <p:spPr>
          <a:xfrm>
            <a:off x="2771800" y="4242574"/>
            <a:ext cx="6372200" cy="338554"/>
          </a:xfrm>
          <a:prstGeom prst="rect">
            <a:avLst/>
          </a:prstGeom>
          <a:solidFill>
            <a:schemeClr val="bg1"/>
          </a:solidFill>
        </p:spPr>
        <p:txBody>
          <a:bodyPr wrap="square" rtlCol="0">
            <a:spAutoFit/>
          </a:bodyPr>
          <a:lstStyle/>
          <a:p>
            <a:pPr algn="ctr"/>
            <a:r>
              <a:rPr lang="en-GB" sz="1600" i="1" dirty="0"/>
              <a:t>The manager + is presenting + the data. (present tense)</a:t>
            </a:r>
          </a:p>
        </p:txBody>
      </p:sp>
      <p:grpSp>
        <p:nvGrpSpPr>
          <p:cNvPr id="27" name="Gruppieren 26">
            <a:extLst>
              <a:ext uri="{FF2B5EF4-FFF2-40B4-BE49-F238E27FC236}">
                <a16:creationId xmlns:a16="http://schemas.microsoft.com/office/drawing/2014/main" id="{597D1DC3-3FD9-2AE1-323D-F3130C6A96C7}"/>
              </a:ext>
            </a:extLst>
          </p:cNvPr>
          <p:cNvGrpSpPr/>
          <p:nvPr/>
        </p:nvGrpSpPr>
        <p:grpSpPr>
          <a:xfrm>
            <a:off x="3707904" y="3933056"/>
            <a:ext cx="3375992" cy="338554"/>
            <a:chOff x="3707904" y="3933056"/>
            <a:chExt cx="3375992" cy="338554"/>
          </a:xfrm>
        </p:grpSpPr>
        <p:sp>
          <p:nvSpPr>
            <p:cNvPr id="21" name="Textfeld 20">
              <a:extLst>
                <a:ext uri="{FF2B5EF4-FFF2-40B4-BE49-F238E27FC236}">
                  <a16:creationId xmlns:a16="http://schemas.microsoft.com/office/drawing/2014/main" id="{F2D34949-A058-29D3-682D-85F30F7C3EFC}"/>
                </a:ext>
              </a:extLst>
            </p:cNvPr>
            <p:cNvSpPr txBox="1"/>
            <p:nvPr/>
          </p:nvSpPr>
          <p:spPr>
            <a:xfrm>
              <a:off x="3707904" y="3933056"/>
              <a:ext cx="927720" cy="338554"/>
            </a:xfrm>
            <a:prstGeom prst="rect">
              <a:avLst/>
            </a:prstGeom>
            <a:solidFill>
              <a:srgbClr val="FFFF00"/>
            </a:solidFill>
          </p:spPr>
          <p:txBody>
            <a:bodyPr wrap="square" rtlCol="0">
              <a:spAutoFit/>
            </a:bodyPr>
            <a:lstStyle/>
            <a:p>
              <a:pPr algn="ctr"/>
              <a:r>
                <a:rPr lang="en-GB" sz="1600" dirty="0"/>
                <a:t>subject</a:t>
              </a:r>
            </a:p>
          </p:txBody>
        </p:sp>
        <p:sp>
          <p:nvSpPr>
            <p:cNvPr id="22" name="Textfeld 21">
              <a:extLst>
                <a:ext uri="{FF2B5EF4-FFF2-40B4-BE49-F238E27FC236}">
                  <a16:creationId xmlns:a16="http://schemas.microsoft.com/office/drawing/2014/main" id="{810EEE19-2316-73E5-869D-C4E256E4F2B8}"/>
                </a:ext>
              </a:extLst>
            </p:cNvPr>
            <p:cNvSpPr txBox="1"/>
            <p:nvPr/>
          </p:nvSpPr>
          <p:spPr>
            <a:xfrm>
              <a:off x="4940424" y="3933056"/>
              <a:ext cx="1063352" cy="338554"/>
            </a:xfrm>
            <a:prstGeom prst="rect">
              <a:avLst/>
            </a:prstGeom>
            <a:solidFill>
              <a:srgbClr val="FFFF00"/>
            </a:solidFill>
          </p:spPr>
          <p:txBody>
            <a:bodyPr wrap="square" rtlCol="0">
              <a:spAutoFit/>
            </a:bodyPr>
            <a:lstStyle/>
            <a:p>
              <a:pPr algn="ctr"/>
              <a:r>
                <a:rPr lang="en-GB" sz="1600" dirty="0"/>
                <a:t>predicate</a:t>
              </a:r>
            </a:p>
          </p:txBody>
        </p:sp>
        <p:sp>
          <p:nvSpPr>
            <p:cNvPr id="23" name="Textfeld 22">
              <a:extLst>
                <a:ext uri="{FF2B5EF4-FFF2-40B4-BE49-F238E27FC236}">
                  <a16:creationId xmlns:a16="http://schemas.microsoft.com/office/drawing/2014/main" id="{3B7CC0EA-2A43-3FD3-F384-2AEE72DAD3D4}"/>
                </a:ext>
              </a:extLst>
            </p:cNvPr>
            <p:cNvSpPr txBox="1"/>
            <p:nvPr/>
          </p:nvSpPr>
          <p:spPr>
            <a:xfrm>
              <a:off x="6156176" y="3933056"/>
              <a:ext cx="927720" cy="338554"/>
            </a:xfrm>
            <a:prstGeom prst="rect">
              <a:avLst/>
            </a:prstGeom>
            <a:solidFill>
              <a:srgbClr val="FFFF00"/>
            </a:solidFill>
          </p:spPr>
          <p:txBody>
            <a:bodyPr wrap="square" rtlCol="0">
              <a:spAutoFit/>
            </a:bodyPr>
            <a:lstStyle/>
            <a:p>
              <a:pPr algn="ctr"/>
              <a:r>
                <a:rPr lang="en-GB" sz="1600" dirty="0"/>
                <a:t>object</a:t>
              </a:r>
            </a:p>
          </p:txBody>
        </p:sp>
      </p:grpSp>
      <p:sp>
        <p:nvSpPr>
          <p:cNvPr id="24" name="Textfeld 23">
            <a:extLst>
              <a:ext uri="{FF2B5EF4-FFF2-40B4-BE49-F238E27FC236}">
                <a16:creationId xmlns:a16="http://schemas.microsoft.com/office/drawing/2014/main" id="{F7FBFFC2-67AE-5B33-5690-B05DBF43DCD2}"/>
              </a:ext>
            </a:extLst>
          </p:cNvPr>
          <p:cNvSpPr txBox="1"/>
          <p:nvPr/>
        </p:nvSpPr>
        <p:spPr>
          <a:xfrm>
            <a:off x="2771800" y="4890646"/>
            <a:ext cx="6372200" cy="338554"/>
          </a:xfrm>
          <a:prstGeom prst="rect">
            <a:avLst/>
          </a:prstGeom>
          <a:solidFill>
            <a:schemeClr val="bg1"/>
          </a:solidFill>
        </p:spPr>
        <p:txBody>
          <a:bodyPr wrap="square" rtlCol="0">
            <a:spAutoFit/>
          </a:bodyPr>
          <a:lstStyle/>
          <a:p>
            <a:pPr algn="ctr"/>
            <a:r>
              <a:rPr lang="en-GB" sz="1600" i="1" dirty="0"/>
              <a:t>The manager + was presenting + the data. (past tense)</a:t>
            </a:r>
          </a:p>
        </p:txBody>
      </p:sp>
      <p:sp>
        <p:nvSpPr>
          <p:cNvPr id="25" name="Textfeld 24">
            <a:extLst>
              <a:ext uri="{FF2B5EF4-FFF2-40B4-BE49-F238E27FC236}">
                <a16:creationId xmlns:a16="http://schemas.microsoft.com/office/drawing/2014/main" id="{1D07EF0B-D1FD-BDAF-BF46-D05D5B6DC6CC}"/>
              </a:ext>
            </a:extLst>
          </p:cNvPr>
          <p:cNvSpPr txBox="1"/>
          <p:nvPr/>
        </p:nvSpPr>
        <p:spPr>
          <a:xfrm>
            <a:off x="2771800" y="5538718"/>
            <a:ext cx="6372200" cy="338554"/>
          </a:xfrm>
          <a:prstGeom prst="rect">
            <a:avLst/>
          </a:prstGeom>
          <a:solidFill>
            <a:schemeClr val="bg1"/>
          </a:solidFill>
        </p:spPr>
        <p:txBody>
          <a:bodyPr wrap="square" rtlCol="0">
            <a:spAutoFit/>
          </a:bodyPr>
          <a:lstStyle/>
          <a:p>
            <a:pPr algn="ctr"/>
            <a:r>
              <a:rPr lang="en-GB" sz="1600" i="1" spc="-100" dirty="0"/>
              <a:t>The manager + will be presenting + the data tomorrow. (future tense)</a:t>
            </a:r>
          </a:p>
        </p:txBody>
      </p:sp>
      <p:sp>
        <p:nvSpPr>
          <p:cNvPr id="26" name="Textfeld 25">
            <a:extLst>
              <a:ext uri="{FF2B5EF4-FFF2-40B4-BE49-F238E27FC236}">
                <a16:creationId xmlns:a16="http://schemas.microsoft.com/office/drawing/2014/main" id="{6834DD25-1697-25C1-807F-45A57BB0E065}"/>
              </a:ext>
            </a:extLst>
          </p:cNvPr>
          <p:cNvSpPr txBox="1"/>
          <p:nvPr/>
        </p:nvSpPr>
        <p:spPr>
          <a:xfrm>
            <a:off x="2771800" y="5877272"/>
            <a:ext cx="6372200" cy="338554"/>
          </a:xfrm>
          <a:prstGeom prst="rect">
            <a:avLst/>
          </a:prstGeom>
          <a:solidFill>
            <a:schemeClr val="bg1"/>
          </a:solidFill>
        </p:spPr>
        <p:txBody>
          <a:bodyPr wrap="square" rtlCol="0">
            <a:spAutoFit/>
          </a:bodyPr>
          <a:lstStyle/>
          <a:p>
            <a:pPr algn="ctr"/>
            <a:r>
              <a:rPr lang="en-GB" sz="1600" dirty="0"/>
              <a:t>…likewise </a:t>
            </a:r>
            <a:r>
              <a:rPr lang="en-GB" sz="1600" i="1" dirty="0"/>
              <a:t>has presented, has been presenting,</a:t>
            </a:r>
            <a:r>
              <a:rPr lang="en-GB" sz="1600" dirty="0"/>
              <a:t> etc.</a:t>
            </a:r>
          </a:p>
        </p:txBody>
      </p:sp>
      <p:sp>
        <p:nvSpPr>
          <p:cNvPr id="28" name="Textfeld 27">
            <a:extLst>
              <a:ext uri="{FF2B5EF4-FFF2-40B4-BE49-F238E27FC236}">
                <a16:creationId xmlns:a16="http://schemas.microsoft.com/office/drawing/2014/main" id="{A877F0D6-7642-7A60-66DD-69F2F1DBFE76}"/>
              </a:ext>
            </a:extLst>
          </p:cNvPr>
          <p:cNvSpPr txBox="1"/>
          <p:nvPr/>
        </p:nvSpPr>
        <p:spPr>
          <a:xfrm>
            <a:off x="2771800" y="1628800"/>
            <a:ext cx="6372200" cy="584775"/>
          </a:xfrm>
          <a:prstGeom prst="rect">
            <a:avLst/>
          </a:prstGeom>
          <a:solidFill>
            <a:schemeClr val="bg1"/>
          </a:solidFill>
        </p:spPr>
        <p:txBody>
          <a:bodyPr wrap="square" rtlCol="0">
            <a:spAutoFit/>
          </a:bodyPr>
          <a:lstStyle/>
          <a:p>
            <a:r>
              <a:rPr lang="en-GB" sz="1600" dirty="0"/>
              <a:t>The active voice is used when the element doing the action is the subject and the element receiving the action is the object.</a:t>
            </a:r>
          </a:p>
        </p:txBody>
      </p:sp>
      <p:sp>
        <p:nvSpPr>
          <p:cNvPr id="2" name="Textfeld 1">
            <a:extLst>
              <a:ext uri="{FF2B5EF4-FFF2-40B4-BE49-F238E27FC236}">
                <a16:creationId xmlns:a16="http://schemas.microsoft.com/office/drawing/2014/main" id="{41E1C039-2B6F-1F16-83D4-80E5EB2B3FC7}"/>
              </a:ext>
            </a:extLst>
          </p:cNvPr>
          <p:cNvSpPr txBox="1"/>
          <p:nvPr/>
        </p:nvSpPr>
        <p:spPr>
          <a:xfrm>
            <a:off x="0" y="1052736"/>
            <a:ext cx="9144000" cy="338554"/>
          </a:xfrm>
          <a:prstGeom prst="rect">
            <a:avLst/>
          </a:prstGeom>
          <a:noFill/>
        </p:spPr>
        <p:txBody>
          <a:bodyPr wrap="square" rtlCol="0">
            <a:spAutoFit/>
          </a:bodyPr>
          <a:lstStyle/>
          <a:p>
            <a:pPr algn="ctr"/>
            <a:r>
              <a:rPr lang="de-DE" sz="1600" b="1" dirty="0" err="1">
                <a:solidFill>
                  <a:srgbClr val="C00000"/>
                </a:solidFill>
              </a:rPr>
              <a:t>Active</a:t>
            </a:r>
            <a:r>
              <a:rPr lang="de-DE" sz="1600" b="1" dirty="0">
                <a:solidFill>
                  <a:srgbClr val="C00000"/>
                </a:solidFill>
              </a:rPr>
              <a:t> </a:t>
            </a:r>
            <a:r>
              <a:rPr lang="de-DE" sz="1600" b="1" dirty="0" err="1">
                <a:solidFill>
                  <a:srgbClr val="C00000"/>
                </a:solidFill>
              </a:rPr>
              <a:t>voice</a:t>
            </a:r>
            <a:r>
              <a:rPr lang="de-DE" sz="1600" b="1" dirty="0">
                <a:solidFill>
                  <a:srgbClr val="C00000"/>
                </a:solidFill>
              </a:rPr>
              <a:t> - passive </a:t>
            </a:r>
            <a:r>
              <a:rPr lang="de-DE" sz="1600" b="1" dirty="0" err="1">
                <a:solidFill>
                  <a:srgbClr val="C00000"/>
                </a:solidFill>
              </a:rPr>
              <a:t>voice</a:t>
            </a:r>
            <a:endParaRPr lang="en-GB" sz="1600" b="1" dirty="0">
              <a:solidFill>
                <a:srgbClr val="C00000"/>
              </a:solidFill>
            </a:endParaRPr>
          </a:p>
        </p:txBody>
      </p:sp>
    </p:spTree>
    <p:extLst>
      <p:ext uri="{BB962C8B-B14F-4D97-AF65-F5344CB8AC3E}">
        <p14:creationId xmlns:p14="http://schemas.microsoft.com/office/powerpoint/2010/main" val="4088294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8">
                                            <p:txEl>
                                              <p:pRg st="0" end="0"/>
                                            </p:txEl>
                                          </p:spTgt>
                                        </p:tgtEl>
                                        <p:attrNameLst>
                                          <p:attrName>style.visibility</p:attrName>
                                        </p:attrNameLst>
                                      </p:cBhvr>
                                      <p:to>
                                        <p:strVal val="visible"/>
                                      </p:to>
                                    </p:set>
                                    <p:animEffect transition="in" filter="fade">
                                      <p:cBhvr>
                                        <p:cTn id="14" dur="1000"/>
                                        <p:tgtEl>
                                          <p:spTgt spid="28">
                                            <p:txEl>
                                              <p:pRg st="0" end="0"/>
                                            </p:txEl>
                                          </p:spTgt>
                                        </p:tgtEl>
                                      </p:cBhvr>
                                    </p:animEffect>
                                    <p:anim calcmode="lin" valueType="num">
                                      <p:cBhvr>
                                        <p:cTn id="15" dur="1000" fill="hold"/>
                                        <p:tgtEl>
                                          <p:spTgt spid="28">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28">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1000"/>
                                        <p:tgtEl>
                                          <p:spTgt spid="10"/>
                                        </p:tgtEl>
                                      </p:cBhvr>
                                    </p:animEffect>
                                    <p:anim calcmode="lin" valueType="num">
                                      <p:cBhvr>
                                        <p:cTn id="29" dur="1000" fill="hold"/>
                                        <p:tgtEl>
                                          <p:spTgt spid="10"/>
                                        </p:tgtEl>
                                        <p:attrNameLst>
                                          <p:attrName>ppt_x</p:attrName>
                                        </p:attrNameLst>
                                      </p:cBhvr>
                                      <p:tavLst>
                                        <p:tav tm="0">
                                          <p:val>
                                            <p:strVal val="#ppt_x"/>
                                          </p:val>
                                        </p:tav>
                                        <p:tav tm="100000">
                                          <p:val>
                                            <p:strVal val="#ppt_x"/>
                                          </p:val>
                                        </p:tav>
                                      </p:tavLst>
                                    </p:anim>
                                    <p:anim calcmode="lin" valueType="num">
                                      <p:cBhvr>
                                        <p:cTn id="30"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fade">
                                      <p:cBhvr>
                                        <p:cTn id="35" dur="1000"/>
                                        <p:tgtEl>
                                          <p:spTgt spid="11"/>
                                        </p:tgtEl>
                                      </p:cBhvr>
                                    </p:animEffect>
                                    <p:anim calcmode="lin" valueType="num">
                                      <p:cBhvr>
                                        <p:cTn id="36" dur="1000" fill="hold"/>
                                        <p:tgtEl>
                                          <p:spTgt spid="11"/>
                                        </p:tgtEl>
                                        <p:attrNameLst>
                                          <p:attrName>ppt_x</p:attrName>
                                        </p:attrNameLst>
                                      </p:cBhvr>
                                      <p:tavLst>
                                        <p:tav tm="0">
                                          <p:val>
                                            <p:strVal val="#ppt_x"/>
                                          </p:val>
                                        </p:tav>
                                        <p:tav tm="100000">
                                          <p:val>
                                            <p:strVal val="#ppt_x"/>
                                          </p:val>
                                        </p:tav>
                                      </p:tavLst>
                                    </p:anim>
                                    <p:anim calcmode="lin" valueType="num">
                                      <p:cBhvr>
                                        <p:cTn id="37"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fade">
                                      <p:cBhvr>
                                        <p:cTn id="42" dur="1000"/>
                                        <p:tgtEl>
                                          <p:spTgt spid="20"/>
                                        </p:tgtEl>
                                      </p:cBhvr>
                                    </p:animEffect>
                                    <p:anim calcmode="lin" valueType="num">
                                      <p:cBhvr>
                                        <p:cTn id="43" dur="1000" fill="hold"/>
                                        <p:tgtEl>
                                          <p:spTgt spid="20"/>
                                        </p:tgtEl>
                                        <p:attrNameLst>
                                          <p:attrName>ppt_x</p:attrName>
                                        </p:attrNameLst>
                                      </p:cBhvr>
                                      <p:tavLst>
                                        <p:tav tm="0">
                                          <p:val>
                                            <p:strVal val="#ppt_x"/>
                                          </p:val>
                                        </p:tav>
                                        <p:tav tm="100000">
                                          <p:val>
                                            <p:strVal val="#ppt_x"/>
                                          </p:val>
                                        </p:tav>
                                      </p:tavLst>
                                    </p:anim>
                                    <p:anim calcmode="lin" valueType="num">
                                      <p:cBhvr>
                                        <p:cTn id="44"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nodeType="clickEffect">
                                  <p:stCondLst>
                                    <p:cond delay="0"/>
                                  </p:stCondLst>
                                  <p:childTnLst>
                                    <p:set>
                                      <p:cBhvr>
                                        <p:cTn id="48" dur="1" fill="hold">
                                          <p:stCondLst>
                                            <p:cond delay="0"/>
                                          </p:stCondLst>
                                        </p:cTn>
                                        <p:tgtEl>
                                          <p:spTgt spid="27"/>
                                        </p:tgtEl>
                                        <p:attrNameLst>
                                          <p:attrName>style.visibility</p:attrName>
                                        </p:attrNameLst>
                                      </p:cBhvr>
                                      <p:to>
                                        <p:strVal val="visible"/>
                                      </p:to>
                                    </p:set>
                                    <p:anim calcmode="lin" valueType="num">
                                      <p:cBhvr additive="base">
                                        <p:cTn id="49" dur="1000" fill="hold"/>
                                        <p:tgtEl>
                                          <p:spTgt spid="27"/>
                                        </p:tgtEl>
                                        <p:attrNameLst>
                                          <p:attrName>ppt_x</p:attrName>
                                        </p:attrNameLst>
                                      </p:cBhvr>
                                      <p:tavLst>
                                        <p:tav tm="0">
                                          <p:val>
                                            <p:strVal val="0-#ppt_w/2"/>
                                          </p:val>
                                        </p:tav>
                                        <p:tav tm="100000">
                                          <p:val>
                                            <p:strVal val="#ppt_x"/>
                                          </p:val>
                                        </p:tav>
                                      </p:tavLst>
                                    </p:anim>
                                    <p:anim calcmode="lin" valueType="num">
                                      <p:cBhvr additive="base">
                                        <p:cTn id="50" dur="1000" fill="hold"/>
                                        <p:tgtEl>
                                          <p:spTgt spid="27"/>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18"/>
                                        </p:tgtEl>
                                        <p:attrNameLst>
                                          <p:attrName>style.visibility</p:attrName>
                                        </p:attrNameLst>
                                      </p:cBhvr>
                                      <p:to>
                                        <p:strVal val="visible"/>
                                      </p:to>
                                    </p:set>
                                    <p:animEffect transition="in" filter="fade">
                                      <p:cBhvr>
                                        <p:cTn id="55" dur="1000"/>
                                        <p:tgtEl>
                                          <p:spTgt spid="18"/>
                                        </p:tgtEl>
                                      </p:cBhvr>
                                    </p:animEffect>
                                    <p:anim calcmode="lin" valueType="num">
                                      <p:cBhvr>
                                        <p:cTn id="56" dur="1000" fill="hold"/>
                                        <p:tgtEl>
                                          <p:spTgt spid="18"/>
                                        </p:tgtEl>
                                        <p:attrNameLst>
                                          <p:attrName>ppt_x</p:attrName>
                                        </p:attrNameLst>
                                      </p:cBhvr>
                                      <p:tavLst>
                                        <p:tav tm="0">
                                          <p:val>
                                            <p:strVal val="#ppt_x"/>
                                          </p:val>
                                        </p:tav>
                                        <p:tav tm="100000">
                                          <p:val>
                                            <p:strVal val="#ppt_x"/>
                                          </p:val>
                                        </p:tav>
                                      </p:tavLst>
                                    </p:anim>
                                    <p:anim calcmode="lin" valueType="num">
                                      <p:cBhvr>
                                        <p:cTn id="57"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24"/>
                                        </p:tgtEl>
                                        <p:attrNameLst>
                                          <p:attrName>style.visibility</p:attrName>
                                        </p:attrNameLst>
                                      </p:cBhvr>
                                      <p:to>
                                        <p:strVal val="visible"/>
                                      </p:to>
                                    </p:set>
                                    <p:animEffect transition="in" filter="fade">
                                      <p:cBhvr>
                                        <p:cTn id="62" dur="1000"/>
                                        <p:tgtEl>
                                          <p:spTgt spid="24"/>
                                        </p:tgtEl>
                                      </p:cBhvr>
                                    </p:animEffect>
                                    <p:anim calcmode="lin" valueType="num">
                                      <p:cBhvr>
                                        <p:cTn id="63" dur="1000" fill="hold"/>
                                        <p:tgtEl>
                                          <p:spTgt spid="24"/>
                                        </p:tgtEl>
                                        <p:attrNameLst>
                                          <p:attrName>ppt_x</p:attrName>
                                        </p:attrNameLst>
                                      </p:cBhvr>
                                      <p:tavLst>
                                        <p:tav tm="0">
                                          <p:val>
                                            <p:strVal val="#ppt_x"/>
                                          </p:val>
                                        </p:tav>
                                        <p:tav tm="100000">
                                          <p:val>
                                            <p:strVal val="#ppt_x"/>
                                          </p:val>
                                        </p:tav>
                                      </p:tavLst>
                                    </p:anim>
                                    <p:anim calcmode="lin" valueType="num">
                                      <p:cBhvr>
                                        <p:cTn id="64"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2" presetClass="entr" presetSubtype="0" fill="hold" grpId="0" nodeType="clickEffect">
                                  <p:stCondLst>
                                    <p:cond delay="0"/>
                                  </p:stCondLst>
                                  <p:childTnLst>
                                    <p:set>
                                      <p:cBhvr>
                                        <p:cTn id="68" dur="1" fill="hold">
                                          <p:stCondLst>
                                            <p:cond delay="0"/>
                                          </p:stCondLst>
                                        </p:cTn>
                                        <p:tgtEl>
                                          <p:spTgt spid="19"/>
                                        </p:tgtEl>
                                        <p:attrNameLst>
                                          <p:attrName>style.visibility</p:attrName>
                                        </p:attrNameLst>
                                      </p:cBhvr>
                                      <p:to>
                                        <p:strVal val="visible"/>
                                      </p:to>
                                    </p:set>
                                    <p:animEffect transition="in" filter="fade">
                                      <p:cBhvr>
                                        <p:cTn id="69" dur="1000"/>
                                        <p:tgtEl>
                                          <p:spTgt spid="19"/>
                                        </p:tgtEl>
                                      </p:cBhvr>
                                    </p:animEffect>
                                    <p:anim calcmode="lin" valueType="num">
                                      <p:cBhvr>
                                        <p:cTn id="70" dur="1000" fill="hold"/>
                                        <p:tgtEl>
                                          <p:spTgt spid="19"/>
                                        </p:tgtEl>
                                        <p:attrNameLst>
                                          <p:attrName>ppt_x</p:attrName>
                                        </p:attrNameLst>
                                      </p:cBhvr>
                                      <p:tavLst>
                                        <p:tav tm="0">
                                          <p:val>
                                            <p:strVal val="#ppt_x"/>
                                          </p:val>
                                        </p:tav>
                                        <p:tav tm="100000">
                                          <p:val>
                                            <p:strVal val="#ppt_x"/>
                                          </p:val>
                                        </p:tav>
                                      </p:tavLst>
                                    </p:anim>
                                    <p:anim calcmode="lin" valueType="num">
                                      <p:cBhvr>
                                        <p:cTn id="71"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42" presetClass="entr" presetSubtype="0" fill="hold" grpId="0" nodeType="clickEffect">
                                  <p:stCondLst>
                                    <p:cond delay="0"/>
                                  </p:stCondLst>
                                  <p:childTnLst>
                                    <p:set>
                                      <p:cBhvr>
                                        <p:cTn id="75" dur="1" fill="hold">
                                          <p:stCondLst>
                                            <p:cond delay="0"/>
                                          </p:stCondLst>
                                        </p:cTn>
                                        <p:tgtEl>
                                          <p:spTgt spid="25"/>
                                        </p:tgtEl>
                                        <p:attrNameLst>
                                          <p:attrName>style.visibility</p:attrName>
                                        </p:attrNameLst>
                                      </p:cBhvr>
                                      <p:to>
                                        <p:strVal val="visible"/>
                                      </p:to>
                                    </p:set>
                                    <p:animEffect transition="in" filter="fade">
                                      <p:cBhvr>
                                        <p:cTn id="76" dur="1000"/>
                                        <p:tgtEl>
                                          <p:spTgt spid="25"/>
                                        </p:tgtEl>
                                      </p:cBhvr>
                                    </p:animEffect>
                                    <p:anim calcmode="lin" valueType="num">
                                      <p:cBhvr>
                                        <p:cTn id="77" dur="1000" fill="hold"/>
                                        <p:tgtEl>
                                          <p:spTgt spid="25"/>
                                        </p:tgtEl>
                                        <p:attrNameLst>
                                          <p:attrName>ppt_x</p:attrName>
                                        </p:attrNameLst>
                                      </p:cBhvr>
                                      <p:tavLst>
                                        <p:tav tm="0">
                                          <p:val>
                                            <p:strVal val="#ppt_x"/>
                                          </p:val>
                                        </p:tav>
                                        <p:tav tm="100000">
                                          <p:val>
                                            <p:strVal val="#ppt_x"/>
                                          </p:val>
                                        </p:tav>
                                      </p:tavLst>
                                    </p:anim>
                                    <p:anim calcmode="lin" valueType="num">
                                      <p:cBhvr>
                                        <p:cTn id="78"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42" presetClass="entr" presetSubtype="0" fill="hold" grpId="0" nodeType="clickEffect">
                                  <p:stCondLst>
                                    <p:cond delay="0"/>
                                  </p:stCondLst>
                                  <p:childTnLst>
                                    <p:set>
                                      <p:cBhvr>
                                        <p:cTn id="82" dur="1" fill="hold">
                                          <p:stCondLst>
                                            <p:cond delay="0"/>
                                          </p:stCondLst>
                                        </p:cTn>
                                        <p:tgtEl>
                                          <p:spTgt spid="26"/>
                                        </p:tgtEl>
                                        <p:attrNameLst>
                                          <p:attrName>style.visibility</p:attrName>
                                        </p:attrNameLst>
                                      </p:cBhvr>
                                      <p:to>
                                        <p:strVal val="visible"/>
                                      </p:to>
                                    </p:set>
                                    <p:animEffect transition="in" filter="fade">
                                      <p:cBhvr>
                                        <p:cTn id="83" dur="1000"/>
                                        <p:tgtEl>
                                          <p:spTgt spid="26"/>
                                        </p:tgtEl>
                                      </p:cBhvr>
                                    </p:animEffect>
                                    <p:anim calcmode="lin" valueType="num">
                                      <p:cBhvr>
                                        <p:cTn id="84" dur="1000" fill="hold"/>
                                        <p:tgtEl>
                                          <p:spTgt spid="26"/>
                                        </p:tgtEl>
                                        <p:attrNameLst>
                                          <p:attrName>ppt_x</p:attrName>
                                        </p:attrNameLst>
                                      </p:cBhvr>
                                      <p:tavLst>
                                        <p:tav tm="0">
                                          <p:val>
                                            <p:strVal val="#ppt_x"/>
                                          </p:val>
                                        </p:tav>
                                        <p:tav tm="100000">
                                          <p:val>
                                            <p:strVal val="#ppt_x"/>
                                          </p:val>
                                        </p:tav>
                                      </p:tavLst>
                                    </p:anim>
                                    <p:anim calcmode="lin" valueType="num">
                                      <p:cBhvr>
                                        <p:cTn id="85"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animBg="1"/>
      <p:bldP spid="10" grpId="0" animBg="1"/>
      <p:bldP spid="11" grpId="0" animBg="1"/>
      <p:bldP spid="18" grpId="0" animBg="1"/>
      <p:bldP spid="19" grpId="0" animBg="1"/>
      <p:bldP spid="20" grpId="0" animBg="1"/>
      <p:bldP spid="24" grpId="0" animBg="1"/>
      <p:bldP spid="25" grpId="0" animBg="1"/>
      <p:bldP spid="2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ADCE95-4EB5-E914-CBB1-5DF6BDF9B8C8}"/>
            </a:ext>
          </a:extLst>
        </p:cNvPr>
        <p:cNvGrpSpPr/>
        <p:nvPr/>
      </p:nvGrpSpPr>
      <p:grpSpPr>
        <a:xfrm>
          <a:off x="0" y="0"/>
          <a:ext cx="0" cy="0"/>
          <a:chOff x="0" y="0"/>
          <a:chExt cx="0" cy="0"/>
        </a:xfrm>
      </p:grpSpPr>
      <p:sp>
        <p:nvSpPr>
          <p:cNvPr id="3" name="Textfeld 2">
            <a:extLst>
              <a:ext uri="{FF2B5EF4-FFF2-40B4-BE49-F238E27FC236}">
                <a16:creationId xmlns:a16="http://schemas.microsoft.com/office/drawing/2014/main" id="{BFDB729F-5AB8-B056-7DEC-954B50EDA18C}"/>
              </a:ext>
            </a:extLst>
          </p:cNvPr>
          <p:cNvSpPr txBox="1"/>
          <p:nvPr/>
        </p:nvSpPr>
        <p:spPr>
          <a:xfrm>
            <a:off x="107504" y="1628800"/>
            <a:ext cx="2348130" cy="338554"/>
          </a:xfrm>
          <a:prstGeom prst="rect">
            <a:avLst/>
          </a:prstGeom>
          <a:solidFill>
            <a:srgbClr val="FFFF00"/>
          </a:solidFill>
        </p:spPr>
        <p:txBody>
          <a:bodyPr wrap="square" rtlCol="0">
            <a:spAutoFit/>
          </a:bodyPr>
          <a:lstStyle/>
          <a:p>
            <a:r>
              <a:rPr lang="en-GB" sz="1600" dirty="0"/>
              <a:t>The passive voice</a:t>
            </a:r>
          </a:p>
        </p:txBody>
      </p:sp>
      <p:sp>
        <p:nvSpPr>
          <p:cNvPr id="8" name="Textfeld 7">
            <a:extLst>
              <a:ext uri="{FF2B5EF4-FFF2-40B4-BE49-F238E27FC236}">
                <a16:creationId xmlns:a16="http://schemas.microsoft.com/office/drawing/2014/main" id="{26DBFE18-26C0-BB2A-D808-F2A634326D24}"/>
              </a:ext>
            </a:extLst>
          </p:cNvPr>
          <p:cNvSpPr txBox="1"/>
          <p:nvPr/>
        </p:nvSpPr>
        <p:spPr>
          <a:xfrm>
            <a:off x="2771800" y="2459797"/>
            <a:ext cx="6372200" cy="584775"/>
          </a:xfrm>
          <a:prstGeom prst="rect">
            <a:avLst/>
          </a:prstGeom>
          <a:solidFill>
            <a:schemeClr val="bg1"/>
          </a:solidFill>
        </p:spPr>
        <p:txBody>
          <a:bodyPr wrap="square" rtlCol="0">
            <a:spAutoFit/>
          </a:bodyPr>
          <a:lstStyle/>
          <a:p>
            <a:pPr algn="ctr"/>
            <a:r>
              <a:rPr lang="en-GB" sz="1600" i="1" dirty="0"/>
              <a:t>Element receiving the action + predicate (form of to be + past participle of the verb) + by + element doing the action.</a:t>
            </a:r>
          </a:p>
        </p:txBody>
      </p:sp>
      <p:sp>
        <p:nvSpPr>
          <p:cNvPr id="10" name="Textfeld 9">
            <a:extLst>
              <a:ext uri="{FF2B5EF4-FFF2-40B4-BE49-F238E27FC236}">
                <a16:creationId xmlns:a16="http://schemas.microsoft.com/office/drawing/2014/main" id="{8599D9B5-4071-DA80-364F-A08FD8373B76}"/>
              </a:ext>
            </a:extLst>
          </p:cNvPr>
          <p:cNvSpPr txBox="1"/>
          <p:nvPr/>
        </p:nvSpPr>
        <p:spPr>
          <a:xfrm>
            <a:off x="2771800" y="3044572"/>
            <a:ext cx="6372200" cy="1077218"/>
          </a:xfrm>
          <a:prstGeom prst="rect">
            <a:avLst/>
          </a:prstGeom>
          <a:solidFill>
            <a:schemeClr val="bg1"/>
          </a:solidFill>
        </p:spPr>
        <p:txBody>
          <a:bodyPr wrap="square" rtlCol="0">
            <a:spAutoFit/>
          </a:bodyPr>
          <a:lstStyle/>
          <a:p>
            <a:r>
              <a:rPr lang="en-GB" sz="1600" dirty="0"/>
              <a:t>In the passive voice, the subject of the sentence is the element </a:t>
            </a:r>
            <a:r>
              <a:rPr lang="en-GB" sz="1600" u="sng" dirty="0"/>
              <a:t>receiving</a:t>
            </a:r>
            <a:r>
              <a:rPr lang="en-GB" sz="1600" dirty="0"/>
              <a:t> the action. As the subject it </a:t>
            </a:r>
            <a:r>
              <a:rPr lang="en-GB" sz="1600" u="sng" dirty="0"/>
              <a:t>is always in the nominative case</a:t>
            </a:r>
            <a:r>
              <a:rPr lang="en-GB" sz="1600" dirty="0"/>
              <a:t>. That is different from the use of some German verbs in the passive voice.</a:t>
            </a:r>
          </a:p>
        </p:txBody>
      </p:sp>
      <p:sp>
        <p:nvSpPr>
          <p:cNvPr id="11" name="Textfeld 10">
            <a:extLst>
              <a:ext uri="{FF2B5EF4-FFF2-40B4-BE49-F238E27FC236}">
                <a16:creationId xmlns:a16="http://schemas.microsoft.com/office/drawing/2014/main" id="{E8E72E8A-B0E7-3930-8EF2-68BF22C0209C}"/>
              </a:ext>
            </a:extLst>
          </p:cNvPr>
          <p:cNvSpPr txBox="1"/>
          <p:nvPr/>
        </p:nvSpPr>
        <p:spPr>
          <a:xfrm>
            <a:off x="2771800" y="4077072"/>
            <a:ext cx="6372200" cy="338554"/>
          </a:xfrm>
          <a:prstGeom prst="rect">
            <a:avLst/>
          </a:prstGeom>
          <a:solidFill>
            <a:schemeClr val="bg1"/>
          </a:solidFill>
        </p:spPr>
        <p:txBody>
          <a:bodyPr wrap="square" rtlCol="0">
            <a:spAutoFit/>
          </a:bodyPr>
          <a:lstStyle/>
          <a:p>
            <a:pPr algn="ctr"/>
            <a:r>
              <a:rPr lang="en-GB" sz="1600" dirty="0"/>
              <a:t>German:</a:t>
            </a:r>
            <a:r>
              <a:rPr lang="en-GB" sz="1600" i="1" dirty="0"/>
              <a:t> </a:t>
            </a:r>
            <a:r>
              <a:rPr lang="en-GB" sz="1600" b="1" i="1" dirty="0"/>
              <a:t>Mir</a:t>
            </a:r>
            <a:r>
              <a:rPr lang="en-GB" sz="1600" i="1" dirty="0"/>
              <a:t> </a:t>
            </a:r>
            <a:r>
              <a:rPr lang="en-GB" sz="1600" i="1" dirty="0" err="1"/>
              <a:t>wurde</a:t>
            </a:r>
            <a:r>
              <a:rPr lang="en-GB" sz="1600" i="1" dirty="0"/>
              <a:t> </a:t>
            </a:r>
            <a:r>
              <a:rPr lang="en-GB" sz="1600" i="1" dirty="0" err="1"/>
              <a:t>gesagt</a:t>
            </a:r>
            <a:r>
              <a:rPr lang="en-GB" sz="1600" i="1" dirty="0"/>
              <a:t>, </a:t>
            </a:r>
            <a:r>
              <a:rPr lang="en-GB" sz="1600" i="1" dirty="0" err="1"/>
              <a:t>dass</a:t>
            </a:r>
            <a:r>
              <a:rPr lang="en-GB" sz="1600" i="1" dirty="0"/>
              <a:t>…</a:t>
            </a:r>
          </a:p>
        </p:txBody>
      </p:sp>
      <p:sp>
        <p:nvSpPr>
          <p:cNvPr id="18" name="Textfeld 17">
            <a:extLst>
              <a:ext uri="{FF2B5EF4-FFF2-40B4-BE49-F238E27FC236}">
                <a16:creationId xmlns:a16="http://schemas.microsoft.com/office/drawing/2014/main" id="{2BA04845-533B-DDB1-1A9D-9EFE22776E6D}"/>
              </a:ext>
            </a:extLst>
          </p:cNvPr>
          <p:cNvSpPr txBox="1"/>
          <p:nvPr/>
        </p:nvSpPr>
        <p:spPr>
          <a:xfrm>
            <a:off x="2771800" y="5178678"/>
            <a:ext cx="6372200" cy="338554"/>
          </a:xfrm>
          <a:prstGeom prst="rect">
            <a:avLst/>
          </a:prstGeom>
          <a:solidFill>
            <a:schemeClr val="bg1"/>
          </a:solidFill>
        </p:spPr>
        <p:txBody>
          <a:bodyPr wrap="square" rtlCol="0">
            <a:spAutoFit/>
          </a:bodyPr>
          <a:lstStyle/>
          <a:p>
            <a:pPr algn="ctr"/>
            <a:r>
              <a:rPr lang="en-GB" sz="1600" i="1" dirty="0"/>
              <a:t>The sales team + is coached + by + an external expert.</a:t>
            </a:r>
          </a:p>
        </p:txBody>
      </p:sp>
      <p:sp>
        <p:nvSpPr>
          <p:cNvPr id="19" name="Textfeld 18">
            <a:extLst>
              <a:ext uri="{FF2B5EF4-FFF2-40B4-BE49-F238E27FC236}">
                <a16:creationId xmlns:a16="http://schemas.microsoft.com/office/drawing/2014/main" id="{5CBF8F5D-67FC-7200-78F4-8049628F9A96}"/>
              </a:ext>
            </a:extLst>
          </p:cNvPr>
          <p:cNvSpPr txBox="1"/>
          <p:nvPr/>
        </p:nvSpPr>
        <p:spPr>
          <a:xfrm>
            <a:off x="2771800" y="5826750"/>
            <a:ext cx="6372200" cy="338554"/>
          </a:xfrm>
          <a:prstGeom prst="rect">
            <a:avLst/>
          </a:prstGeom>
          <a:solidFill>
            <a:schemeClr val="bg1"/>
          </a:solidFill>
        </p:spPr>
        <p:txBody>
          <a:bodyPr wrap="square" rtlCol="0">
            <a:spAutoFit/>
          </a:bodyPr>
          <a:lstStyle/>
          <a:p>
            <a:pPr algn="ctr"/>
            <a:r>
              <a:rPr lang="en-GB" sz="1600" i="1" dirty="0"/>
              <a:t>The office + will be cleaned + tomorrow.</a:t>
            </a:r>
          </a:p>
        </p:txBody>
      </p:sp>
      <p:sp>
        <p:nvSpPr>
          <p:cNvPr id="20" name="Textfeld 19">
            <a:extLst>
              <a:ext uri="{FF2B5EF4-FFF2-40B4-BE49-F238E27FC236}">
                <a16:creationId xmlns:a16="http://schemas.microsoft.com/office/drawing/2014/main" id="{F0F11253-6226-5878-096A-6A2E81437196}"/>
              </a:ext>
            </a:extLst>
          </p:cNvPr>
          <p:cNvSpPr txBox="1"/>
          <p:nvPr/>
        </p:nvSpPr>
        <p:spPr>
          <a:xfrm>
            <a:off x="2771800" y="4725144"/>
            <a:ext cx="6372200" cy="338554"/>
          </a:xfrm>
          <a:prstGeom prst="rect">
            <a:avLst/>
          </a:prstGeom>
          <a:solidFill>
            <a:schemeClr val="bg1"/>
          </a:solidFill>
        </p:spPr>
        <p:txBody>
          <a:bodyPr wrap="square" rtlCol="0">
            <a:spAutoFit/>
          </a:bodyPr>
          <a:lstStyle/>
          <a:p>
            <a:pPr algn="ctr"/>
            <a:r>
              <a:rPr lang="en-GB" sz="1600" dirty="0"/>
              <a:t>English:</a:t>
            </a:r>
            <a:r>
              <a:rPr lang="en-GB" sz="1600" i="1" dirty="0"/>
              <a:t> </a:t>
            </a:r>
            <a:r>
              <a:rPr lang="en-GB" sz="1600" b="1" i="1" dirty="0"/>
              <a:t>I</a:t>
            </a:r>
            <a:r>
              <a:rPr lang="en-GB" sz="1600" i="1" dirty="0"/>
              <a:t> was told that…</a:t>
            </a:r>
          </a:p>
        </p:txBody>
      </p:sp>
      <p:grpSp>
        <p:nvGrpSpPr>
          <p:cNvPr id="5" name="Gruppieren 4">
            <a:extLst>
              <a:ext uri="{FF2B5EF4-FFF2-40B4-BE49-F238E27FC236}">
                <a16:creationId xmlns:a16="http://schemas.microsoft.com/office/drawing/2014/main" id="{79F75EEA-3EEC-132F-B581-B433D319C1F9}"/>
              </a:ext>
            </a:extLst>
          </p:cNvPr>
          <p:cNvGrpSpPr/>
          <p:nvPr/>
        </p:nvGrpSpPr>
        <p:grpSpPr>
          <a:xfrm>
            <a:off x="5020816" y="4386590"/>
            <a:ext cx="1927448" cy="338554"/>
            <a:chOff x="5020816" y="4386590"/>
            <a:chExt cx="1927448" cy="338554"/>
          </a:xfrm>
        </p:grpSpPr>
        <p:sp>
          <p:nvSpPr>
            <p:cNvPr id="21" name="Textfeld 20">
              <a:extLst>
                <a:ext uri="{FF2B5EF4-FFF2-40B4-BE49-F238E27FC236}">
                  <a16:creationId xmlns:a16="http://schemas.microsoft.com/office/drawing/2014/main" id="{F2D34949-A058-29D3-682D-85F30F7C3EFC}"/>
                </a:ext>
              </a:extLst>
            </p:cNvPr>
            <p:cNvSpPr txBox="1"/>
            <p:nvPr/>
          </p:nvSpPr>
          <p:spPr>
            <a:xfrm>
              <a:off x="5020816" y="4386590"/>
              <a:ext cx="927720" cy="338554"/>
            </a:xfrm>
            <a:prstGeom prst="rect">
              <a:avLst/>
            </a:prstGeom>
            <a:solidFill>
              <a:srgbClr val="FFFF00"/>
            </a:solidFill>
          </p:spPr>
          <p:txBody>
            <a:bodyPr wrap="square" rtlCol="0">
              <a:spAutoFit/>
            </a:bodyPr>
            <a:lstStyle/>
            <a:p>
              <a:pPr algn="ctr"/>
              <a:r>
                <a:rPr lang="en-GB" sz="1600" dirty="0"/>
                <a:t>subject</a:t>
              </a:r>
            </a:p>
          </p:txBody>
        </p:sp>
        <p:sp>
          <p:nvSpPr>
            <p:cNvPr id="22" name="Textfeld 21">
              <a:extLst>
                <a:ext uri="{FF2B5EF4-FFF2-40B4-BE49-F238E27FC236}">
                  <a16:creationId xmlns:a16="http://schemas.microsoft.com/office/drawing/2014/main" id="{810EEE19-2316-73E5-869D-C4E256E4F2B8}"/>
                </a:ext>
              </a:extLst>
            </p:cNvPr>
            <p:cNvSpPr txBox="1"/>
            <p:nvPr/>
          </p:nvSpPr>
          <p:spPr>
            <a:xfrm>
              <a:off x="5884912" y="4386590"/>
              <a:ext cx="1063352" cy="338554"/>
            </a:xfrm>
            <a:prstGeom prst="rect">
              <a:avLst/>
            </a:prstGeom>
            <a:solidFill>
              <a:srgbClr val="FFFF00"/>
            </a:solidFill>
          </p:spPr>
          <p:txBody>
            <a:bodyPr wrap="square" rtlCol="0">
              <a:spAutoFit/>
            </a:bodyPr>
            <a:lstStyle/>
            <a:p>
              <a:pPr algn="ctr"/>
              <a:r>
                <a:rPr lang="en-GB" sz="1600" dirty="0"/>
                <a:t>predicate</a:t>
              </a:r>
            </a:p>
          </p:txBody>
        </p:sp>
      </p:grpSp>
      <p:sp>
        <p:nvSpPr>
          <p:cNvPr id="24" name="Textfeld 23">
            <a:extLst>
              <a:ext uri="{FF2B5EF4-FFF2-40B4-BE49-F238E27FC236}">
                <a16:creationId xmlns:a16="http://schemas.microsoft.com/office/drawing/2014/main" id="{F7FBFFC2-67AE-5B33-5690-B05DBF43DCD2}"/>
              </a:ext>
            </a:extLst>
          </p:cNvPr>
          <p:cNvSpPr txBox="1"/>
          <p:nvPr/>
        </p:nvSpPr>
        <p:spPr>
          <a:xfrm>
            <a:off x="2771800" y="5517232"/>
            <a:ext cx="6372200" cy="338554"/>
          </a:xfrm>
          <a:prstGeom prst="rect">
            <a:avLst/>
          </a:prstGeom>
          <a:solidFill>
            <a:schemeClr val="bg1"/>
          </a:solidFill>
        </p:spPr>
        <p:txBody>
          <a:bodyPr wrap="square" rtlCol="0">
            <a:spAutoFit/>
          </a:bodyPr>
          <a:lstStyle/>
          <a:p>
            <a:pPr algn="ctr"/>
            <a:r>
              <a:rPr lang="en-GB" sz="1600" i="1" dirty="0"/>
              <a:t>Our products + were praised + by + our customers.</a:t>
            </a:r>
          </a:p>
        </p:txBody>
      </p:sp>
      <p:sp>
        <p:nvSpPr>
          <p:cNvPr id="2" name="Textfeld 1">
            <a:extLst>
              <a:ext uri="{FF2B5EF4-FFF2-40B4-BE49-F238E27FC236}">
                <a16:creationId xmlns:a16="http://schemas.microsoft.com/office/drawing/2014/main" id="{B4EC181B-19D3-6F87-FF72-52EA586AAF12}"/>
              </a:ext>
            </a:extLst>
          </p:cNvPr>
          <p:cNvSpPr txBox="1"/>
          <p:nvPr/>
        </p:nvSpPr>
        <p:spPr>
          <a:xfrm>
            <a:off x="2771800" y="1628800"/>
            <a:ext cx="6372200" cy="830997"/>
          </a:xfrm>
          <a:prstGeom prst="rect">
            <a:avLst/>
          </a:prstGeom>
          <a:solidFill>
            <a:schemeClr val="bg1"/>
          </a:solidFill>
        </p:spPr>
        <p:txBody>
          <a:bodyPr wrap="square" rtlCol="0">
            <a:spAutoFit/>
          </a:bodyPr>
          <a:lstStyle/>
          <a:p>
            <a:r>
              <a:rPr lang="en-GB" sz="1600" dirty="0"/>
              <a:t>The passive voice is used when the element receiving the action is the subject of the sentence. The element doing the action may or may not be mentioned as the object </a:t>
            </a:r>
            <a:r>
              <a:rPr lang="en-GB" sz="1600" i="1" dirty="0"/>
              <a:t>(by) </a:t>
            </a:r>
            <a:r>
              <a:rPr lang="en-GB" sz="1600" dirty="0"/>
              <a:t>at the end of the sentence.</a:t>
            </a:r>
          </a:p>
        </p:txBody>
      </p:sp>
      <p:sp>
        <p:nvSpPr>
          <p:cNvPr id="6" name="Textfeld 5">
            <a:extLst>
              <a:ext uri="{FF2B5EF4-FFF2-40B4-BE49-F238E27FC236}">
                <a16:creationId xmlns:a16="http://schemas.microsoft.com/office/drawing/2014/main" id="{8F407021-F7D6-6861-45AA-0C860501FC85}"/>
              </a:ext>
            </a:extLst>
          </p:cNvPr>
          <p:cNvSpPr txBox="1"/>
          <p:nvPr/>
        </p:nvSpPr>
        <p:spPr>
          <a:xfrm>
            <a:off x="107504" y="5157192"/>
            <a:ext cx="2348130" cy="338554"/>
          </a:xfrm>
          <a:prstGeom prst="rect">
            <a:avLst/>
          </a:prstGeom>
          <a:solidFill>
            <a:srgbClr val="FFFF00"/>
          </a:solidFill>
        </p:spPr>
        <p:txBody>
          <a:bodyPr wrap="square" rtlCol="0">
            <a:spAutoFit/>
          </a:bodyPr>
          <a:lstStyle/>
          <a:p>
            <a:r>
              <a:rPr lang="en-GB" sz="1600" dirty="0"/>
              <a:t>Examples</a:t>
            </a:r>
          </a:p>
        </p:txBody>
      </p:sp>
    </p:spTree>
    <p:extLst>
      <p:ext uri="{BB962C8B-B14F-4D97-AF65-F5344CB8AC3E}">
        <p14:creationId xmlns:p14="http://schemas.microsoft.com/office/powerpoint/2010/main" val="1244861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8"/>
                                        </p:tgtEl>
                                        <p:attrNameLst>
                                          <p:attrName>style.visibility</p:attrName>
                                        </p:attrNameLst>
                                      </p:cBhvr>
                                      <p:to>
                                        <p:strVal val="visible"/>
                                      </p:to>
                                    </p:set>
                                    <p:animEffect transition="in" filter="fade">
                                      <p:cBhvr>
                                        <p:cTn id="21" dur="1000"/>
                                        <p:tgtEl>
                                          <p:spTgt spid="8"/>
                                        </p:tgtEl>
                                      </p:cBhvr>
                                    </p:animEffect>
                                    <p:anim calcmode="lin" valueType="num">
                                      <p:cBhvr>
                                        <p:cTn id="22" dur="1000" fill="hold"/>
                                        <p:tgtEl>
                                          <p:spTgt spid="8"/>
                                        </p:tgtEl>
                                        <p:attrNameLst>
                                          <p:attrName>ppt_x</p:attrName>
                                        </p:attrNameLst>
                                      </p:cBhvr>
                                      <p:tavLst>
                                        <p:tav tm="0">
                                          <p:val>
                                            <p:strVal val="#ppt_x"/>
                                          </p:val>
                                        </p:tav>
                                        <p:tav tm="100000">
                                          <p:val>
                                            <p:strVal val="#ppt_x"/>
                                          </p:val>
                                        </p:tav>
                                      </p:tavLst>
                                    </p:anim>
                                    <p:anim calcmode="lin" valueType="num">
                                      <p:cBhvr>
                                        <p:cTn id="23"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1000"/>
                                        <p:tgtEl>
                                          <p:spTgt spid="10"/>
                                        </p:tgtEl>
                                      </p:cBhvr>
                                    </p:animEffect>
                                    <p:anim calcmode="lin" valueType="num">
                                      <p:cBhvr>
                                        <p:cTn id="29" dur="1000" fill="hold"/>
                                        <p:tgtEl>
                                          <p:spTgt spid="10"/>
                                        </p:tgtEl>
                                        <p:attrNameLst>
                                          <p:attrName>ppt_x</p:attrName>
                                        </p:attrNameLst>
                                      </p:cBhvr>
                                      <p:tavLst>
                                        <p:tav tm="0">
                                          <p:val>
                                            <p:strVal val="#ppt_x"/>
                                          </p:val>
                                        </p:tav>
                                        <p:tav tm="100000">
                                          <p:val>
                                            <p:strVal val="#ppt_x"/>
                                          </p:val>
                                        </p:tav>
                                      </p:tavLst>
                                    </p:anim>
                                    <p:anim calcmode="lin" valueType="num">
                                      <p:cBhvr>
                                        <p:cTn id="30"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fade">
                                      <p:cBhvr>
                                        <p:cTn id="35" dur="1000"/>
                                        <p:tgtEl>
                                          <p:spTgt spid="11"/>
                                        </p:tgtEl>
                                      </p:cBhvr>
                                    </p:animEffect>
                                    <p:anim calcmode="lin" valueType="num">
                                      <p:cBhvr>
                                        <p:cTn id="36" dur="1000" fill="hold"/>
                                        <p:tgtEl>
                                          <p:spTgt spid="11"/>
                                        </p:tgtEl>
                                        <p:attrNameLst>
                                          <p:attrName>ppt_x</p:attrName>
                                        </p:attrNameLst>
                                      </p:cBhvr>
                                      <p:tavLst>
                                        <p:tav tm="0">
                                          <p:val>
                                            <p:strVal val="#ppt_x"/>
                                          </p:val>
                                        </p:tav>
                                        <p:tav tm="100000">
                                          <p:val>
                                            <p:strVal val="#ppt_x"/>
                                          </p:val>
                                        </p:tav>
                                      </p:tavLst>
                                    </p:anim>
                                    <p:anim calcmode="lin" valueType="num">
                                      <p:cBhvr>
                                        <p:cTn id="37"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fade">
                                      <p:cBhvr>
                                        <p:cTn id="42" dur="1000"/>
                                        <p:tgtEl>
                                          <p:spTgt spid="20"/>
                                        </p:tgtEl>
                                      </p:cBhvr>
                                    </p:animEffect>
                                    <p:anim calcmode="lin" valueType="num">
                                      <p:cBhvr>
                                        <p:cTn id="43" dur="1000" fill="hold"/>
                                        <p:tgtEl>
                                          <p:spTgt spid="20"/>
                                        </p:tgtEl>
                                        <p:attrNameLst>
                                          <p:attrName>ppt_x</p:attrName>
                                        </p:attrNameLst>
                                      </p:cBhvr>
                                      <p:tavLst>
                                        <p:tav tm="0">
                                          <p:val>
                                            <p:strVal val="#ppt_x"/>
                                          </p:val>
                                        </p:tav>
                                        <p:tav tm="100000">
                                          <p:val>
                                            <p:strVal val="#ppt_x"/>
                                          </p:val>
                                        </p:tav>
                                      </p:tavLst>
                                    </p:anim>
                                    <p:anim calcmode="lin" valueType="num">
                                      <p:cBhvr>
                                        <p:cTn id="44"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8" fill="hold" nodeType="clickEffect">
                                  <p:stCondLst>
                                    <p:cond delay="0"/>
                                  </p:stCondLst>
                                  <p:childTnLst>
                                    <p:set>
                                      <p:cBhvr>
                                        <p:cTn id="48" dur="1" fill="hold">
                                          <p:stCondLst>
                                            <p:cond delay="0"/>
                                          </p:stCondLst>
                                        </p:cTn>
                                        <p:tgtEl>
                                          <p:spTgt spid="5"/>
                                        </p:tgtEl>
                                        <p:attrNameLst>
                                          <p:attrName>style.visibility</p:attrName>
                                        </p:attrNameLst>
                                      </p:cBhvr>
                                      <p:to>
                                        <p:strVal val="visible"/>
                                      </p:to>
                                    </p:set>
                                    <p:anim calcmode="lin" valueType="num">
                                      <p:cBhvr additive="base">
                                        <p:cTn id="49" dur="1000" fill="hold"/>
                                        <p:tgtEl>
                                          <p:spTgt spid="5"/>
                                        </p:tgtEl>
                                        <p:attrNameLst>
                                          <p:attrName>ppt_x</p:attrName>
                                        </p:attrNameLst>
                                      </p:cBhvr>
                                      <p:tavLst>
                                        <p:tav tm="0">
                                          <p:val>
                                            <p:strVal val="0-#ppt_w/2"/>
                                          </p:val>
                                        </p:tav>
                                        <p:tav tm="100000">
                                          <p:val>
                                            <p:strVal val="#ppt_x"/>
                                          </p:val>
                                        </p:tav>
                                      </p:tavLst>
                                    </p:anim>
                                    <p:anim calcmode="lin" valueType="num">
                                      <p:cBhvr additive="base">
                                        <p:cTn id="50" dur="10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6"/>
                                        </p:tgtEl>
                                        <p:attrNameLst>
                                          <p:attrName>style.visibility</p:attrName>
                                        </p:attrNameLst>
                                      </p:cBhvr>
                                      <p:to>
                                        <p:strVal val="visible"/>
                                      </p:to>
                                    </p:set>
                                    <p:animEffect transition="in" filter="fade">
                                      <p:cBhvr>
                                        <p:cTn id="55" dur="1000"/>
                                        <p:tgtEl>
                                          <p:spTgt spid="6"/>
                                        </p:tgtEl>
                                      </p:cBhvr>
                                    </p:animEffect>
                                    <p:anim calcmode="lin" valueType="num">
                                      <p:cBhvr>
                                        <p:cTn id="56" dur="1000" fill="hold"/>
                                        <p:tgtEl>
                                          <p:spTgt spid="6"/>
                                        </p:tgtEl>
                                        <p:attrNameLst>
                                          <p:attrName>ppt_x</p:attrName>
                                        </p:attrNameLst>
                                      </p:cBhvr>
                                      <p:tavLst>
                                        <p:tav tm="0">
                                          <p:val>
                                            <p:strVal val="#ppt_x"/>
                                          </p:val>
                                        </p:tav>
                                        <p:tav tm="100000">
                                          <p:val>
                                            <p:strVal val="#ppt_x"/>
                                          </p:val>
                                        </p:tav>
                                      </p:tavLst>
                                    </p:anim>
                                    <p:anim calcmode="lin" valueType="num">
                                      <p:cBhvr>
                                        <p:cTn id="57"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18"/>
                                        </p:tgtEl>
                                        <p:attrNameLst>
                                          <p:attrName>style.visibility</p:attrName>
                                        </p:attrNameLst>
                                      </p:cBhvr>
                                      <p:to>
                                        <p:strVal val="visible"/>
                                      </p:to>
                                    </p:set>
                                    <p:animEffect transition="in" filter="fade">
                                      <p:cBhvr>
                                        <p:cTn id="62" dur="1000"/>
                                        <p:tgtEl>
                                          <p:spTgt spid="18"/>
                                        </p:tgtEl>
                                      </p:cBhvr>
                                    </p:animEffect>
                                    <p:anim calcmode="lin" valueType="num">
                                      <p:cBhvr>
                                        <p:cTn id="63" dur="1000" fill="hold"/>
                                        <p:tgtEl>
                                          <p:spTgt spid="18"/>
                                        </p:tgtEl>
                                        <p:attrNameLst>
                                          <p:attrName>ppt_x</p:attrName>
                                        </p:attrNameLst>
                                      </p:cBhvr>
                                      <p:tavLst>
                                        <p:tav tm="0">
                                          <p:val>
                                            <p:strVal val="#ppt_x"/>
                                          </p:val>
                                        </p:tav>
                                        <p:tav tm="100000">
                                          <p:val>
                                            <p:strVal val="#ppt_x"/>
                                          </p:val>
                                        </p:tav>
                                      </p:tavLst>
                                    </p:anim>
                                    <p:anim calcmode="lin" valueType="num">
                                      <p:cBhvr>
                                        <p:cTn id="64"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2" presetClass="entr" presetSubtype="0" fill="hold" grpId="0" nodeType="clickEffect">
                                  <p:stCondLst>
                                    <p:cond delay="0"/>
                                  </p:stCondLst>
                                  <p:childTnLst>
                                    <p:set>
                                      <p:cBhvr>
                                        <p:cTn id="68" dur="1" fill="hold">
                                          <p:stCondLst>
                                            <p:cond delay="0"/>
                                          </p:stCondLst>
                                        </p:cTn>
                                        <p:tgtEl>
                                          <p:spTgt spid="24"/>
                                        </p:tgtEl>
                                        <p:attrNameLst>
                                          <p:attrName>style.visibility</p:attrName>
                                        </p:attrNameLst>
                                      </p:cBhvr>
                                      <p:to>
                                        <p:strVal val="visible"/>
                                      </p:to>
                                    </p:set>
                                    <p:animEffect transition="in" filter="fade">
                                      <p:cBhvr>
                                        <p:cTn id="69" dur="1000"/>
                                        <p:tgtEl>
                                          <p:spTgt spid="24"/>
                                        </p:tgtEl>
                                      </p:cBhvr>
                                    </p:animEffect>
                                    <p:anim calcmode="lin" valueType="num">
                                      <p:cBhvr>
                                        <p:cTn id="70" dur="1000" fill="hold"/>
                                        <p:tgtEl>
                                          <p:spTgt spid="24"/>
                                        </p:tgtEl>
                                        <p:attrNameLst>
                                          <p:attrName>ppt_x</p:attrName>
                                        </p:attrNameLst>
                                      </p:cBhvr>
                                      <p:tavLst>
                                        <p:tav tm="0">
                                          <p:val>
                                            <p:strVal val="#ppt_x"/>
                                          </p:val>
                                        </p:tav>
                                        <p:tav tm="100000">
                                          <p:val>
                                            <p:strVal val="#ppt_x"/>
                                          </p:val>
                                        </p:tav>
                                      </p:tavLst>
                                    </p:anim>
                                    <p:anim calcmode="lin" valueType="num">
                                      <p:cBhvr>
                                        <p:cTn id="71"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42" presetClass="entr" presetSubtype="0" fill="hold" grpId="0" nodeType="clickEffect">
                                  <p:stCondLst>
                                    <p:cond delay="0"/>
                                  </p:stCondLst>
                                  <p:childTnLst>
                                    <p:set>
                                      <p:cBhvr>
                                        <p:cTn id="75" dur="1" fill="hold">
                                          <p:stCondLst>
                                            <p:cond delay="0"/>
                                          </p:stCondLst>
                                        </p:cTn>
                                        <p:tgtEl>
                                          <p:spTgt spid="19"/>
                                        </p:tgtEl>
                                        <p:attrNameLst>
                                          <p:attrName>style.visibility</p:attrName>
                                        </p:attrNameLst>
                                      </p:cBhvr>
                                      <p:to>
                                        <p:strVal val="visible"/>
                                      </p:to>
                                    </p:set>
                                    <p:animEffect transition="in" filter="fade">
                                      <p:cBhvr>
                                        <p:cTn id="76" dur="1000"/>
                                        <p:tgtEl>
                                          <p:spTgt spid="19"/>
                                        </p:tgtEl>
                                      </p:cBhvr>
                                    </p:animEffect>
                                    <p:anim calcmode="lin" valueType="num">
                                      <p:cBhvr>
                                        <p:cTn id="77" dur="1000" fill="hold"/>
                                        <p:tgtEl>
                                          <p:spTgt spid="19"/>
                                        </p:tgtEl>
                                        <p:attrNameLst>
                                          <p:attrName>ppt_x</p:attrName>
                                        </p:attrNameLst>
                                      </p:cBhvr>
                                      <p:tavLst>
                                        <p:tav tm="0">
                                          <p:val>
                                            <p:strVal val="#ppt_x"/>
                                          </p:val>
                                        </p:tav>
                                        <p:tav tm="100000">
                                          <p:val>
                                            <p:strVal val="#ppt_x"/>
                                          </p:val>
                                        </p:tav>
                                      </p:tavLst>
                                    </p:anim>
                                    <p:anim calcmode="lin" valueType="num">
                                      <p:cBhvr>
                                        <p:cTn id="78"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animBg="1"/>
      <p:bldP spid="10" grpId="0" animBg="1"/>
      <p:bldP spid="11" grpId="0" animBg="1"/>
      <p:bldP spid="18" grpId="0" animBg="1"/>
      <p:bldP spid="19" grpId="0" animBg="1"/>
      <p:bldP spid="20" grpId="0" animBg="1"/>
      <p:bldP spid="24" grpId="0" animBg="1"/>
      <p:bldP spid="2" grpId="0" animBg="1"/>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ADCE95-4EB5-E914-CBB1-5DF6BDF9B8C8}"/>
            </a:ext>
          </a:extLst>
        </p:cNvPr>
        <p:cNvGrpSpPr/>
        <p:nvPr/>
      </p:nvGrpSpPr>
      <p:grpSpPr>
        <a:xfrm>
          <a:off x="0" y="0"/>
          <a:ext cx="0" cy="0"/>
          <a:chOff x="0" y="0"/>
          <a:chExt cx="0" cy="0"/>
        </a:xfrm>
      </p:grpSpPr>
      <p:sp>
        <p:nvSpPr>
          <p:cNvPr id="3" name="Textfeld 2">
            <a:extLst>
              <a:ext uri="{FF2B5EF4-FFF2-40B4-BE49-F238E27FC236}">
                <a16:creationId xmlns:a16="http://schemas.microsoft.com/office/drawing/2014/main" id="{BFDB729F-5AB8-B056-7DEC-954B50EDA18C}"/>
              </a:ext>
            </a:extLst>
          </p:cNvPr>
          <p:cNvSpPr txBox="1"/>
          <p:nvPr/>
        </p:nvSpPr>
        <p:spPr>
          <a:xfrm>
            <a:off x="107504" y="1628800"/>
            <a:ext cx="2348130" cy="584775"/>
          </a:xfrm>
          <a:prstGeom prst="rect">
            <a:avLst/>
          </a:prstGeom>
          <a:solidFill>
            <a:srgbClr val="FFFF00"/>
          </a:solidFill>
        </p:spPr>
        <p:txBody>
          <a:bodyPr wrap="square" rtlCol="0">
            <a:spAutoFit/>
          </a:bodyPr>
          <a:lstStyle/>
          <a:p>
            <a:r>
              <a:rPr lang="en-GB" sz="1600" dirty="0"/>
              <a:t>Tense of the passive voice</a:t>
            </a:r>
          </a:p>
        </p:txBody>
      </p:sp>
      <p:sp>
        <p:nvSpPr>
          <p:cNvPr id="9" name="Textfeld 8">
            <a:extLst>
              <a:ext uri="{FF2B5EF4-FFF2-40B4-BE49-F238E27FC236}">
                <a16:creationId xmlns:a16="http://schemas.microsoft.com/office/drawing/2014/main" id="{41E1C039-2B6F-1F16-83D4-80E5EB2B3FC7}"/>
              </a:ext>
            </a:extLst>
          </p:cNvPr>
          <p:cNvSpPr txBox="1"/>
          <p:nvPr/>
        </p:nvSpPr>
        <p:spPr>
          <a:xfrm>
            <a:off x="0" y="1052736"/>
            <a:ext cx="9144000" cy="338554"/>
          </a:xfrm>
          <a:prstGeom prst="rect">
            <a:avLst/>
          </a:prstGeom>
          <a:noFill/>
        </p:spPr>
        <p:txBody>
          <a:bodyPr wrap="square" rtlCol="0">
            <a:spAutoFit/>
          </a:bodyPr>
          <a:lstStyle/>
          <a:p>
            <a:pPr algn="ctr"/>
            <a:r>
              <a:rPr lang="de-DE" sz="1600" b="1" dirty="0" err="1">
                <a:solidFill>
                  <a:srgbClr val="C00000"/>
                </a:solidFill>
              </a:rPr>
              <a:t>Active</a:t>
            </a:r>
            <a:r>
              <a:rPr lang="de-DE" sz="1600" b="1" dirty="0">
                <a:solidFill>
                  <a:srgbClr val="C00000"/>
                </a:solidFill>
              </a:rPr>
              <a:t> </a:t>
            </a:r>
            <a:r>
              <a:rPr lang="de-DE" sz="1600" b="1" dirty="0" err="1">
                <a:solidFill>
                  <a:srgbClr val="C00000"/>
                </a:solidFill>
              </a:rPr>
              <a:t>voice</a:t>
            </a:r>
            <a:r>
              <a:rPr lang="de-DE" sz="1600" b="1" dirty="0">
                <a:solidFill>
                  <a:srgbClr val="C00000"/>
                </a:solidFill>
              </a:rPr>
              <a:t> - passive </a:t>
            </a:r>
            <a:r>
              <a:rPr lang="de-DE" sz="1600" b="1" dirty="0" err="1">
                <a:solidFill>
                  <a:srgbClr val="C00000"/>
                </a:solidFill>
              </a:rPr>
              <a:t>voice</a:t>
            </a:r>
            <a:endParaRPr lang="en-GB" sz="1600" b="1" dirty="0">
              <a:solidFill>
                <a:srgbClr val="C00000"/>
              </a:solidFill>
            </a:endParaRPr>
          </a:p>
        </p:txBody>
      </p:sp>
      <p:sp>
        <p:nvSpPr>
          <p:cNvPr id="18" name="Textfeld 17">
            <a:extLst>
              <a:ext uri="{FF2B5EF4-FFF2-40B4-BE49-F238E27FC236}">
                <a16:creationId xmlns:a16="http://schemas.microsoft.com/office/drawing/2014/main" id="{2BA04845-533B-DDB1-1A9D-9EFE22776E6D}"/>
              </a:ext>
            </a:extLst>
          </p:cNvPr>
          <p:cNvSpPr txBox="1"/>
          <p:nvPr/>
        </p:nvSpPr>
        <p:spPr>
          <a:xfrm>
            <a:off x="2771800" y="2730406"/>
            <a:ext cx="6372200" cy="338554"/>
          </a:xfrm>
          <a:prstGeom prst="rect">
            <a:avLst/>
          </a:prstGeom>
          <a:solidFill>
            <a:schemeClr val="bg1"/>
          </a:solidFill>
        </p:spPr>
        <p:txBody>
          <a:bodyPr wrap="square" rtlCol="0">
            <a:spAutoFit/>
          </a:bodyPr>
          <a:lstStyle/>
          <a:p>
            <a:pPr algn="ctr"/>
            <a:r>
              <a:rPr lang="en-GB" sz="1600" i="1" dirty="0"/>
              <a:t>The sales team + is coached + by + an external expert.</a:t>
            </a:r>
          </a:p>
        </p:txBody>
      </p:sp>
      <p:sp>
        <p:nvSpPr>
          <p:cNvPr id="19" name="Textfeld 18">
            <a:extLst>
              <a:ext uri="{FF2B5EF4-FFF2-40B4-BE49-F238E27FC236}">
                <a16:creationId xmlns:a16="http://schemas.microsoft.com/office/drawing/2014/main" id="{5CBF8F5D-67FC-7200-78F4-8049628F9A96}"/>
              </a:ext>
            </a:extLst>
          </p:cNvPr>
          <p:cNvSpPr txBox="1"/>
          <p:nvPr/>
        </p:nvSpPr>
        <p:spPr>
          <a:xfrm>
            <a:off x="2771800" y="4026550"/>
            <a:ext cx="6372200" cy="338554"/>
          </a:xfrm>
          <a:prstGeom prst="rect">
            <a:avLst/>
          </a:prstGeom>
          <a:solidFill>
            <a:schemeClr val="bg1"/>
          </a:solidFill>
        </p:spPr>
        <p:txBody>
          <a:bodyPr wrap="square" rtlCol="0">
            <a:spAutoFit/>
          </a:bodyPr>
          <a:lstStyle/>
          <a:p>
            <a:pPr algn="ctr"/>
            <a:r>
              <a:rPr lang="en-GB" sz="1600" i="1" dirty="0"/>
              <a:t>The office + will be cleaned + tomorrow.</a:t>
            </a:r>
          </a:p>
        </p:txBody>
      </p:sp>
      <p:sp>
        <p:nvSpPr>
          <p:cNvPr id="24" name="Textfeld 23">
            <a:extLst>
              <a:ext uri="{FF2B5EF4-FFF2-40B4-BE49-F238E27FC236}">
                <a16:creationId xmlns:a16="http://schemas.microsoft.com/office/drawing/2014/main" id="{F7FBFFC2-67AE-5B33-5690-B05DBF43DCD2}"/>
              </a:ext>
            </a:extLst>
          </p:cNvPr>
          <p:cNvSpPr txBox="1"/>
          <p:nvPr/>
        </p:nvSpPr>
        <p:spPr>
          <a:xfrm>
            <a:off x="2771800" y="3378478"/>
            <a:ext cx="6372200" cy="338554"/>
          </a:xfrm>
          <a:prstGeom prst="rect">
            <a:avLst/>
          </a:prstGeom>
          <a:solidFill>
            <a:schemeClr val="bg1"/>
          </a:solidFill>
        </p:spPr>
        <p:txBody>
          <a:bodyPr wrap="square" rtlCol="0">
            <a:spAutoFit/>
          </a:bodyPr>
          <a:lstStyle/>
          <a:p>
            <a:pPr algn="ctr"/>
            <a:r>
              <a:rPr lang="en-GB" sz="1600" i="1" dirty="0"/>
              <a:t>Our products + were praised + by + our customers.</a:t>
            </a:r>
          </a:p>
        </p:txBody>
      </p:sp>
      <p:sp>
        <p:nvSpPr>
          <p:cNvPr id="2" name="Textfeld 1">
            <a:extLst>
              <a:ext uri="{FF2B5EF4-FFF2-40B4-BE49-F238E27FC236}">
                <a16:creationId xmlns:a16="http://schemas.microsoft.com/office/drawing/2014/main" id="{B4EC181B-19D3-6F87-FF72-52EA586AAF12}"/>
              </a:ext>
            </a:extLst>
          </p:cNvPr>
          <p:cNvSpPr txBox="1"/>
          <p:nvPr/>
        </p:nvSpPr>
        <p:spPr>
          <a:xfrm>
            <a:off x="2771800" y="1628800"/>
            <a:ext cx="6372200" cy="1077218"/>
          </a:xfrm>
          <a:prstGeom prst="rect">
            <a:avLst/>
          </a:prstGeom>
          <a:solidFill>
            <a:schemeClr val="bg1"/>
          </a:solidFill>
        </p:spPr>
        <p:txBody>
          <a:bodyPr wrap="square" rtlCol="0">
            <a:spAutoFit/>
          </a:bodyPr>
          <a:lstStyle/>
          <a:p>
            <a:r>
              <a:rPr lang="en-GB" sz="1600" dirty="0"/>
              <a:t>In the passive voice, the defining element for tense is the form of</a:t>
            </a:r>
          </a:p>
          <a:p>
            <a:pPr algn="ctr"/>
            <a:r>
              <a:rPr lang="en-GB" sz="1600" b="1" i="1" dirty="0"/>
              <a:t>to be</a:t>
            </a:r>
            <a:r>
              <a:rPr lang="en-GB" sz="1600" dirty="0"/>
              <a:t>. </a:t>
            </a:r>
          </a:p>
          <a:p>
            <a:r>
              <a:rPr lang="en-GB" sz="1600" dirty="0"/>
              <a:t>The main verb always appears in its past participle format (</a:t>
            </a:r>
            <a:r>
              <a:rPr lang="en-GB" sz="1600" i="1" dirty="0"/>
              <a:t>to take - took - </a:t>
            </a:r>
            <a:r>
              <a:rPr lang="en-GB" sz="1600" b="1" i="1" dirty="0"/>
              <a:t>taken</a:t>
            </a:r>
            <a:r>
              <a:rPr lang="en-GB" sz="1600" dirty="0"/>
              <a:t>).</a:t>
            </a:r>
          </a:p>
        </p:txBody>
      </p:sp>
      <p:sp>
        <p:nvSpPr>
          <p:cNvPr id="6" name="Textfeld 5">
            <a:extLst>
              <a:ext uri="{FF2B5EF4-FFF2-40B4-BE49-F238E27FC236}">
                <a16:creationId xmlns:a16="http://schemas.microsoft.com/office/drawing/2014/main" id="{8F407021-F7D6-6861-45AA-0C860501FC85}"/>
              </a:ext>
            </a:extLst>
          </p:cNvPr>
          <p:cNvSpPr txBox="1"/>
          <p:nvPr/>
        </p:nvSpPr>
        <p:spPr>
          <a:xfrm>
            <a:off x="107504" y="2708920"/>
            <a:ext cx="2348130" cy="338554"/>
          </a:xfrm>
          <a:prstGeom prst="rect">
            <a:avLst/>
          </a:prstGeom>
          <a:solidFill>
            <a:srgbClr val="FFFF00"/>
          </a:solidFill>
        </p:spPr>
        <p:txBody>
          <a:bodyPr wrap="square" rtlCol="0">
            <a:spAutoFit/>
          </a:bodyPr>
          <a:lstStyle/>
          <a:p>
            <a:r>
              <a:rPr lang="en-GB" sz="1600" dirty="0"/>
              <a:t>Examples</a:t>
            </a:r>
          </a:p>
        </p:txBody>
      </p:sp>
      <p:sp>
        <p:nvSpPr>
          <p:cNvPr id="4" name="Textfeld 3">
            <a:extLst>
              <a:ext uri="{FF2B5EF4-FFF2-40B4-BE49-F238E27FC236}">
                <a16:creationId xmlns:a16="http://schemas.microsoft.com/office/drawing/2014/main" id="{274BAA44-3BFB-D20B-C8D2-12C4F5A4AE0B}"/>
              </a:ext>
            </a:extLst>
          </p:cNvPr>
          <p:cNvSpPr txBox="1"/>
          <p:nvPr/>
        </p:nvSpPr>
        <p:spPr>
          <a:xfrm>
            <a:off x="5004048" y="3068960"/>
            <a:ext cx="2348130" cy="338554"/>
          </a:xfrm>
          <a:prstGeom prst="rect">
            <a:avLst/>
          </a:prstGeom>
          <a:solidFill>
            <a:srgbClr val="FFFF00"/>
          </a:solidFill>
        </p:spPr>
        <p:txBody>
          <a:bodyPr wrap="square" rtlCol="0">
            <a:spAutoFit/>
          </a:bodyPr>
          <a:lstStyle/>
          <a:p>
            <a:r>
              <a:rPr lang="en-GB" sz="1600" b="1" i="1" dirty="0"/>
              <a:t>is</a:t>
            </a:r>
            <a:r>
              <a:rPr lang="en-GB" sz="1600" i="1" dirty="0"/>
              <a:t> </a:t>
            </a:r>
            <a:r>
              <a:rPr lang="en-GB" sz="1600" dirty="0"/>
              <a:t>= present tense</a:t>
            </a:r>
            <a:endParaRPr lang="en-GB" sz="1600" i="1" dirty="0"/>
          </a:p>
        </p:txBody>
      </p:sp>
      <p:sp>
        <p:nvSpPr>
          <p:cNvPr id="12" name="Textfeld 11">
            <a:extLst>
              <a:ext uri="{FF2B5EF4-FFF2-40B4-BE49-F238E27FC236}">
                <a16:creationId xmlns:a16="http://schemas.microsoft.com/office/drawing/2014/main" id="{B235C951-26E0-9D97-5F8D-965E56C149D3}"/>
              </a:ext>
            </a:extLst>
          </p:cNvPr>
          <p:cNvSpPr txBox="1"/>
          <p:nvPr/>
        </p:nvSpPr>
        <p:spPr>
          <a:xfrm>
            <a:off x="5076056" y="3717032"/>
            <a:ext cx="2348130" cy="338554"/>
          </a:xfrm>
          <a:prstGeom prst="rect">
            <a:avLst/>
          </a:prstGeom>
          <a:solidFill>
            <a:srgbClr val="FFFF00"/>
          </a:solidFill>
        </p:spPr>
        <p:txBody>
          <a:bodyPr wrap="square" rtlCol="0">
            <a:spAutoFit/>
          </a:bodyPr>
          <a:lstStyle/>
          <a:p>
            <a:r>
              <a:rPr lang="en-GB" sz="1600" b="1" i="1" dirty="0"/>
              <a:t>were</a:t>
            </a:r>
            <a:r>
              <a:rPr lang="en-GB" sz="1600" i="1" dirty="0"/>
              <a:t> </a:t>
            </a:r>
            <a:r>
              <a:rPr lang="en-GB" sz="1600" dirty="0"/>
              <a:t>= past tense</a:t>
            </a:r>
            <a:endParaRPr lang="en-GB" sz="1600" i="1" dirty="0"/>
          </a:p>
        </p:txBody>
      </p:sp>
      <p:sp>
        <p:nvSpPr>
          <p:cNvPr id="13" name="Textfeld 12">
            <a:extLst>
              <a:ext uri="{FF2B5EF4-FFF2-40B4-BE49-F238E27FC236}">
                <a16:creationId xmlns:a16="http://schemas.microsoft.com/office/drawing/2014/main" id="{BD83D603-F947-9766-A2FF-B1EF2EAA037B}"/>
              </a:ext>
            </a:extLst>
          </p:cNvPr>
          <p:cNvSpPr txBox="1"/>
          <p:nvPr/>
        </p:nvSpPr>
        <p:spPr>
          <a:xfrm>
            <a:off x="5248206" y="4365104"/>
            <a:ext cx="2348130" cy="338554"/>
          </a:xfrm>
          <a:prstGeom prst="rect">
            <a:avLst/>
          </a:prstGeom>
          <a:solidFill>
            <a:srgbClr val="FFFF00"/>
          </a:solidFill>
        </p:spPr>
        <p:txBody>
          <a:bodyPr wrap="square" rtlCol="0">
            <a:spAutoFit/>
          </a:bodyPr>
          <a:lstStyle/>
          <a:p>
            <a:r>
              <a:rPr lang="en-GB" sz="1600" b="1" i="1" dirty="0"/>
              <a:t>will be</a:t>
            </a:r>
            <a:r>
              <a:rPr lang="en-GB" sz="1600" i="1" dirty="0"/>
              <a:t> </a:t>
            </a:r>
            <a:r>
              <a:rPr lang="en-GB" sz="1600" dirty="0"/>
              <a:t>= future tense</a:t>
            </a:r>
            <a:endParaRPr lang="en-GB" sz="1600" i="1" dirty="0"/>
          </a:p>
        </p:txBody>
      </p:sp>
      <p:sp>
        <p:nvSpPr>
          <p:cNvPr id="15" name="Textfeld 14">
            <a:extLst>
              <a:ext uri="{FF2B5EF4-FFF2-40B4-BE49-F238E27FC236}">
                <a16:creationId xmlns:a16="http://schemas.microsoft.com/office/drawing/2014/main" id="{5307BAA3-779B-1159-3982-E9D36F0F3F6D}"/>
              </a:ext>
            </a:extLst>
          </p:cNvPr>
          <p:cNvSpPr txBox="1"/>
          <p:nvPr/>
        </p:nvSpPr>
        <p:spPr>
          <a:xfrm>
            <a:off x="2771800" y="4653136"/>
            <a:ext cx="6372200" cy="338554"/>
          </a:xfrm>
          <a:prstGeom prst="rect">
            <a:avLst/>
          </a:prstGeom>
          <a:solidFill>
            <a:schemeClr val="bg1"/>
          </a:solidFill>
        </p:spPr>
        <p:txBody>
          <a:bodyPr wrap="square" rtlCol="0">
            <a:spAutoFit/>
          </a:bodyPr>
          <a:lstStyle/>
          <a:p>
            <a:pPr algn="ctr"/>
            <a:r>
              <a:rPr lang="en-GB" sz="1600" i="1" dirty="0"/>
              <a:t>The office + has been cleaned + this morning.</a:t>
            </a:r>
          </a:p>
        </p:txBody>
      </p:sp>
      <p:sp>
        <p:nvSpPr>
          <p:cNvPr id="16" name="Textfeld 15">
            <a:extLst>
              <a:ext uri="{FF2B5EF4-FFF2-40B4-BE49-F238E27FC236}">
                <a16:creationId xmlns:a16="http://schemas.microsoft.com/office/drawing/2014/main" id="{DAD2D120-D376-F6A3-9C4D-DFC1228E9A38}"/>
              </a:ext>
            </a:extLst>
          </p:cNvPr>
          <p:cNvSpPr txBox="1"/>
          <p:nvPr/>
        </p:nvSpPr>
        <p:spPr>
          <a:xfrm>
            <a:off x="5004048" y="4962654"/>
            <a:ext cx="2808312" cy="338554"/>
          </a:xfrm>
          <a:prstGeom prst="rect">
            <a:avLst/>
          </a:prstGeom>
          <a:solidFill>
            <a:srgbClr val="FFFF00"/>
          </a:solidFill>
        </p:spPr>
        <p:txBody>
          <a:bodyPr wrap="square" rtlCol="0">
            <a:spAutoFit/>
          </a:bodyPr>
          <a:lstStyle/>
          <a:p>
            <a:r>
              <a:rPr lang="en-GB" sz="1600" b="1" i="1" dirty="0"/>
              <a:t>has been</a:t>
            </a:r>
            <a:r>
              <a:rPr lang="en-GB" sz="1600" i="1" dirty="0"/>
              <a:t> </a:t>
            </a:r>
            <a:r>
              <a:rPr lang="en-GB" sz="1600" dirty="0"/>
              <a:t>= present perfect</a:t>
            </a:r>
            <a:endParaRPr lang="en-GB" sz="1600" i="1" dirty="0"/>
          </a:p>
        </p:txBody>
      </p:sp>
    </p:spTree>
    <p:extLst>
      <p:ext uri="{BB962C8B-B14F-4D97-AF65-F5344CB8AC3E}">
        <p14:creationId xmlns:p14="http://schemas.microsoft.com/office/powerpoint/2010/main" val="1094979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1000"/>
                                        <p:tgtEl>
                                          <p:spTgt spid="2"/>
                                        </p:tgtEl>
                                      </p:cBhvr>
                                    </p:animEffect>
                                    <p:anim calcmode="lin" valueType="num">
                                      <p:cBhvr>
                                        <p:cTn id="15" dur="1000" fill="hold"/>
                                        <p:tgtEl>
                                          <p:spTgt spid="2"/>
                                        </p:tgtEl>
                                        <p:attrNameLst>
                                          <p:attrName>ppt_x</p:attrName>
                                        </p:attrNameLst>
                                      </p:cBhvr>
                                      <p:tavLst>
                                        <p:tav tm="0">
                                          <p:val>
                                            <p:strVal val="#ppt_x"/>
                                          </p:val>
                                        </p:tav>
                                        <p:tav tm="100000">
                                          <p:val>
                                            <p:strVal val="#ppt_x"/>
                                          </p:val>
                                        </p:tav>
                                      </p:tavLst>
                                    </p:anim>
                                    <p:anim calcmode="lin" valueType="num">
                                      <p:cBhvr>
                                        <p:cTn id="16"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fade">
                                      <p:cBhvr>
                                        <p:cTn id="28" dur="1000"/>
                                        <p:tgtEl>
                                          <p:spTgt spid="18"/>
                                        </p:tgtEl>
                                      </p:cBhvr>
                                    </p:animEffect>
                                    <p:anim calcmode="lin" valueType="num">
                                      <p:cBhvr>
                                        <p:cTn id="29" dur="1000" fill="hold"/>
                                        <p:tgtEl>
                                          <p:spTgt spid="18"/>
                                        </p:tgtEl>
                                        <p:attrNameLst>
                                          <p:attrName>ppt_x</p:attrName>
                                        </p:attrNameLst>
                                      </p:cBhvr>
                                      <p:tavLst>
                                        <p:tav tm="0">
                                          <p:val>
                                            <p:strVal val="#ppt_x"/>
                                          </p:val>
                                        </p:tav>
                                        <p:tav tm="100000">
                                          <p:val>
                                            <p:strVal val="#ppt_x"/>
                                          </p:val>
                                        </p:tav>
                                      </p:tavLst>
                                    </p:anim>
                                    <p:anim calcmode="lin" valueType="num">
                                      <p:cBhvr>
                                        <p:cTn id="30"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tgtEl>
                                        <p:attrNameLst>
                                          <p:attrName>style.visibility</p:attrName>
                                        </p:attrNameLst>
                                      </p:cBhvr>
                                      <p:to>
                                        <p:strVal val="visible"/>
                                      </p:to>
                                    </p:set>
                                    <p:animEffect transition="in" filter="fade">
                                      <p:cBhvr>
                                        <p:cTn id="35" dur="1000"/>
                                        <p:tgtEl>
                                          <p:spTgt spid="4"/>
                                        </p:tgtEl>
                                      </p:cBhvr>
                                    </p:animEffect>
                                    <p:anim calcmode="lin" valueType="num">
                                      <p:cBhvr>
                                        <p:cTn id="36" dur="1000" fill="hold"/>
                                        <p:tgtEl>
                                          <p:spTgt spid="4"/>
                                        </p:tgtEl>
                                        <p:attrNameLst>
                                          <p:attrName>ppt_x</p:attrName>
                                        </p:attrNameLst>
                                      </p:cBhvr>
                                      <p:tavLst>
                                        <p:tav tm="0">
                                          <p:val>
                                            <p:strVal val="#ppt_x"/>
                                          </p:val>
                                        </p:tav>
                                        <p:tav tm="100000">
                                          <p:val>
                                            <p:strVal val="#ppt_x"/>
                                          </p:val>
                                        </p:tav>
                                      </p:tavLst>
                                    </p:anim>
                                    <p:anim calcmode="lin" valueType="num">
                                      <p:cBhvr>
                                        <p:cTn id="37"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4"/>
                                        </p:tgtEl>
                                        <p:attrNameLst>
                                          <p:attrName>style.visibility</p:attrName>
                                        </p:attrNameLst>
                                      </p:cBhvr>
                                      <p:to>
                                        <p:strVal val="visible"/>
                                      </p:to>
                                    </p:set>
                                    <p:animEffect transition="in" filter="fade">
                                      <p:cBhvr>
                                        <p:cTn id="42" dur="1000"/>
                                        <p:tgtEl>
                                          <p:spTgt spid="24"/>
                                        </p:tgtEl>
                                      </p:cBhvr>
                                    </p:animEffect>
                                    <p:anim calcmode="lin" valueType="num">
                                      <p:cBhvr>
                                        <p:cTn id="43" dur="1000" fill="hold"/>
                                        <p:tgtEl>
                                          <p:spTgt spid="24"/>
                                        </p:tgtEl>
                                        <p:attrNameLst>
                                          <p:attrName>ppt_x</p:attrName>
                                        </p:attrNameLst>
                                      </p:cBhvr>
                                      <p:tavLst>
                                        <p:tav tm="0">
                                          <p:val>
                                            <p:strVal val="#ppt_x"/>
                                          </p:val>
                                        </p:tav>
                                        <p:tav tm="100000">
                                          <p:val>
                                            <p:strVal val="#ppt_x"/>
                                          </p:val>
                                        </p:tav>
                                      </p:tavLst>
                                    </p:anim>
                                    <p:anim calcmode="lin" valueType="num">
                                      <p:cBhvr>
                                        <p:cTn id="44"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2"/>
                                        </p:tgtEl>
                                        <p:attrNameLst>
                                          <p:attrName>style.visibility</p:attrName>
                                        </p:attrNameLst>
                                      </p:cBhvr>
                                      <p:to>
                                        <p:strVal val="visible"/>
                                      </p:to>
                                    </p:set>
                                    <p:animEffect transition="in" filter="fade">
                                      <p:cBhvr>
                                        <p:cTn id="49" dur="1000"/>
                                        <p:tgtEl>
                                          <p:spTgt spid="12"/>
                                        </p:tgtEl>
                                      </p:cBhvr>
                                    </p:animEffect>
                                    <p:anim calcmode="lin" valueType="num">
                                      <p:cBhvr>
                                        <p:cTn id="50" dur="1000" fill="hold"/>
                                        <p:tgtEl>
                                          <p:spTgt spid="12"/>
                                        </p:tgtEl>
                                        <p:attrNameLst>
                                          <p:attrName>ppt_x</p:attrName>
                                        </p:attrNameLst>
                                      </p:cBhvr>
                                      <p:tavLst>
                                        <p:tav tm="0">
                                          <p:val>
                                            <p:strVal val="#ppt_x"/>
                                          </p:val>
                                        </p:tav>
                                        <p:tav tm="100000">
                                          <p:val>
                                            <p:strVal val="#ppt_x"/>
                                          </p:val>
                                        </p:tav>
                                      </p:tavLst>
                                    </p:anim>
                                    <p:anim calcmode="lin" valueType="num">
                                      <p:cBhvr>
                                        <p:cTn id="51"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19"/>
                                        </p:tgtEl>
                                        <p:attrNameLst>
                                          <p:attrName>style.visibility</p:attrName>
                                        </p:attrNameLst>
                                      </p:cBhvr>
                                      <p:to>
                                        <p:strVal val="visible"/>
                                      </p:to>
                                    </p:set>
                                    <p:animEffect transition="in" filter="fade">
                                      <p:cBhvr>
                                        <p:cTn id="56" dur="1000"/>
                                        <p:tgtEl>
                                          <p:spTgt spid="19"/>
                                        </p:tgtEl>
                                      </p:cBhvr>
                                    </p:animEffect>
                                    <p:anim calcmode="lin" valueType="num">
                                      <p:cBhvr>
                                        <p:cTn id="57" dur="1000" fill="hold"/>
                                        <p:tgtEl>
                                          <p:spTgt spid="19"/>
                                        </p:tgtEl>
                                        <p:attrNameLst>
                                          <p:attrName>ppt_x</p:attrName>
                                        </p:attrNameLst>
                                      </p:cBhvr>
                                      <p:tavLst>
                                        <p:tav tm="0">
                                          <p:val>
                                            <p:strVal val="#ppt_x"/>
                                          </p:val>
                                        </p:tav>
                                        <p:tav tm="100000">
                                          <p:val>
                                            <p:strVal val="#ppt_x"/>
                                          </p:val>
                                        </p:tav>
                                      </p:tavLst>
                                    </p:anim>
                                    <p:anim calcmode="lin" valueType="num">
                                      <p:cBhvr>
                                        <p:cTn id="58"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13"/>
                                        </p:tgtEl>
                                        <p:attrNameLst>
                                          <p:attrName>style.visibility</p:attrName>
                                        </p:attrNameLst>
                                      </p:cBhvr>
                                      <p:to>
                                        <p:strVal val="visible"/>
                                      </p:to>
                                    </p:set>
                                    <p:animEffect transition="in" filter="fade">
                                      <p:cBhvr>
                                        <p:cTn id="63" dur="1000"/>
                                        <p:tgtEl>
                                          <p:spTgt spid="13"/>
                                        </p:tgtEl>
                                      </p:cBhvr>
                                    </p:animEffect>
                                    <p:anim calcmode="lin" valueType="num">
                                      <p:cBhvr>
                                        <p:cTn id="64" dur="1000" fill="hold"/>
                                        <p:tgtEl>
                                          <p:spTgt spid="13"/>
                                        </p:tgtEl>
                                        <p:attrNameLst>
                                          <p:attrName>ppt_x</p:attrName>
                                        </p:attrNameLst>
                                      </p:cBhvr>
                                      <p:tavLst>
                                        <p:tav tm="0">
                                          <p:val>
                                            <p:strVal val="#ppt_x"/>
                                          </p:val>
                                        </p:tav>
                                        <p:tav tm="100000">
                                          <p:val>
                                            <p:strVal val="#ppt_x"/>
                                          </p:val>
                                        </p:tav>
                                      </p:tavLst>
                                    </p:anim>
                                    <p:anim calcmode="lin" valueType="num">
                                      <p:cBhvr>
                                        <p:cTn id="65"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15"/>
                                        </p:tgtEl>
                                        <p:attrNameLst>
                                          <p:attrName>style.visibility</p:attrName>
                                        </p:attrNameLst>
                                      </p:cBhvr>
                                      <p:to>
                                        <p:strVal val="visible"/>
                                      </p:to>
                                    </p:set>
                                    <p:animEffect transition="in" filter="fade">
                                      <p:cBhvr>
                                        <p:cTn id="70" dur="1000"/>
                                        <p:tgtEl>
                                          <p:spTgt spid="15"/>
                                        </p:tgtEl>
                                      </p:cBhvr>
                                    </p:animEffect>
                                    <p:anim calcmode="lin" valueType="num">
                                      <p:cBhvr>
                                        <p:cTn id="71" dur="1000" fill="hold"/>
                                        <p:tgtEl>
                                          <p:spTgt spid="15"/>
                                        </p:tgtEl>
                                        <p:attrNameLst>
                                          <p:attrName>ppt_x</p:attrName>
                                        </p:attrNameLst>
                                      </p:cBhvr>
                                      <p:tavLst>
                                        <p:tav tm="0">
                                          <p:val>
                                            <p:strVal val="#ppt_x"/>
                                          </p:val>
                                        </p:tav>
                                        <p:tav tm="100000">
                                          <p:val>
                                            <p:strVal val="#ppt_x"/>
                                          </p:val>
                                        </p:tav>
                                      </p:tavLst>
                                    </p:anim>
                                    <p:anim calcmode="lin" valueType="num">
                                      <p:cBhvr>
                                        <p:cTn id="72"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grpId="0" nodeType="clickEffect">
                                  <p:stCondLst>
                                    <p:cond delay="0"/>
                                  </p:stCondLst>
                                  <p:childTnLst>
                                    <p:set>
                                      <p:cBhvr>
                                        <p:cTn id="76" dur="1" fill="hold">
                                          <p:stCondLst>
                                            <p:cond delay="0"/>
                                          </p:stCondLst>
                                        </p:cTn>
                                        <p:tgtEl>
                                          <p:spTgt spid="16"/>
                                        </p:tgtEl>
                                        <p:attrNameLst>
                                          <p:attrName>style.visibility</p:attrName>
                                        </p:attrNameLst>
                                      </p:cBhvr>
                                      <p:to>
                                        <p:strVal val="visible"/>
                                      </p:to>
                                    </p:set>
                                    <p:animEffect transition="in" filter="fade">
                                      <p:cBhvr>
                                        <p:cTn id="77" dur="1000"/>
                                        <p:tgtEl>
                                          <p:spTgt spid="16"/>
                                        </p:tgtEl>
                                      </p:cBhvr>
                                    </p:animEffect>
                                    <p:anim calcmode="lin" valueType="num">
                                      <p:cBhvr>
                                        <p:cTn id="78" dur="1000" fill="hold"/>
                                        <p:tgtEl>
                                          <p:spTgt spid="16"/>
                                        </p:tgtEl>
                                        <p:attrNameLst>
                                          <p:attrName>ppt_x</p:attrName>
                                        </p:attrNameLst>
                                      </p:cBhvr>
                                      <p:tavLst>
                                        <p:tav tm="0">
                                          <p:val>
                                            <p:strVal val="#ppt_x"/>
                                          </p:val>
                                        </p:tav>
                                        <p:tav tm="100000">
                                          <p:val>
                                            <p:strVal val="#ppt_x"/>
                                          </p:val>
                                        </p:tav>
                                      </p:tavLst>
                                    </p:anim>
                                    <p:anim calcmode="lin" valueType="num">
                                      <p:cBhvr>
                                        <p:cTn id="79"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8" grpId="0" animBg="1"/>
      <p:bldP spid="19" grpId="0" animBg="1"/>
      <p:bldP spid="24" grpId="0" animBg="1"/>
      <p:bldP spid="2" grpId="0" animBg="1"/>
      <p:bldP spid="6" grpId="0" animBg="1"/>
      <p:bldP spid="4" grpId="0" animBg="1"/>
      <p:bldP spid="12" grpId="0" animBg="1"/>
      <p:bldP spid="13" grpId="0" animBg="1"/>
      <p:bldP spid="15" grpId="0" animBg="1"/>
      <p:bldP spid="1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ADCE95-4EB5-E914-CBB1-5DF6BDF9B8C8}"/>
            </a:ext>
          </a:extLst>
        </p:cNvPr>
        <p:cNvGrpSpPr/>
        <p:nvPr/>
      </p:nvGrpSpPr>
      <p:grpSpPr>
        <a:xfrm>
          <a:off x="0" y="0"/>
          <a:ext cx="0" cy="0"/>
          <a:chOff x="0" y="0"/>
          <a:chExt cx="0" cy="0"/>
        </a:xfrm>
      </p:grpSpPr>
      <p:sp>
        <p:nvSpPr>
          <p:cNvPr id="3" name="Textfeld 2">
            <a:extLst>
              <a:ext uri="{FF2B5EF4-FFF2-40B4-BE49-F238E27FC236}">
                <a16:creationId xmlns:a16="http://schemas.microsoft.com/office/drawing/2014/main" id="{BFDB729F-5AB8-B056-7DEC-954B50EDA18C}"/>
              </a:ext>
            </a:extLst>
          </p:cNvPr>
          <p:cNvSpPr txBox="1"/>
          <p:nvPr/>
        </p:nvSpPr>
        <p:spPr>
          <a:xfrm>
            <a:off x="107504" y="1628800"/>
            <a:ext cx="2348130" cy="830997"/>
          </a:xfrm>
          <a:prstGeom prst="rect">
            <a:avLst/>
          </a:prstGeom>
          <a:solidFill>
            <a:srgbClr val="FFFF00"/>
          </a:solidFill>
        </p:spPr>
        <p:txBody>
          <a:bodyPr wrap="square" rtlCol="0">
            <a:spAutoFit/>
          </a:bodyPr>
          <a:lstStyle/>
          <a:p>
            <a:r>
              <a:rPr lang="en-GB" sz="1600" dirty="0"/>
              <a:t>Difference between the passive voice and the past tense</a:t>
            </a:r>
          </a:p>
        </p:txBody>
      </p:sp>
      <p:sp>
        <p:nvSpPr>
          <p:cNvPr id="10" name="Textfeld 9">
            <a:extLst>
              <a:ext uri="{FF2B5EF4-FFF2-40B4-BE49-F238E27FC236}">
                <a16:creationId xmlns:a16="http://schemas.microsoft.com/office/drawing/2014/main" id="{8599D9B5-4071-DA80-364F-A08FD8373B76}"/>
              </a:ext>
            </a:extLst>
          </p:cNvPr>
          <p:cNvSpPr txBox="1"/>
          <p:nvPr/>
        </p:nvSpPr>
        <p:spPr>
          <a:xfrm>
            <a:off x="2771800" y="3198460"/>
            <a:ext cx="6372200" cy="338554"/>
          </a:xfrm>
          <a:prstGeom prst="rect">
            <a:avLst/>
          </a:prstGeom>
          <a:solidFill>
            <a:schemeClr val="bg1"/>
          </a:solidFill>
        </p:spPr>
        <p:txBody>
          <a:bodyPr wrap="square" rtlCol="0">
            <a:spAutoFit/>
          </a:bodyPr>
          <a:lstStyle/>
          <a:p>
            <a:pPr algn="ctr"/>
            <a:r>
              <a:rPr lang="en-GB" sz="1600" i="1" dirty="0"/>
              <a:t>Our secretary received the memo before everybody else</a:t>
            </a:r>
            <a:r>
              <a:rPr lang="en-GB" sz="1600" dirty="0"/>
              <a:t>.</a:t>
            </a:r>
          </a:p>
        </p:txBody>
      </p:sp>
      <p:sp>
        <p:nvSpPr>
          <p:cNvPr id="9" name="Textfeld 8">
            <a:extLst>
              <a:ext uri="{FF2B5EF4-FFF2-40B4-BE49-F238E27FC236}">
                <a16:creationId xmlns:a16="http://schemas.microsoft.com/office/drawing/2014/main" id="{41E1C039-2B6F-1F16-83D4-80E5EB2B3FC7}"/>
              </a:ext>
            </a:extLst>
          </p:cNvPr>
          <p:cNvSpPr txBox="1"/>
          <p:nvPr/>
        </p:nvSpPr>
        <p:spPr>
          <a:xfrm>
            <a:off x="0" y="1052736"/>
            <a:ext cx="9144000" cy="338554"/>
          </a:xfrm>
          <a:prstGeom prst="rect">
            <a:avLst/>
          </a:prstGeom>
          <a:noFill/>
        </p:spPr>
        <p:txBody>
          <a:bodyPr wrap="square" rtlCol="0">
            <a:spAutoFit/>
          </a:bodyPr>
          <a:lstStyle/>
          <a:p>
            <a:pPr algn="ctr"/>
            <a:r>
              <a:rPr lang="de-DE" sz="1600" b="1" dirty="0" err="1">
                <a:solidFill>
                  <a:srgbClr val="C00000"/>
                </a:solidFill>
              </a:rPr>
              <a:t>Active</a:t>
            </a:r>
            <a:r>
              <a:rPr lang="de-DE" sz="1600" b="1" dirty="0">
                <a:solidFill>
                  <a:srgbClr val="C00000"/>
                </a:solidFill>
              </a:rPr>
              <a:t> </a:t>
            </a:r>
            <a:r>
              <a:rPr lang="de-DE" sz="1600" b="1" dirty="0" err="1">
                <a:solidFill>
                  <a:srgbClr val="C00000"/>
                </a:solidFill>
              </a:rPr>
              <a:t>voice</a:t>
            </a:r>
            <a:r>
              <a:rPr lang="de-DE" sz="1600" b="1" dirty="0">
                <a:solidFill>
                  <a:srgbClr val="C00000"/>
                </a:solidFill>
              </a:rPr>
              <a:t> - passive </a:t>
            </a:r>
            <a:r>
              <a:rPr lang="de-DE" sz="1600" b="1" dirty="0" err="1">
                <a:solidFill>
                  <a:srgbClr val="C00000"/>
                </a:solidFill>
              </a:rPr>
              <a:t>voice</a:t>
            </a:r>
            <a:endParaRPr lang="en-GB" sz="1600" b="1" dirty="0">
              <a:solidFill>
                <a:srgbClr val="C00000"/>
              </a:solidFill>
            </a:endParaRPr>
          </a:p>
        </p:txBody>
      </p:sp>
      <p:sp>
        <p:nvSpPr>
          <p:cNvPr id="2" name="Textfeld 1">
            <a:extLst>
              <a:ext uri="{FF2B5EF4-FFF2-40B4-BE49-F238E27FC236}">
                <a16:creationId xmlns:a16="http://schemas.microsoft.com/office/drawing/2014/main" id="{B4EC181B-19D3-6F87-FF72-52EA586AAF12}"/>
              </a:ext>
            </a:extLst>
          </p:cNvPr>
          <p:cNvSpPr txBox="1"/>
          <p:nvPr/>
        </p:nvSpPr>
        <p:spPr>
          <a:xfrm>
            <a:off x="2771800" y="1628800"/>
            <a:ext cx="6372200" cy="1569660"/>
          </a:xfrm>
          <a:prstGeom prst="rect">
            <a:avLst/>
          </a:prstGeom>
          <a:solidFill>
            <a:schemeClr val="bg1"/>
          </a:solidFill>
        </p:spPr>
        <p:txBody>
          <a:bodyPr wrap="square" rtlCol="0">
            <a:spAutoFit/>
          </a:bodyPr>
          <a:lstStyle/>
          <a:p>
            <a:r>
              <a:rPr lang="en-GB" sz="1600" dirty="0"/>
              <a:t>With verbs, the past participle format of which is identical with their past tense format (regular verbs, </a:t>
            </a:r>
            <a:r>
              <a:rPr lang="en-GB" sz="1600" i="1" dirty="0"/>
              <a:t>to teach - </a:t>
            </a:r>
            <a:r>
              <a:rPr lang="en-GB" sz="1600" b="1" i="1" dirty="0"/>
              <a:t>taught - taught</a:t>
            </a:r>
            <a:r>
              <a:rPr lang="en-GB" sz="1600" dirty="0"/>
              <a:t>), it is easy to confuse the past tense and the passive voice.</a:t>
            </a:r>
          </a:p>
          <a:p>
            <a:r>
              <a:rPr lang="en-GB" sz="1600" dirty="0"/>
              <a:t>To understand if you are using the passive voice rather than the active voice with a past tense verb, determine the element performing the action.</a:t>
            </a:r>
          </a:p>
        </p:txBody>
      </p:sp>
      <p:sp>
        <p:nvSpPr>
          <p:cNvPr id="4" name="Textfeld 3">
            <a:extLst>
              <a:ext uri="{FF2B5EF4-FFF2-40B4-BE49-F238E27FC236}">
                <a16:creationId xmlns:a16="http://schemas.microsoft.com/office/drawing/2014/main" id="{753C1605-1EFA-A501-DB81-84FDBD7412F3}"/>
              </a:ext>
            </a:extLst>
          </p:cNvPr>
          <p:cNvSpPr txBox="1"/>
          <p:nvPr/>
        </p:nvSpPr>
        <p:spPr>
          <a:xfrm>
            <a:off x="2771800" y="3522494"/>
            <a:ext cx="6372200" cy="338554"/>
          </a:xfrm>
          <a:prstGeom prst="rect">
            <a:avLst/>
          </a:prstGeom>
          <a:solidFill>
            <a:schemeClr val="bg1"/>
          </a:solidFill>
        </p:spPr>
        <p:txBody>
          <a:bodyPr wrap="square" rtlCol="0">
            <a:spAutoFit/>
          </a:bodyPr>
          <a:lstStyle/>
          <a:p>
            <a:pPr algn="ctr"/>
            <a:r>
              <a:rPr lang="en-GB" sz="1600" dirty="0"/>
              <a:t>The secretary is performing the action: Active voice.</a:t>
            </a:r>
          </a:p>
        </p:txBody>
      </p:sp>
      <p:sp>
        <p:nvSpPr>
          <p:cNvPr id="7" name="Textfeld 6">
            <a:extLst>
              <a:ext uri="{FF2B5EF4-FFF2-40B4-BE49-F238E27FC236}">
                <a16:creationId xmlns:a16="http://schemas.microsoft.com/office/drawing/2014/main" id="{F5D35767-1308-F4D2-96A0-7D35E14C96A7}"/>
              </a:ext>
            </a:extLst>
          </p:cNvPr>
          <p:cNvSpPr txBox="1"/>
          <p:nvPr/>
        </p:nvSpPr>
        <p:spPr>
          <a:xfrm>
            <a:off x="2771800" y="3861048"/>
            <a:ext cx="6372200" cy="338554"/>
          </a:xfrm>
          <a:prstGeom prst="rect">
            <a:avLst/>
          </a:prstGeom>
          <a:solidFill>
            <a:schemeClr val="bg1"/>
          </a:solidFill>
        </p:spPr>
        <p:txBody>
          <a:bodyPr wrap="square" rtlCol="0">
            <a:spAutoFit/>
          </a:bodyPr>
          <a:lstStyle/>
          <a:p>
            <a:pPr algn="ctr"/>
            <a:r>
              <a:rPr lang="en-GB" sz="1600" i="1" dirty="0"/>
              <a:t>The memo was sent out the next day</a:t>
            </a:r>
            <a:r>
              <a:rPr lang="en-GB" sz="1600" dirty="0"/>
              <a:t>.</a:t>
            </a:r>
          </a:p>
        </p:txBody>
      </p:sp>
      <p:sp>
        <p:nvSpPr>
          <p:cNvPr id="13" name="Textfeld 12">
            <a:extLst>
              <a:ext uri="{FF2B5EF4-FFF2-40B4-BE49-F238E27FC236}">
                <a16:creationId xmlns:a16="http://schemas.microsoft.com/office/drawing/2014/main" id="{A616AF07-DDE1-279E-4BFF-5F49E81D84CA}"/>
              </a:ext>
            </a:extLst>
          </p:cNvPr>
          <p:cNvSpPr txBox="1"/>
          <p:nvPr/>
        </p:nvSpPr>
        <p:spPr>
          <a:xfrm>
            <a:off x="2771800" y="4170566"/>
            <a:ext cx="6372200" cy="584775"/>
          </a:xfrm>
          <a:prstGeom prst="rect">
            <a:avLst/>
          </a:prstGeom>
          <a:solidFill>
            <a:schemeClr val="bg1"/>
          </a:solidFill>
        </p:spPr>
        <p:txBody>
          <a:bodyPr wrap="square" rtlCol="0">
            <a:spAutoFit/>
          </a:bodyPr>
          <a:lstStyle/>
          <a:p>
            <a:pPr algn="ctr"/>
            <a:r>
              <a:rPr lang="en-GB" sz="1600" dirty="0"/>
              <a:t>We do not know the element performing the action, but the memo is the element receiving the action: Passive voice.</a:t>
            </a:r>
          </a:p>
        </p:txBody>
      </p:sp>
    </p:spTree>
    <p:extLst>
      <p:ext uri="{BB962C8B-B14F-4D97-AF65-F5344CB8AC3E}">
        <p14:creationId xmlns:p14="http://schemas.microsoft.com/office/powerpoint/2010/main" val="2601890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0-#ppt_w/2"/>
                                          </p:val>
                                        </p:tav>
                                        <p:tav tm="100000">
                                          <p:val>
                                            <p:strVal val="#ppt_x"/>
                                          </p:val>
                                        </p:tav>
                                      </p:tavLst>
                                    </p:anim>
                                    <p:anim calcmode="lin" valueType="num">
                                      <p:cBhvr additive="base">
                                        <p:cTn id="8" dur="10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1000"/>
                                        <p:tgtEl>
                                          <p:spTgt spid="2"/>
                                        </p:tgtEl>
                                      </p:cBhvr>
                                    </p:animEffect>
                                    <p:anim calcmode="lin" valueType="num">
                                      <p:cBhvr>
                                        <p:cTn id="14" dur="1000" fill="hold"/>
                                        <p:tgtEl>
                                          <p:spTgt spid="2"/>
                                        </p:tgtEl>
                                        <p:attrNameLst>
                                          <p:attrName>ppt_x</p:attrName>
                                        </p:attrNameLst>
                                      </p:cBhvr>
                                      <p:tavLst>
                                        <p:tav tm="0">
                                          <p:val>
                                            <p:strVal val="#ppt_x"/>
                                          </p:val>
                                        </p:tav>
                                        <p:tav tm="100000">
                                          <p:val>
                                            <p:strVal val="#ppt_x"/>
                                          </p:val>
                                        </p:tav>
                                      </p:tavLst>
                                    </p:anim>
                                    <p:anim calcmode="lin" valueType="num">
                                      <p:cBhvr>
                                        <p:cTn id="15"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10"/>
                                        </p:tgtEl>
                                        <p:attrNameLst>
                                          <p:attrName>style.visibility</p:attrName>
                                        </p:attrNameLst>
                                      </p:cBhvr>
                                      <p:to>
                                        <p:strVal val="visible"/>
                                      </p:to>
                                    </p:set>
                                    <p:animEffect transition="in" filter="fade">
                                      <p:cBhvr>
                                        <p:cTn id="20" dur="1000"/>
                                        <p:tgtEl>
                                          <p:spTgt spid="10"/>
                                        </p:tgtEl>
                                      </p:cBhvr>
                                    </p:animEffect>
                                    <p:anim calcmode="lin" valueType="num">
                                      <p:cBhvr>
                                        <p:cTn id="21" dur="1000" fill="hold"/>
                                        <p:tgtEl>
                                          <p:spTgt spid="10"/>
                                        </p:tgtEl>
                                        <p:attrNameLst>
                                          <p:attrName>ppt_x</p:attrName>
                                        </p:attrNameLst>
                                      </p:cBhvr>
                                      <p:tavLst>
                                        <p:tav tm="0">
                                          <p:val>
                                            <p:strVal val="#ppt_x"/>
                                          </p:val>
                                        </p:tav>
                                        <p:tav tm="100000">
                                          <p:val>
                                            <p:strVal val="#ppt_x"/>
                                          </p:val>
                                        </p:tav>
                                      </p:tavLst>
                                    </p:anim>
                                    <p:anim calcmode="lin" valueType="num">
                                      <p:cBhvr>
                                        <p:cTn id="22"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1000"/>
                                        <p:tgtEl>
                                          <p:spTgt spid="4"/>
                                        </p:tgtEl>
                                      </p:cBhvr>
                                    </p:animEffect>
                                    <p:anim calcmode="lin" valueType="num">
                                      <p:cBhvr>
                                        <p:cTn id="28" dur="1000" fill="hold"/>
                                        <p:tgtEl>
                                          <p:spTgt spid="4"/>
                                        </p:tgtEl>
                                        <p:attrNameLst>
                                          <p:attrName>ppt_x</p:attrName>
                                        </p:attrNameLst>
                                      </p:cBhvr>
                                      <p:tavLst>
                                        <p:tav tm="0">
                                          <p:val>
                                            <p:strVal val="#ppt_x"/>
                                          </p:val>
                                        </p:tav>
                                        <p:tav tm="100000">
                                          <p:val>
                                            <p:strVal val="#ppt_x"/>
                                          </p:val>
                                        </p:tav>
                                      </p:tavLst>
                                    </p:anim>
                                    <p:anim calcmode="lin" valueType="num">
                                      <p:cBhvr>
                                        <p:cTn id="2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fade">
                                      <p:cBhvr>
                                        <p:cTn id="34" dur="1000"/>
                                        <p:tgtEl>
                                          <p:spTgt spid="7"/>
                                        </p:tgtEl>
                                      </p:cBhvr>
                                    </p:animEffect>
                                    <p:anim calcmode="lin" valueType="num">
                                      <p:cBhvr>
                                        <p:cTn id="35" dur="1000" fill="hold"/>
                                        <p:tgtEl>
                                          <p:spTgt spid="7"/>
                                        </p:tgtEl>
                                        <p:attrNameLst>
                                          <p:attrName>ppt_x</p:attrName>
                                        </p:attrNameLst>
                                      </p:cBhvr>
                                      <p:tavLst>
                                        <p:tav tm="0">
                                          <p:val>
                                            <p:strVal val="#ppt_x"/>
                                          </p:val>
                                        </p:tav>
                                        <p:tav tm="100000">
                                          <p:val>
                                            <p:strVal val="#ppt_x"/>
                                          </p:val>
                                        </p:tav>
                                      </p:tavLst>
                                    </p:anim>
                                    <p:anim calcmode="lin" valueType="num">
                                      <p:cBhvr>
                                        <p:cTn id="36"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13"/>
                                        </p:tgtEl>
                                        <p:attrNameLst>
                                          <p:attrName>style.visibility</p:attrName>
                                        </p:attrNameLst>
                                      </p:cBhvr>
                                      <p:to>
                                        <p:strVal val="visible"/>
                                      </p:to>
                                    </p:set>
                                    <p:animEffect transition="in" filter="fade">
                                      <p:cBhvr>
                                        <p:cTn id="41" dur="1000"/>
                                        <p:tgtEl>
                                          <p:spTgt spid="13"/>
                                        </p:tgtEl>
                                      </p:cBhvr>
                                    </p:animEffect>
                                    <p:anim calcmode="lin" valueType="num">
                                      <p:cBhvr>
                                        <p:cTn id="42" dur="1000" fill="hold"/>
                                        <p:tgtEl>
                                          <p:spTgt spid="13"/>
                                        </p:tgtEl>
                                        <p:attrNameLst>
                                          <p:attrName>ppt_x</p:attrName>
                                        </p:attrNameLst>
                                      </p:cBhvr>
                                      <p:tavLst>
                                        <p:tav tm="0">
                                          <p:val>
                                            <p:strVal val="#ppt_x"/>
                                          </p:val>
                                        </p:tav>
                                        <p:tav tm="100000">
                                          <p:val>
                                            <p:strVal val="#ppt_x"/>
                                          </p:val>
                                        </p:tav>
                                      </p:tavLst>
                                    </p:anim>
                                    <p:anim calcmode="lin" valueType="num">
                                      <p:cBhvr>
                                        <p:cTn id="43"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0" grpId="0" animBg="1"/>
      <p:bldP spid="2" grpId="0" animBg="1"/>
      <p:bldP spid="4" grpId="0" animBg="1"/>
      <p:bldP spid="7" grpId="0" animBg="1"/>
      <p:bldP spid="1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ADCE95-4EB5-E914-CBB1-5DF6BDF9B8C8}"/>
            </a:ext>
          </a:extLst>
        </p:cNvPr>
        <p:cNvGrpSpPr/>
        <p:nvPr/>
      </p:nvGrpSpPr>
      <p:grpSpPr>
        <a:xfrm>
          <a:off x="0" y="0"/>
          <a:ext cx="0" cy="0"/>
          <a:chOff x="0" y="0"/>
          <a:chExt cx="0" cy="0"/>
        </a:xfrm>
      </p:grpSpPr>
      <p:sp>
        <p:nvSpPr>
          <p:cNvPr id="9" name="Textfeld 8">
            <a:extLst>
              <a:ext uri="{FF2B5EF4-FFF2-40B4-BE49-F238E27FC236}">
                <a16:creationId xmlns:a16="http://schemas.microsoft.com/office/drawing/2014/main" id="{41E1C039-2B6F-1F16-83D4-80E5EB2B3FC7}"/>
              </a:ext>
            </a:extLst>
          </p:cNvPr>
          <p:cNvSpPr txBox="1"/>
          <p:nvPr/>
        </p:nvSpPr>
        <p:spPr>
          <a:xfrm>
            <a:off x="0" y="1052736"/>
            <a:ext cx="9144000" cy="338554"/>
          </a:xfrm>
          <a:prstGeom prst="rect">
            <a:avLst/>
          </a:prstGeom>
          <a:noFill/>
        </p:spPr>
        <p:txBody>
          <a:bodyPr wrap="square" rtlCol="0">
            <a:spAutoFit/>
          </a:bodyPr>
          <a:lstStyle/>
          <a:p>
            <a:pPr algn="ctr"/>
            <a:r>
              <a:rPr lang="de-DE" sz="1600" b="1" dirty="0" err="1">
                <a:solidFill>
                  <a:srgbClr val="C00000"/>
                </a:solidFill>
              </a:rPr>
              <a:t>Active</a:t>
            </a:r>
            <a:r>
              <a:rPr lang="de-DE" sz="1600" b="1" dirty="0">
                <a:solidFill>
                  <a:srgbClr val="C00000"/>
                </a:solidFill>
              </a:rPr>
              <a:t> </a:t>
            </a:r>
            <a:r>
              <a:rPr lang="de-DE" sz="1600" b="1" dirty="0" err="1">
                <a:solidFill>
                  <a:srgbClr val="C00000"/>
                </a:solidFill>
              </a:rPr>
              <a:t>voice</a:t>
            </a:r>
            <a:r>
              <a:rPr lang="de-DE" sz="1600" b="1" dirty="0">
                <a:solidFill>
                  <a:srgbClr val="C00000"/>
                </a:solidFill>
              </a:rPr>
              <a:t> - passive </a:t>
            </a:r>
            <a:r>
              <a:rPr lang="de-DE" sz="1600" b="1" dirty="0" err="1">
                <a:solidFill>
                  <a:srgbClr val="C00000"/>
                </a:solidFill>
              </a:rPr>
              <a:t>voice</a:t>
            </a:r>
            <a:endParaRPr lang="en-GB" sz="1600" b="1" dirty="0">
              <a:solidFill>
                <a:srgbClr val="C00000"/>
              </a:solidFill>
            </a:endParaRPr>
          </a:p>
        </p:txBody>
      </p:sp>
      <p:sp>
        <p:nvSpPr>
          <p:cNvPr id="18" name="Textfeld 17">
            <a:extLst>
              <a:ext uri="{FF2B5EF4-FFF2-40B4-BE49-F238E27FC236}">
                <a16:creationId xmlns:a16="http://schemas.microsoft.com/office/drawing/2014/main" id="{2BA04845-533B-DDB1-1A9D-9EFE22776E6D}"/>
              </a:ext>
            </a:extLst>
          </p:cNvPr>
          <p:cNvSpPr txBox="1"/>
          <p:nvPr/>
        </p:nvSpPr>
        <p:spPr>
          <a:xfrm>
            <a:off x="2771800" y="1578278"/>
            <a:ext cx="6372200" cy="338554"/>
          </a:xfrm>
          <a:prstGeom prst="rect">
            <a:avLst/>
          </a:prstGeom>
          <a:solidFill>
            <a:schemeClr val="bg1"/>
          </a:solidFill>
        </p:spPr>
        <p:txBody>
          <a:bodyPr wrap="square" rtlCol="0">
            <a:spAutoFit/>
          </a:bodyPr>
          <a:lstStyle/>
          <a:p>
            <a:pPr algn="ctr"/>
            <a:r>
              <a:rPr lang="en-GB" sz="1600" dirty="0"/>
              <a:t>To convert a sentence from the active voice to the passive voice -</a:t>
            </a:r>
          </a:p>
        </p:txBody>
      </p:sp>
      <p:sp>
        <p:nvSpPr>
          <p:cNvPr id="24" name="Textfeld 23">
            <a:extLst>
              <a:ext uri="{FF2B5EF4-FFF2-40B4-BE49-F238E27FC236}">
                <a16:creationId xmlns:a16="http://schemas.microsoft.com/office/drawing/2014/main" id="{F7FBFFC2-67AE-5B33-5690-B05DBF43DCD2}"/>
              </a:ext>
            </a:extLst>
          </p:cNvPr>
          <p:cNvSpPr txBox="1"/>
          <p:nvPr/>
        </p:nvSpPr>
        <p:spPr>
          <a:xfrm>
            <a:off x="2771800" y="3522494"/>
            <a:ext cx="6372200" cy="338554"/>
          </a:xfrm>
          <a:prstGeom prst="rect">
            <a:avLst/>
          </a:prstGeom>
          <a:solidFill>
            <a:schemeClr val="bg1"/>
          </a:solidFill>
        </p:spPr>
        <p:txBody>
          <a:bodyPr wrap="square" rtlCol="0">
            <a:spAutoFit/>
          </a:bodyPr>
          <a:lstStyle/>
          <a:p>
            <a:pPr algn="ctr"/>
            <a:r>
              <a:rPr lang="en-GB" sz="1600" i="1" dirty="0"/>
              <a:t>My neighbour drove a red Audi.</a:t>
            </a:r>
          </a:p>
        </p:txBody>
      </p:sp>
      <p:sp>
        <p:nvSpPr>
          <p:cNvPr id="6" name="Textfeld 5">
            <a:extLst>
              <a:ext uri="{FF2B5EF4-FFF2-40B4-BE49-F238E27FC236}">
                <a16:creationId xmlns:a16="http://schemas.microsoft.com/office/drawing/2014/main" id="{8F407021-F7D6-6861-45AA-0C860501FC85}"/>
              </a:ext>
            </a:extLst>
          </p:cNvPr>
          <p:cNvSpPr txBox="1"/>
          <p:nvPr/>
        </p:nvSpPr>
        <p:spPr>
          <a:xfrm>
            <a:off x="107504" y="1556792"/>
            <a:ext cx="2348130" cy="338554"/>
          </a:xfrm>
          <a:prstGeom prst="rect">
            <a:avLst/>
          </a:prstGeom>
          <a:solidFill>
            <a:srgbClr val="FFFF00"/>
          </a:solidFill>
        </p:spPr>
        <p:txBody>
          <a:bodyPr wrap="square" rtlCol="0">
            <a:spAutoFit/>
          </a:bodyPr>
          <a:lstStyle/>
          <a:p>
            <a:r>
              <a:rPr lang="en-GB" sz="1600" dirty="0"/>
              <a:t>Active - passive</a:t>
            </a:r>
          </a:p>
        </p:txBody>
      </p:sp>
      <p:sp>
        <p:nvSpPr>
          <p:cNvPr id="5" name="Textfeld 4">
            <a:extLst>
              <a:ext uri="{FF2B5EF4-FFF2-40B4-BE49-F238E27FC236}">
                <a16:creationId xmlns:a16="http://schemas.microsoft.com/office/drawing/2014/main" id="{EDA1F7B9-C943-4A16-9298-50AB5D5EC507}"/>
              </a:ext>
            </a:extLst>
          </p:cNvPr>
          <p:cNvSpPr txBox="1"/>
          <p:nvPr/>
        </p:nvSpPr>
        <p:spPr>
          <a:xfrm>
            <a:off x="2771800" y="1938318"/>
            <a:ext cx="6372200" cy="338554"/>
          </a:xfrm>
          <a:prstGeom prst="rect">
            <a:avLst/>
          </a:prstGeom>
          <a:solidFill>
            <a:schemeClr val="bg1"/>
          </a:solidFill>
        </p:spPr>
        <p:txBody>
          <a:bodyPr wrap="square" rtlCol="0">
            <a:spAutoFit/>
          </a:bodyPr>
          <a:lstStyle/>
          <a:p>
            <a:pPr algn="ctr"/>
            <a:r>
              <a:rPr lang="en-GB" sz="1600" dirty="0"/>
              <a:t>1. The object becomes the subject</a:t>
            </a:r>
          </a:p>
        </p:txBody>
      </p:sp>
      <p:sp>
        <p:nvSpPr>
          <p:cNvPr id="8" name="Textfeld 7">
            <a:extLst>
              <a:ext uri="{FF2B5EF4-FFF2-40B4-BE49-F238E27FC236}">
                <a16:creationId xmlns:a16="http://schemas.microsoft.com/office/drawing/2014/main" id="{7DDFFE3C-A7B6-CC57-77F6-0ADBA0D3ABE8}"/>
              </a:ext>
            </a:extLst>
          </p:cNvPr>
          <p:cNvSpPr txBox="1"/>
          <p:nvPr/>
        </p:nvSpPr>
        <p:spPr>
          <a:xfrm>
            <a:off x="2771800" y="2276872"/>
            <a:ext cx="6372200" cy="338554"/>
          </a:xfrm>
          <a:prstGeom prst="rect">
            <a:avLst/>
          </a:prstGeom>
          <a:solidFill>
            <a:schemeClr val="bg1"/>
          </a:solidFill>
        </p:spPr>
        <p:txBody>
          <a:bodyPr wrap="square" rtlCol="0">
            <a:spAutoFit/>
          </a:bodyPr>
          <a:lstStyle/>
          <a:p>
            <a:pPr algn="ctr"/>
            <a:r>
              <a:rPr lang="en-GB" sz="1600" dirty="0"/>
              <a:t>2. The tense is defined by the corresponding form of </a:t>
            </a:r>
            <a:r>
              <a:rPr lang="en-GB" sz="1600" i="1" dirty="0"/>
              <a:t>to</a:t>
            </a:r>
            <a:r>
              <a:rPr lang="en-GB" sz="1600" dirty="0"/>
              <a:t> </a:t>
            </a:r>
            <a:r>
              <a:rPr lang="en-GB" sz="1600" i="1" dirty="0"/>
              <a:t>be</a:t>
            </a:r>
          </a:p>
        </p:txBody>
      </p:sp>
      <p:sp>
        <p:nvSpPr>
          <p:cNvPr id="13" name="Textfeld 12">
            <a:extLst>
              <a:ext uri="{FF2B5EF4-FFF2-40B4-BE49-F238E27FC236}">
                <a16:creationId xmlns:a16="http://schemas.microsoft.com/office/drawing/2014/main" id="{FD1C1312-F989-13B8-DD48-7C43C85A876D}"/>
              </a:ext>
            </a:extLst>
          </p:cNvPr>
          <p:cNvSpPr txBox="1"/>
          <p:nvPr/>
        </p:nvSpPr>
        <p:spPr>
          <a:xfrm>
            <a:off x="2771800" y="2564904"/>
            <a:ext cx="6372200" cy="338554"/>
          </a:xfrm>
          <a:prstGeom prst="rect">
            <a:avLst/>
          </a:prstGeom>
          <a:solidFill>
            <a:schemeClr val="bg1"/>
          </a:solidFill>
        </p:spPr>
        <p:txBody>
          <a:bodyPr wrap="square" rtlCol="0">
            <a:spAutoFit/>
          </a:bodyPr>
          <a:lstStyle/>
          <a:p>
            <a:pPr algn="ctr"/>
            <a:r>
              <a:rPr lang="en-GB" sz="1600" dirty="0"/>
              <a:t>3. The main verb of the predicate appears as past participle</a:t>
            </a:r>
            <a:endParaRPr lang="en-GB" sz="1600" i="1" dirty="0"/>
          </a:p>
        </p:txBody>
      </p:sp>
      <p:sp>
        <p:nvSpPr>
          <p:cNvPr id="14" name="Textfeld 13">
            <a:extLst>
              <a:ext uri="{FF2B5EF4-FFF2-40B4-BE49-F238E27FC236}">
                <a16:creationId xmlns:a16="http://schemas.microsoft.com/office/drawing/2014/main" id="{28E31D2F-7E05-805A-E958-FB7B68997556}"/>
              </a:ext>
            </a:extLst>
          </p:cNvPr>
          <p:cNvSpPr txBox="1"/>
          <p:nvPr/>
        </p:nvSpPr>
        <p:spPr>
          <a:xfrm>
            <a:off x="2771800" y="2874422"/>
            <a:ext cx="6372200" cy="584775"/>
          </a:xfrm>
          <a:prstGeom prst="rect">
            <a:avLst/>
          </a:prstGeom>
          <a:solidFill>
            <a:schemeClr val="bg1"/>
          </a:solidFill>
        </p:spPr>
        <p:txBody>
          <a:bodyPr wrap="square" rtlCol="0">
            <a:spAutoFit/>
          </a:bodyPr>
          <a:lstStyle/>
          <a:p>
            <a:pPr algn="ctr"/>
            <a:r>
              <a:rPr lang="en-GB" sz="1600" dirty="0"/>
              <a:t>(Optional): 4. The subject becomes the object following the preposition </a:t>
            </a:r>
            <a:r>
              <a:rPr lang="en-GB" sz="1600" b="1" i="1" dirty="0"/>
              <a:t>by.</a:t>
            </a:r>
          </a:p>
        </p:txBody>
      </p:sp>
      <p:sp>
        <p:nvSpPr>
          <p:cNvPr id="15" name="Textfeld 14">
            <a:extLst>
              <a:ext uri="{FF2B5EF4-FFF2-40B4-BE49-F238E27FC236}">
                <a16:creationId xmlns:a16="http://schemas.microsoft.com/office/drawing/2014/main" id="{1941B16D-C615-CA07-495E-DFEE87689801}"/>
              </a:ext>
            </a:extLst>
          </p:cNvPr>
          <p:cNvSpPr txBox="1"/>
          <p:nvPr/>
        </p:nvSpPr>
        <p:spPr>
          <a:xfrm>
            <a:off x="107504" y="3522494"/>
            <a:ext cx="2348130" cy="338554"/>
          </a:xfrm>
          <a:prstGeom prst="rect">
            <a:avLst/>
          </a:prstGeom>
          <a:solidFill>
            <a:srgbClr val="FFFF00"/>
          </a:solidFill>
        </p:spPr>
        <p:txBody>
          <a:bodyPr wrap="square" rtlCol="0">
            <a:spAutoFit/>
          </a:bodyPr>
          <a:lstStyle/>
          <a:p>
            <a:r>
              <a:rPr lang="en-GB" sz="1600" dirty="0"/>
              <a:t>Example</a:t>
            </a:r>
          </a:p>
        </p:txBody>
      </p:sp>
      <p:sp>
        <p:nvSpPr>
          <p:cNvPr id="16" name="Textfeld 15">
            <a:extLst>
              <a:ext uri="{FF2B5EF4-FFF2-40B4-BE49-F238E27FC236}">
                <a16:creationId xmlns:a16="http://schemas.microsoft.com/office/drawing/2014/main" id="{07231EBB-A272-0EB7-B876-0EC4248EBC17}"/>
              </a:ext>
            </a:extLst>
          </p:cNvPr>
          <p:cNvSpPr txBox="1"/>
          <p:nvPr/>
        </p:nvSpPr>
        <p:spPr>
          <a:xfrm>
            <a:off x="2771800" y="3861048"/>
            <a:ext cx="6372200" cy="338554"/>
          </a:xfrm>
          <a:prstGeom prst="rect">
            <a:avLst/>
          </a:prstGeom>
          <a:solidFill>
            <a:schemeClr val="bg1"/>
          </a:solidFill>
        </p:spPr>
        <p:txBody>
          <a:bodyPr wrap="square" rtlCol="0">
            <a:spAutoFit/>
          </a:bodyPr>
          <a:lstStyle/>
          <a:p>
            <a:pPr algn="ctr"/>
            <a:r>
              <a:rPr lang="en-GB" sz="1600" dirty="0"/>
              <a:t>1. The object becomes the subject</a:t>
            </a:r>
          </a:p>
        </p:txBody>
      </p:sp>
      <p:sp>
        <p:nvSpPr>
          <p:cNvPr id="17" name="Textfeld 16">
            <a:extLst>
              <a:ext uri="{FF2B5EF4-FFF2-40B4-BE49-F238E27FC236}">
                <a16:creationId xmlns:a16="http://schemas.microsoft.com/office/drawing/2014/main" id="{A1DDF849-FF42-EC08-015A-5600EB8B6238}"/>
              </a:ext>
            </a:extLst>
          </p:cNvPr>
          <p:cNvSpPr txBox="1"/>
          <p:nvPr/>
        </p:nvSpPr>
        <p:spPr>
          <a:xfrm>
            <a:off x="2771800" y="4170566"/>
            <a:ext cx="6372200" cy="338554"/>
          </a:xfrm>
          <a:prstGeom prst="rect">
            <a:avLst/>
          </a:prstGeom>
          <a:solidFill>
            <a:schemeClr val="bg1"/>
          </a:solidFill>
        </p:spPr>
        <p:txBody>
          <a:bodyPr wrap="square" rtlCol="0">
            <a:spAutoFit/>
          </a:bodyPr>
          <a:lstStyle/>
          <a:p>
            <a:pPr algn="ctr"/>
            <a:r>
              <a:rPr lang="en-GB" sz="1600" b="1" i="1" dirty="0"/>
              <a:t>A red Audi</a:t>
            </a:r>
            <a:r>
              <a:rPr lang="en-GB" sz="1600" i="1" dirty="0"/>
              <a:t>…</a:t>
            </a:r>
          </a:p>
        </p:txBody>
      </p:sp>
      <p:sp>
        <p:nvSpPr>
          <p:cNvPr id="20" name="Textfeld 19">
            <a:extLst>
              <a:ext uri="{FF2B5EF4-FFF2-40B4-BE49-F238E27FC236}">
                <a16:creationId xmlns:a16="http://schemas.microsoft.com/office/drawing/2014/main" id="{70B3F46B-4E66-362C-954F-6645F6DCEC18}"/>
              </a:ext>
            </a:extLst>
          </p:cNvPr>
          <p:cNvSpPr txBox="1"/>
          <p:nvPr/>
        </p:nvSpPr>
        <p:spPr>
          <a:xfrm>
            <a:off x="2771800" y="4509120"/>
            <a:ext cx="6372200" cy="338554"/>
          </a:xfrm>
          <a:prstGeom prst="rect">
            <a:avLst/>
          </a:prstGeom>
          <a:solidFill>
            <a:schemeClr val="bg1"/>
          </a:solidFill>
        </p:spPr>
        <p:txBody>
          <a:bodyPr wrap="square" rtlCol="0">
            <a:spAutoFit/>
          </a:bodyPr>
          <a:lstStyle/>
          <a:p>
            <a:pPr algn="ctr"/>
            <a:r>
              <a:rPr lang="en-GB" sz="1600" dirty="0"/>
              <a:t>2. The tense is defined by the corresponding form of </a:t>
            </a:r>
            <a:r>
              <a:rPr lang="en-GB" sz="1600" i="1" dirty="0"/>
              <a:t>to</a:t>
            </a:r>
            <a:r>
              <a:rPr lang="en-GB" sz="1600" dirty="0"/>
              <a:t> </a:t>
            </a:r>
            <a:r>
              <a:rPr lang="en-GB" sz="1600" i="1" dirty="0"/>
              <a:t>be</a:t>
            </a:r>
          </a:p>
        </p:txBody>
      </p:sp>
      <p:sp>
        <p:nvSpPr>
          <p:cNvPr id="21" name="Textfeld 20">
            <a:extLst>
              <a:ext uri="{FF2B5EF4-FFF2-40B4-BE49-F238E27FC236}">
                <a16:creationId xmlns:a16="http://schemas.microsoft.com/office/drawing/2014/main" id="{9477A384-956E-77F2-DCBD-0136CD4117E4}"/>
              </a:ext>
            </a:extLst>
          </p:cNvPr>
          <p:cNvSpPr txBox="1"/>
          <p:nvPr/>
        </p:nvSpPr>
        <p:spPr>
          <a:xfrm>
            <a:off x="2771800" y="4818638"/>
            <a:ext cx="6372200" cy="338554"/>
          </a:xfrm>
          <a:prstGeom prst="rect">
            <a:avLst/>
          </a:prstGeom>
          <a:solidFill>
            <a:schemeClr val="bg1"/>
          </a:solidFill>
        </p:spPr>
        <p:txBody>
          <a:bodyPr wrap="square" rtlCol="0">
            <a:spAutoFit/>
          </a:bodyPr>
          <a:lstStyle/>
          <a:p>
            <a:pPr algn="ctr"/>
            <a:r>
              <a:rPr lang="en-GB" sz="1600" i="1" dirty="0"/>
              <a:t>A red Audi </a:t>
            </a:r>
            <a:r>
              <a:rPr lang="en-GB" sz="1600" b="1" i="1" dirty="0"/>
              <a:t>was</a:t>
            </a:r>
            <a:r>
              <a:rPr lang="en-GB" sz="1600" i="1" dirty="0"/>
              <a:t>… (past tense)</a:t>
            </a:r>
          </a:p>
        </p:txBody>
      </p:sp>
      <p:sp>
        <p:nvSpPr>
          <p:cNvPr id="22" name="Textfeld 21">
            <a:extLst>
              <a:ext uri="{FF2B5EF4-FFF2-40B4-BE49-F238E27FC236}">
                <a16:creationId xmlns:a16="http://schemas.microsoft.com/office/drawing/2014/main" id="{C60D5D9C-81FF-DD76-DB2C-9A3CBB933BFD}"/>
              </a:ext>
            </a:extLst>
          </p:cNvPr>
          <p:cNvSpPr txBox="1"/>
          <p:nvPr/>
        </p:nvSpPr>
        <p:spPr>
          <a:xfrm>
            <a:off x="2771800" y="5157192"/>
            <a:ext cx="6372200" cy="338554"/>
          </a:xfrm>
          <a:prstGeom prst="rect">
            <a:avLst/>
          </a:prstGeom>
          <a:solidFill>
            <a:schemeClr val="bg1"/>
          </a:solidFill>
        </p:spPr>
        <p:txBody>
          <a:bodyPr wrap="square" rtlCol="0">
            <a:spAutoFit/>
          </a:bodyPr>
          <a:lstStyle/>
          <a:p>
            <a:pPr algn="ctr"/>
            <a:r>
              <a:rPr lang="en-GB" sz="1600" dirty="0"/>
              <a:t>3. The main verb of the predicate appears as past participle</a:t>
            </a:r>
            <a:endParaRPr lang="en-GB" sz="1600" i="1" dirty="0"/>
          </a:p>
        </p:txBody>
      </p:sp>
      <p:sp>
        <p:nvSpPr>
          <p:cNvPr id="23" name="Textfeld 22">
            <a:extLst>
              <a:ext uri="{FF2B5EF4-FFF2-40B4-BE49-F238E27FC236}">
                <a16:creationId xmlns:a16="http://schemas.microsoft.com/office/drawing/2014/main" id="{88C46F48-F86F-4144-1650-76A1F2749CD9}"/>
              </a:ext>
            </a:extLst>
          </p:cNvPr>
          <p:cNvSpPr txBox="1"/>
          <p:nvPr/>
        </p:nvSpPr>
        <p:spPr>
          <a:xfrm>
            <a:off x="2771800" y="5466710"/>
            <a:ext cx="6372200" cy="338554"/>
          </a:xfrm>
          <a:prstGeom prst="rect">
            <a:avLst/>
          </a:prstGeom>
          <a:solidFill>
            <a:schemeClr val="bg1"/>
          </a:solidFill>
        </p:spPr>
        <p:txBody>
          <a:bodyPr wrap="square" rtlCol="0">
            <a:spAutoFit/>
          </a:bodyPr>
          <a:lstStyle/>
          <a:p>
            <a:pPr algn="ctr"/>
            <a:r>
              <a:rPr lang="en-GB" sz="1600" i="1" dirty="0"/>
              <a:t>A red Audi was </a:t>
            </a:r>
            <a:r>
              <a:rPr lang="en-GB" sz="1600" b="1" i="1" dirty="0"/>
              <a:t>driven</a:t>
            </a:r>
            <a:r>
              <a:rPr lang="en-GB" sz="1600" i="1" dirty="0"/>
              <a:t>…</a:t>
            </a:r>
          </a:p>
        </p:txBody>
      </p:sp>
      <p:sp>
        <p:nvSpPr>
          <p:cNvPr id="25" name="Textfeld 24">
            <a:extLst>
              <a:ext uri="{FF2B5EF4-FFF2-40B4-BE49-F238E27FC236}">
                <a16:creationId xmlns:a16="http://schemas.microsoft.com/office/drawing/2014/main" id="{4C6F51CD-CC85-A5CE-AB4C-C058D3D60491}"/>
              </a:ext>
            </a:extLst>
          </p:cNvPr>
          <p:cNvSpPr txBox="1"/>
          <p:nvPr/>
        </p:nvSpPr>
        <p:spPr>
          <a:xfrm>
            <a:off x="2771800" y="5805264"/>
            <a:ext cx="6372200" cy="338554"/>
          </a:xfrm>
          <a:prstGeom prst="rect">
            <a:avLst/>
          </a:prstGeom>
          <a:solidFill>
            <a:schemeClr val="bg1"/>
          </a:solidFill>
        </p:spPr>
        <p:txBody>
          <a:bodyPr wrap="square" rtlCol="0">
            <a:spAutoFit/>
          </a:bodyPr>
          <a:lstStyle/>
          <a:p>
            <a:pPr algn="ctr"/>
            <a:r>
              <a:rPr lang="en-GB" sz="1600" dirty="0"/>
              <a:t>4. The subject becomes the object following the preposition </a:t>
            </a:r>
            <a:r>
              <a:rPr lang="en-GB" sz="1600" b="1" i="1" dirty="0"/>
              <a:t>by.</a:t>
            </a:r>
          </a:p>
        </p:txBody>
      </p:sp>
      <p:sp>
        <p:nvSpPr>
          <p:cNvPr id="26" name="Textfeld 25">
            <a:extLst>
              <a:ext uri="{FF2B5EF4-FFF2-40B4-BE49-F238E27FC236}">
                <a16:creationId xmlns:a16="http://schemas.microsoft.com/office/drawing/2014/main" id="{BBF1CC4F-9562-CEE0-237B-24EEB7E27EE2}"/>
              </a:ext>
            </a:extLst>
          </p:cNvPr>
          <p:cNvSpPr txBox="1"/>
          <p:nvPr/>
        </p:nvSpPr>
        <p:spPr>
          <a:xfrm>
            <a:off x="2771800" y="6114782"/>
            <a:ext cx="6372200" cy="338554"/>
          </a:xfrm>
          <a:prstGeom prst="rect">
            <a:avLst/>
          </a:prstGeom>
          <a:solidFill>
            <a:schemeClr val="bg1"/>
          </a:solidFill>
        </p:spPr>
        <p:txBody>
          <a:bodyPr wrap="square" rtlCol="0">
            <a:spAutoFit/>
          </a:bodyPr>
          <a:lstStyle/>
          <a:p>
            <a:pPr algn="ctr"/>
            <a:r>
              <a:rPr lang="en-GB" sz="1600" i="1" dirty="0"/>
              <a:t>A red Audi was driven </a:t>
            </a:r>
            <a:r>
              <a:rPr lang="en-GB" sz="1600" b="1" i="1" dirty="0"/>
              <a:t>by my neighbour</a:t>
            </a:r>
            <a:r>
              <a:rPr lang="en-GB" sz="1600" i="1" dirty="0"/>
              <a:t>.</a:t>
            </a:r>
          </a:p>
        </p:txBody>
      </p:sp>
    </p:spTree>
    <p:extLst>
      <p:ext uri="{BB962C8B-B14F-4D97-AF65-F5344CB8AC3E}">
        <p14:creationId xmlns:p14="http://schemas.microsoft.com/office/powerpoint/2010/main" val="2764355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1000" fill="hold"/>
                                        <p:tgtEl>
                                          <p:spTgt spid="6"/>
                                        </p:tgtEl>
                                        <p:attrNameLst>
                                          <p:attrName>ppt_x</p:attrName>
                                        </p:attrNameLst>
                                      </p:cBhvr>
                                      <p:tavLst>
                                        <p:tav tm="0">
                                          <p:val>
                                            <p:strVal val="0-#ppt_w/2"/>
                                          </p:val>
                                        </p:tav>
                                        <p:tav tm="100000">
                                          <p:val>
                                            <p:strVal val="#ppt_x"/>
                                          </p:val>
                                        </p:tav>
                                      </p:tavLst>
                                    </p:anim>
                                    <p:anim calcmode="lin" valueType="num">
                                      <p:cBhvr additive="base">
                                        <p:cTn id="8" dur="10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animEffect transition="in" filter="fade">
                                      <p:cBhvr>
                                        <p:cTn id="13" dur="1000"/>
                                        <p:tgtEl>
                                          <p:spTgt spid="18"/>
                                        </p:tgtEl>
                                      </p:cBhvr>
                                    </p:animEffect>
                                    <p:anim calcmode="lin" valueType="num">
                                      <p:cBhvr>
                                        <p:cTn id="14" dur="1000" fill="hold"/>
                                        <p:tgtEl>
                                          <p:spTgt spid="18"/>
                                        </p:tgtEl>
                                        <p:attrNameLst>
                                          <p:attrName>ppt_x</p:attrName>
                                        </p:attrNameLst>
                                      </p:cBhvr>
                                      <p:tavLst>
                                        <p:tav tm="0">
                                          <p:val>
                                            <p:strVal val="#ppt_x"/>
                                          </p:val>
                                        </p:tav>
                                        <p:tav tm="100000">
                                          <p:val>
                                            <p:strVal val="#ppt_x"/>
                                          </p:val>
                                        </p:tav>
                                      </p:tavLst>
                                    </p:anim>
                                    <p:anim calcmode="lin" valueType="num">
                                      <p:cBhvr>
                                        <p:cTn id="15"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fade">
                                      <p:cBhvr>
                                        <p:cTn id="20" dur="1000"/>
                                        <p:tgtEl>
                                          <p:spTgt spid="5"/>
                                        </p:tgtEl>
                                      </p:cBhvr>
                                    </p:animEffect>
                                    <p:anim calcmode="lin" valueType="num">
                                      <p:cBhvr>
                                        <p:cTn id="21" dur="1000" fill="hold"/>
                                        <p:tgtEl>
                                          <p:spTgt spid="5"/>
                                        </p:tgtEl>
                                        <p:attrNameLst>
                                          <p:attrName>ppt_x</p:attrName>
                                        </p:attrNameLst>
                                      </p:cBhvr>
                                      <p:tavLst>
                                        <p:tav tm="0">
                                          <p:val>
                                            <p:strVal val="#ppt_x"/>
                                          </p:val>
                                        </p:tav>
                                        <p:tav tm="100000">
                                          <p:val>
                                            <p:strVal val="#ppt_x"/>
                                          </p:val>
                                        </p:tav>
                                      </p:tavLst>
                                    </p:anim>
                                    <p:anim calcmode="lin" valueType="num">
                                      <p:cBhvr>
                                        <p:cTn id="22"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1000"/>
                                        <p:tgtEl>
                                          <p:spTgt spid="8"/>
                                        </p:tgtEl>
                                      </p:cBhvr>
                                    </p:animEffect>
                                    <p:anim calcmode="lin" valueType="num">
                                      <p:cBhvr>
                                        <p:cTn id="28" dur="1000" fill="hold"/>
                                        <p:tgtEl>
                                          <p:spTgt spid="8"/>
                                        </p:tgtEl>
                                        <p:attrNameLst>
                                          <p:attrName>ppt_x</p:attrName>
                                        </p:attrNameLst>
                                      </p:cBhvr>
                                      <p:tavLst>
                                        <p:tav tm="0">
                                          <p:val>
                                            <p:strVal val="#ppt_x"/>
                                          </p:val>
                                        </p:tav>
                                        <p:tav tm="100000">
                                          <p:val>
                                            <p:strVal val="#ppt_x"/>
                                          </p:val>
                                        </p:tav>
                                      </p:tavLst>
                                    </p:anim>
                                    <p:anim calcmode="lin" valueType="num">
                                      <p:cBhvr>
                                        <p:cTn id="2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13"/>
                                        </p:tgtEl>
                                        <p:attrNameLst>
                                          <p:attrName>style.visibility</p:attrName>
                                        </p:attrNameLst>
                                      </p:cBhvr>
                                      <p:to>
                                        <p:strVal val="visible"/>
                                      </p:to>
                                    </p:set>
                                    <p:animEffect transition="in" filter="fade">
                                      <p:cBhvr>
                                        <p:cTn id="34" dur="1000"/>
                                        <p:tgtEl>
                                          <p:spTgt spid="13"/>
                                        </p:tgtEl>
                                      </p:cBhvr>
                                    </p:animEffect>
                                    <p:anim calcmode="lin" valueType="num">
                                      <p:cBhvr>
                                        <p:cTn id="35" dur="1000" fill="hold"/>
                                        <p:tgtEl>
                                          <p:spTgt spid="13"/>
                                        </p:tgtEl>
                                        <p:attrNameLst>
                                          <p:attrName>ppt_x</p:attrName>
                                        </p:attrNameLst>
                                      </p:cBhvr>
                                      <p:tavLst>
                                        <p:tav tm="0">
                                          <p:val>
                                            <p:strVal val="#ppt_x"/>
                                          </p:val>
                                        </p:tav>
                                        <p:tav tm="100000">
                                          <p:val>
                                            <p:strVal val="#ppt_x"/>
                                          </p:val>
                                        </p:tav>
                                      </p:tavLst>
                                    </p:anim>
                                    <p:anim calcmode="lin" valueType="num">
                                      <p:cBhvr>
                                        <p:cTn id="36"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14"/>
                                        </p:tgtEl>
                                        <p:attrNameLst>
                                          <p:attrName>style.visibility</p:attrName>
                                        </p:attrNameLst>
                                      </p:cBhvr>
                                      <p:to>
                                        <p:strVal val="visible"/>
                                      </p:to>
                                    </p:set>
                                    <p:animEffect transition="in" filter="fade">
                                      <p:cBhvr>
                                        <p:cTn id="41" dur="1000"/>
                                        <p:tgtEl>
                                          <p:spTgt spid="14"/>
                                        </p:tgtEl>
                                      </p:cBhvr>
                                    </p:animEffect>
                                    <p:anim calcmode="lin" valueType="num">
                                      <p:cBhvr>
                                        <p:cTn id="42" dur="1000" fill="hold"/>
                                        <p:tgtEl>
                                          <p:spTgt spid="14"/>
                                        </p:tgtEl>
                                        <p:attrNameLst>
                                          <p:attrName>ppt_x</p:attrName>
                                        </p:attrNameLst>
                                      </p:cBhvr>
                                      <p:tavLst>
                                        <p:tav tm="0">
                                          <p:val>
                                            <p:strVal val="#ppt_x"/>
                                          </p:val>
                                        </p:tav>
                                        <p:tav tm="100000">
                                          <p:val>
                                            <p:strVal val="#ppt_x"/>
                                          </p:val>
                                        </p:tav>
                                      </p:tavLst>
                                    </p:anim>
                                    <p:anim calcmode="lin" valueType="num">
                                      <p:cBhvr>
                                        <p:cTn id="43"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2" presetClass="entr" presetSubtype="8" fill="hold" grpId="0" nodeType="clickEffect">
                                  <p:stCondLst>
                                    <p:cond delay="0"/>
                                  </p:stCondLst>
                                  <p:childTnLst>
                                    <p:set>
                                      <p:cBhvr>
                                        <p:cTn id="47" dur="1" fill="hold">
                                          <p:stCondLst>
                                            <p:cond delay="0"/>
                                          </p:stCondLst>
                                        </p:cTn>
                                        <p:tgtEl>
                                          <p:spTgt spid="15"/>
                                        </p:tgtEl>
                                        <p:attrNameLst>
                                          <p:attrName>style.visibility</p:attrName>
                                        </p:attrNameLst>
                                      </p:cBhvr>
                                      <p:to>
                                        <p:strVal val="visible"/>
                                      </p:to>
                                    </p:set>
                                    <p:anim calcmode="lin" valueType="num">
                                      <p:cBhvr additive="base">
                                        <p:cTn id="48" dur="1000" fill="hold"/>
                                        <p:tgtEl>
                                          <p:spTgt spid="15"/>
                                        </p:tgtEl>
                                        <p:attrNameLst>
                                          <p:attrName>ppt_x</p:attrName>
                                        </p:attrNameLst>
                                      </p:cBhvr>
                                      <p:tavLst>
                                        <p:tav tm="0">
                                          <p:val>
                                            <p:strVal val="0-#ppt_w/2"/>
                                          </p:val>
                                        </p:tav>
                                        <p:tav tm="100000">
                                          <p:val>
                                            <p:strVal val="#ppt_x"/>
                                          </p:val>
                                        </p:tav>
                                      </p:tavLst>
                                    </p:anim>
                                    <p:anim calcmode="lin" valueType="num">
                                      <p:cBhvr additive="base">
                                        <p:cTn id="49" dur="1000" fill="hold"/>
                                        <p:tgtEl>
                                          <p:spTgt spid="15"/>
                                        </p:tgtEl>
                                        <p:attrNameLst>
                                          <p:attrName>ppt_y</p:attrName>
                                        </p:attrNameLst>
                                      </p:cBhvr>
                                      <p:tavLst>
                                        <p:tav tm="0">
                                          <p:val>
                                            <p:strVal val="#ppt_y"/>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24"/>
                                        </p:tgtEl>
                                        <p:attrNameLst>
                                          <p:attrName>style.visibility</p:attrName>
                                        </p:attrNameLst>
                                      </p:cBhvr>
                                      <p:to>
                                        <p:strVal val="visible"/>
                                      </p:to>
                                    </p:set>
                                    <p:animEffect transition="in" filter="fade">
                                      <p:cBhvr>
                                        <p:cTn id="54" dur="1000"/>
                                        <p:tgtEl>
                                          <p:spTgt spid="24"/>
                                        </p:tgtEl>
                                      </p:cBhvr>
                                    </p:animEffect>
                                    <p:anim calcmode="lin" valueType="num">
                                      <p:cBhvr>
                                        <p:cTn id="55" dur="1000" fill="hold"/>
                                        <p:tgtEl>
                                          <p:spTgt spid="24"/>
                                        </p:tgtEl>
                                        <p:attrNameLst>
                                          <p:attrName>ppt_x</p:attrName>
                                        </p:attrNameLst>
                                      </p:cBhvr>
                                      <p:tavLst>
                                        <p:tav tm="0">
                                          <p:val>
                                            <p:strVal val="#ppt_x"/>
                                          </p:val>
                                        </p:tav>
                                        <p:tav tm="100000">
                                          <p:val>
                                            <p:strVal val="#ppt_x"/>
                                          </p:val>
                                        </p:tav>
                                      </p:tavLst>
                                    </p:anim>
                                    <p:anim calcmode="lin" valueType="num">
                                      <p:cBhvr>
                                        <p:cTn id="56"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grpId="0" nodeType="clickEffect">
                                  <p:stCondLst>
                                    <p:cond delay="0"/>
                                  </p:stCondLst>
                                  <p:childTnLst>
                                    <p:set>
                                      <p:cBhvr>
                                        <p:cTn id="60" dur="1" fill="hold">
                                          <p:stCondLst>
                                            <p:cond delay="0"/>
                                          </p:stCondLst>
                                        </p:cTn>
                                        <p:tgtEl>
                                          <p:spTgt spid="16"/>
                                        </p:tgtEl>
                                        <p:attrNameLst>
                                          <p:attrName>style.visibility</p:attrName>
                                        </p:attrNameLst>
                                      </p:cBhvr>
                                      <p:to>
                                        <p:strVal val="visible"/>
                                      </p:to>
                                    </p:set>
                                    <p:animEffect transition="in" filter="fade">
                                      <p:cBhvr>
                                        <p:cTn id="61" dur="1000"/>
                                        <p:tgtEl>
                                          <p:spTgt spid="16"/>
                                        </p:tgtEl>
                                      </p:cBhvr>
                                    </p:animEffect>
                                    <p:anim calcmode="lin" valueType="num">
                                      <p:cBhvr>
                                        <p:cTn id="62" dur="1000" fill="hold"/>
                                        <p:tgtEl>
                                          <p:spTgt spid="16"/>
                                        </p:tgtEl>
                                        <p:attrNameLst>
                                          <p:attrName>ppt_x</p:attrName>
                                        </p:attrNameLst>
                                      </p:cBhvr>
                                      <p:tavLst>
                                        <p:tav tm="0">
                                          <p:val>
                                            <p:strVal val="#ppt_x"/>
                                          </p:val>
                                        </p:tav>
                                        <p:tav tm="100000">
                                          <p:val>
                                            <p:strVal val="#ppt_x"/>
                                          </p:val>
                                        </p:tav>
                                      </p:tavLst>
                                    </p:anim>
                                    <p:anim calcmode="lin" valueType="num">
                                      <p:cBhvr>
                                        <p:cTn id="63"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64" fill="hold">
                      <p:stCondLst>
                        <p:cond delay="indefinite"/>
                      </p:stCondLst>
                      <p:childTnLst>
                        <p:par>
                          <p:cTn id="65" fill="hold">
                            <p:stCondLst>
                              <p:cond delay="0"/>
                            </p:stCondLst>
                            <p:childTnLst>
                              <p:par>
                                <p:cTn id="66" presetID="42" presetClass="entr" presetSubtype="0" fill="hold" grpId="0" nodeType="clickEffect">
                                  <p:stCondLst>
                                    <p:cond delay="0"/>
                                  </p:stCondLst>
                                  <p:childTnLst>
                                    <p:set>
                                      <p:cBhvr>
                                        <p:cTn id="67" dur="1" fill="hold">
                                          <p:stCondLst>
                                            <p:cond delay="0"/>
                                          </p:stCondLst>
                                        </p:cTn>
                                        <p:tgtEl>
                                          <p:spTgt spid="17"/>
                                        </p:tgtEl>
                                        <p:attrNameLst>
                                          <p:attrName>style.visibility</p:attrName>
                                        </p:attrNameLst>
                                      </p:cBhvr>
                                      <p:to>
                                        <p:strVal val="visible"/>
                                      </p:to>
                                    </p:set>
                                    <p:animEffect transition="in" filter="fade">
                                      <p:cBhvr>
                                        <p:cTn id="68" dur="1000"/>
                                        <p:tgtEl>
                                          <p:spTgt spid="17"/>
                                        </p:tgtEl>
                                      </p:cBhvr>
                                    </p:animEffect>
                                    <p:anim calcmode="lin" valueType="num">
                                      <p:cBhvr>
                                        <p:cTn id="69" dur="1000" fill="hold"/>
                                        <p:tgtEl>
                                          <p:spTgt spid="17"/>
                                        </p:tgtEl>
                                        <p:attrNameLst>
                                          <p:attrName>ppt_x</p:attrName>
                                        </p:attrNameLst>
                                      </p:cBhvr>
                                      <p:tavLst>
                                        <p:tav tm="0">
                                          <p:val>
                                            <p:strVal val="#ppt_x"/>
                                          </p:val>
                                        </p:tav>
                                        <p:tav tm="100000">
                                          <p:val>
                                            <p:strVal val="#ppt_x"/>
                                          </p:val>
                                        </p:tav>
                                      </p:tavLst>
                                    </p:anim>
                                    <p:anim calcmode="lin" valueType="num">
                                      <p:cBhvr>
                                        <p:cTn id="70"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71" fill="hold">
                      <p:stCondLst>
                        <p:cond delay="indefinite"/>
                      </p:stCondLst>
                      <p:childTnLst>
                        <p:par>
                          <p:cTn id="72" fill="hold">
                            <p:stCondLst>
                              <p:cond delay="0"/>
                            </p:stCondLst>
                            <p:childTnLst>
                              <p:par>
                                <p:cTn id="73" presetID="42" presetClass="entr" presetSubtype="0" fill="hold" grpId="0" nodeType="clickEffect">
                                  <p:stCondLst>
                                    <p:cond delay="0"/>
                                  </p:stCondLst>
                                  <p:childTnLst>
                                    <p:set>
                                      <p:cBhvr>
                                        <p:cTn id="74" dur="1" fill="hold">
                                          <p:stCondLst>
                                            <p:cond delay="0"/>
                                          </p:stCondLst>
                                        </p:cTn>
                                        <p:tgtEl>
                                          <p:spTgt spid="20"/>
                                        </p:tgtEl>
                                        <p:attrNameLst>
                                          <p:attrName>style.visibility</p:attrName>
                                        </p:attrNameLst>
                                      </p:cBhvr>
                                      <p:to>
                                        <p:strVal val="visible"/>
                                      </p:to>
                                    </p:set>
                                    <p:animEffect transition="in" filter="fade">
                                      <p:cBhvr>
                                        <p:cTn id="75" dur="1000"/>
                                        <p:tgtEl>
                                          <p:spTgt spid="20"/>
                                        </p:tgtEl>
                                      </p:cBhvr>
                                    </p:animEffect>
                                    <p:anim calcmode="lin" valueType="num">
                                      <p:cBhvr>
                                        <p:cTn id="76" dur="1000" fill="hold"/>
                                        <p:tgtEl>
                                          <p:spTgt spid="20"/>
                                        </p:tgtEl>
                                        <p:attrNameLst>
                                          <p:attrName>ppt_x</p:attrName>
                                        </p:attrNameLst>
                                      </p:cBhvr>
                                      <p:tavLst>
                                        <p:tav tm="0">
                                          <p:val>
                                            <p:strVal val="#ppt_x"/>
                                          </p:val>
                                        </p:tav>
                                        <p:tav tm="100000">
                                          <p:val>
                                            <p:strVal val="#ppt_x"/>
                                          </p:val>
                                        </p:tav>
                                      </p:tavLst>
                                    </p:anim>
                                    <p:anim calcmode="lin" valueType="num">
                                      <p:cBhvr>
                                        <p:cTn id="77"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78" fill="hold">
                      <p:stCondLst>
                        <p:cond delay="indefinite"/>
                      </p:stCondLst>
                      <p:childTnLst>
                        <p:par>
                          <p:cTn id="79" fill="hold">
                            <p:stCondLst>
                              <p:cond delay="0"/>
                            </p:stCondLst>
                            <p:childTnLst>
                              <p:par>
                                <p:cTn id="80" presetID="42" presetClass="entr" presetSubtype="0" fill="hold" grpId="0" nodeType="clickEffect">
                                  <p:stCondLst>
                                    <p:cond delay="0"/>
                                  </p:stCondLst>
                                  <p:childTnLst>
                                    <p:set>
                                      <p:cBhvr>
                                        <p:cTn id="81" dur="1" fill="hold">
                                          <p:stCondLst>
                                            <p:cond delay="0"/>
                                          </p:stCondLst>
                                        </p:cTn>
                                        <p:tgtEl>
                                          <p:spTgt spid="21"/>
                                        </p:tgtEl>
                                        <p:attrNameLst>
                                          <p:attrName>style.visibility</p:attrName>
                                        </p:attrNameLst>
                                      </p:cBhvr>
                                      <p:to>
                                        <p:strVal val="visible"/>
                                      </p:to>
                                    </p:set>
                                    <p:animEffect transition="in" filter="fade">
                                      <p:cBhvr>
                                        <p:cTn id="82" dur="1000"/>
                                        <p:tgtEl>
                                          <p:spTgt spid="21"/>
                                        </p:tgtEl>
                                      </p:cBhvr>
                                    </p:animEffect>
                                    <p:anim calcmode="lin" valueType="num">
                                      <p:cBhvr>
                                        <p:cTn id="83" dur="1000" fill="hold"/>
                                        <p:tgtEl>
                                          <p:spTgt spid="21"/>
                                        </p:tgtEl>
                                        <p:attrNameLst>
                                          <p:attrName>ppt_x</p:attrName>
                                        </p:attrNameLst>
                                      </p:cBhvr>
                                      <p:tavLst>
                                        <p:tav tm="0">
                                          <p:val>
                                            <p:strVal val="#ppt_x"/>
                                          </p:val>
                                        </p:tav>
                                        <p:tav tm="100000">
                                          <p:val>
                                            <p:strVal val="#ppt_x"/>
                                          </p:val>
                                        </p:tav>
                                      </p:tavLst>
                                    </p:anim>
                                    <p:anim calcmode="lin" valueType="num">
                                      <p:cBhvr>
                                        <p:cTn id="84"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85" fill="hold">
                      <p:stCondLst>
                        <p:cond delay="indefinite"/>
                      </p:stCondLst>
                      <p:childTnLst>
                        <p:par>
                          <p:cTn id="86" fill="hold">
                            <p:stCondLst>
                              <p:cond delay="0"/>
                            </p:stCondLst>
                            <p:childTnLst>
                              <p:par>
                                <p:cTn id="87" presetID="42" presetClass="entr" presetSubtype="0" fill="hold" grpId="0" nodeType="clickEffect">
                                  <p:stCondLst>
                                    <p:cond delay="0"/>
                                  </p:stCondLst>
                                  <p:childTnLst>
                                    <p:set>
                                      <p:cBhvr>
                                        <p:cTn id="88" dur="1" fill="hold">
                                          <p:stCondLst>
                                            <p:cond delay="0"/>
                                          </p:stCondLst>
                                        </p:cTn>
                                        <p:tgtEl>
                                          <p:spTgt spid="22"/>
                                        </p:tgtEl>
                                        <p:attrNameLst>
                                          <p:attrName>style.visibility</p:attrName>
                                        </p:attrNameLst>
                                      </p:cBhvr>
                                      <p:to>
                                        <p:strVal val="visible"/>
                                      </p:to>
                                    </p:set>
                                    <p:animEffect transition="in" filter="fade">
                                      <p:cBhvr>
                                        <p:cTn id="89" dur="1000"/>
                                        <p:tgtEl>
                                          <p:spTgt spid="22"/>
                                        </p:tgtEl>
                                      </p:cBhvr>
                                    </p:animEffect>
                                    <p:anim calcmode="lin" valueType="num">
                                      <p:cBhvr>
                                        <p:cTn id="90" dur="1000" fill="hold"/>
                                        <p:tgtEl>
                                          <p:spTgt spid="22"/>
                                        </p:tgtEl>
                                        <p:attrNameLst>
                                          <p:attrName>ppt_x</p:attrName>
                                        </p:attrNameLst>
                                      </p:cBhvr>
                                      <p:tavLst>
                                        <p:tav tm="0">
                                          <p:val>
                                            <p:strVal val="#ppt_x"/>
                                          </p:val>
                                        </p:tav>
                                        <p:tav tm="100000">
                                          <p:val>
                                            <p:strVal val="#ppt_x"/>
                                          </p:val>
                                        </p:tav>
                                      </p:tavLst>
                                    </p:anim>
                                    <p:anim calcmode="lin" valueType="num">
                                      <p:cBhvr>
                                        <p:cTn id="91"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92" fill="hold">
                      <p:stCondLst>
                        <p:cond delay="indefinite"/>
                      </p:stCondLst>
                      <p:childTnLst>
                        <p:par>
                          <p:cTn id="93" fill="hold">
                            <p:stCondLst>
                              <p:cond delay="0"/>
                            </p:stCondLst>
                            <p:childTnLst>
                              <p:par>
                                <p:cTn id="94" presetID="42" presetClass="entr" presetSubtype="0" fill="hold" grpId="0" nodeType="clickEffect">
                                  <p:stCondLst>
                                    <p:cond delay="0"/>
                                  </p:stCondLst>
                                  <p:childTnLst>
                                    <p:set>
                                      <p:cBhvr>
                                        <p:cTn id="95" dur="1" fill="hold">
                                          <p:stCondLst>
                                            <p:cond delay="0"/>
                                          </p:stCondLst>
                                        </p:cTn>
                                        <p:tgtEl>
                                          <p:spTgt spid="23"/>
                                        </p:tgtEl>
                                        <p:attrNameLst>
                                          <p:attrName>style.visibility</p:attrName>
                                        </p:attrNameLst>
                                      </p:cBhvr>
                                      <p:to>
                                        <p:strVal val="visible"/>
                                      </p:to>
                                    </p:set>
                                    <p:animEffect transition="in" filter="fade">
                                      <p:cBhvr>
                                        <p:cTn id="96" dur="1000"/>
                                        <p:tgtEl>
                                          <p:spTgt spid="23"/>
                                        </p:tgtEl>
                                      </p:cBhvr>
                                    </p:animEffect>
                                    <p:anim calcmode="lin" valueType="num">
                                      <p:cBhvr>
                                        <p:cTn id="97" dur="1000" fill="hold"/>
                                        <p:tgtEl>
                                          <p:spTgt spid="23"/>
                                        </p:tgtEl>
                                        <p:attrNameLst>
                                          <p:attrName>ppt_x</p:attrName>
                                        </p:attrNameLst>
                                      </p:cBhvr>
                                      <p:tavLst>
                                        <p:tav tm="0">
                                          <p:val>
                                            <p:strVal val="#ppt_x"/>
                                          </p:val>
                                        </p:tav>
                                        <p:tav tm="100000">
                                          <p:val>
                                            <p:strVal val="#ppt_x"/>
                                          </p:val>
                                        </p:tav>
                                      </p:tavLst>
                                    </p:anim>
                                    <p:anim calcmode="lin" valueType="num">
                                      <p:cBhvr>
                                        <p:cTn id="98"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par>
                    <p:cTn id="99" fill="hold">
                      <p:stCondLst>
                        <p:cond delay="indefinite"/>
                      </p:stCondLst>
                      <p:childTnLst>
                        <p:par>
                          <p:cTn id="100" fill="hold">
                            <p:stCondLst>
                              <p:cond delay="0"/>
                            </p:stCondLst>
                            <p:childTnLst>
                              <p:par>
                                <p:cTn id="101" presetID="42" presetClass="entr" presetSubtype="0" fill="hold" grpId="0" nodeType="clickEffect">
                                  <p:stCondLst>
                                    <p:cond delay="0"/>
                                  </p:stCondLst>
                                  <p:childTnLst>
                                    <p:set>
                                      <p:cBhvr>
                                        <p:cTn id="102" dur="1" fill="hold">
                                          <p:stCondLst>
                                            <p:cond delay="0"/>
                                          </p:stCondLst>
                                        </p:cTn>
                                        <p:tgtEl>
                                          <p:spTgt spid="25"/>
                                        </p:tgtEl>
                                        <p:attrNameLst>
                                          <p:attrName>style.visibility</p:attrName>
                                        </p:attrNameLst>
                                      </p:cBhvr>
                                      <p:to>
                                        <p:strVal val="visible"/>
                                      </p:to>
                                    </p:set>
                                    <p:animEffect transition="in" filter="fade">
                                      <p:cBhvr>
                                        <p:cTn id="103" dur="1000"/>
                                        <p:tgtEl>
                                          <p:spTgt spid="25"/>
                                        </p:tgtEl>
                                      </p:cBhvr>
                                    </p:animEffect>
                                    <p:anim calcmode="lin" valueType="num">
                                      <p:cBhvr>
                                        <p:cTn id="104" dur="1000" fill="hold"/>
                                        <p:tgtEl>
                                          <p:spTgt spid="25"/>
                                        </p:tgtEl>
                                        <p:attrNameLst>
                                          <p:attrName>ppt_x</p:attrName>
                                        </p:attrNameLst>
                                      </p:cBhvr>
                                      <p:tavLst>
                                        <p:tav tm="0">
                                          <p:val>
                                            <p:strVal val="#ppt_x"/>
                                          </p:val>
                                        </p:tav>
                                        <p:tav tm="100000">
                                          <p:val>
                                            <p:strVal val="#ppt_x"/>
                                          </p:val>
                                        </p:tav>
                                      </p:tavLst>
                                    </p:anim>
                                    <p:anim calcmode="lin" valueType="num">
                                      <p:cBhvr>
                                        <p:cTn id="105"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106" fill="hold">
                      <p:stCondLst>
                        <p:cond delay="indefinite"/>
                      </p:stCondLst>
                      <p:childTnLst>
                        <p:par>
                          <p:cTn id="107" fill="hold">
                            <p:stCondLst>
                              <p:cond delay="0"/>
                            </p:stCondLst>
                            <p:childTnLst>
                              <p:par>
                                <p:cTn id="108" presetID="42" presetClass="entr" presetSubtype="0" fill="hold" grpId="0" nodeType="clickEffect">
                                  <p:stCondLst>
                                    <p:cond delay="0"/>
                                  </p:stCondLst>
                                  <p:childTnLst>
                                    <p:set>
                                      <p:cBhvr>
                                        <p:cTn id="109" dur="1" fill="hold">
                                          <p:stCondLst>
                                            <p:cond delay="0"/>
                                          </p:stCondLst>
                                        </p:cTn>
                                        <p:tgtEl>
                                          <p:spTgt spid="26"/>
                                        </p:tgtEl>
                                        <p:attrNameLst>
                                          <p:attrName>style.visibility</p:attrName>
                                        </p:attrNameLst>
                                      </p:cBhvr>
                                      <p:to>
                                        <p:strVal val="visible"/>
                                      </p:to>
                                    </p:set>
                                    <p:animEffect transition="in" filter="fade">
                                      <p:cBhvr>
                                        <p:cTn id="110" dur="1000"/>
                                        <p:tgtEl>
                                          <p:spTgt spid="26"/>
                                        </p:tgtEl>
                                      </p:cBhvr>
                                    </p:animEffect>
                                    <p:anim calcmode="lin" valueType="num">
                                      <p:cBhvr>
                                        <p:cTn id="111" dur="1000" fill="hold"/>
                                        <p:tgtEl>
                                          <p:spTgt spid="26"/>
                                        </p:tgtEl>
                                        <p:attrNameLst>
                                          <p:attrName>ppt_x</p:attrName>
                                        </p:attrNameLst>
                                      </p:cBhvr>
                                      <p:tavLst>
                                        <p:tav tm="0">
                                          <p:val>
                                            <p:strVal val="#ppt_x"/>
                                          </p:val>
                                        </p:tav>
                                        <p:tav tm="100000">
                                          <p:val>
                                            <p:strVal val="#ppt_x"/>
                                          </p:val>
                                        </p:tav>
                                      </p:tavLst>
                                    </p:anim>
                                    <p:anim calcmode="lin" valueType="num">
                                      <p:cBhvr>
                                        <p:cTn id="112"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24" grpId="0" animBg="1"/>
      <p:bldP spid="6" grpId="0" animBg="1"/>
      <p:bldP spid="5" grpId="0" animBg="1"/>
      <p:bldP spid="8" grpId="0" animBg="1"/>
      <p:bldP spid="13" grpId="0" animBg="1"/>
      <p:bldP spid="14" grpId="0" animBg="1"/>
      <p:bldP spid="15" grpId="0" animBg="1"/>
      <p:bldP spid="16" grpId="0" animBg="1"/>
      <p:bldP spid="17" grpId="0" animBg="1"/>
      <p:bldP spid="20" grpId="0" animBg="1"/>
      <p:bldP spid="21" grpId="0" animBg="1"/>
      <p:bldP spid="22" grpId="0" animBg="1"/>
      <p:bldP spid="23" grpId="0" animBg="1"/>
      <p:bldP spid="25" grpId="0" animBg="1"/>
      <p:bldP spid="2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EAAF39-90E7-5369-712F-6009F02C17D3}"/>
            </a:ext>
          </a:extLst>
        </p:cNvPr>
        <p:cNvGrpSpPr/>
        <p:nvPr/>
      </p:nvGrpSpPr>
      <p:grpSpPr>
        <a:xfrm>
          <a:off x="0" y="0"/>
          <a:ext cx="0" cy="0"/>
          <a:chOff x="0" y="0"/>
          <a:chExt cx="0" cy="0"/>
        </a:xfrm>
      </p:grpSpPr>
      <p:sp>
        <p:nvSpPr>
          <p:cNvPr id="3" name="Textfeld 2">
            <a:extLst>
              <a:ext uri="{FF2B5EF4-FFF2-40B4-BE49-F238E27FC236}">
                <a16:creationId xmlns:a16="http://schemas.microsoft.com/office/drawing/2014/main" id="{90E0A1BC-A8A4-71CA-769A-3207306BB127}"/>
              </a:ext>
            </a:extLst>
          </p:cNvPr>
          <p:cNvSpPr txBox="1"/>
          <p:nvPr/>
        </p:nvSpPr>
        <p:spPr>
          <a:xfrm>
            <a:off x="107504" y="1340768"/>
            <a:ext cx="2348130" cy="338554"/>
          </a:xfrm>
          <a:prstGeom prst="rect">
            <a:avLst/>
          </a:prstGeom>
          <a:solidFill>
            <a:srgbClr val="FFFF00"/>
          </a:solidFill>
        </p:spPr>
        <p:txBody>
          <a:bodyPr wrap="square" rtlCol="0">
            <a:spAutoFit/>
          </a:bodyPr>
          <a:lstStyle/>
          <a:p>
            <a:r>
              <a:rPr lang="en-GB" sz="1600" dirty="0"/>
              <a:t>Exercises</a:t>
            </a:r>
          </a:p>
        </p:txBody>
      </p:sp>
      <p:sp>
        <p:nvSpPr>
          <p:cNvPr id="4" name="Textfeld 3">
            <a:extLst>
              <a:ext uri="{FF2B5EF4-FFF2-40B4-BE49-F238E27FC236}">
                <a16:creationId xmlns:a16="http://schemas.microsoft.com/office/drawing/2014/main" id="{036842F2-831C-82FD-1F77-189BDF1DCBDA}"/>
              </a:ext>
            </a:extLst>
          </p:cNvPr>
          <p:cNvSpPr txBox="1"/>
          <p:nvPr/>
        </p:nvSpPr>
        <p:spPr>
          <a:xfrm>
            <a:off x="3275856" y="1340768"/>
            <a:ext cx="5544616" cy="338554"/>
          </a:xfrm>
          <a:prstGeom prst="rect">
            <a:avLst/>
          </a:prstGeom>
          <a:solidFill>
            <a:srgbClr val="FFFF00"/>
          </a:solidFill>
        </p:spPr>
        <p:txBody>
          <a:bodyPr wrap="square" rtlCol="0">
            <a:spAutoFit/>
          </a:bodyPr>
          <a:lstStyle/>
          <a:p>
            <a:r>
              <a:rPr lang="en-GB" sz="1600" dirty="0"/>
              <a:t>Fill in the gaps with the passive form (past, present, future)</a:t>
            </a:r>
          </a:p>
        </p:txBody>
      </p:sp>
      <p:sp>
        <p:nvSpPr>
          <p:cNvPr id="7" name="Textfeld 6">
            <a:extLst>
              <a:ext uri="{FF2B5EF4-FFF2-40B4-BE49-F238E27FC236}">
                <a16:creationId xmlns:a16="http://schemas.microsoft.com/office/drawing/2014/main" id="{F45E196E-DDC8-D0FE-EE09-3DAC14DC115F}"/>
              </a:ext>
            </a:extLst>
          </p:cNvPr>
          <p:cNvSpPr txBox="1"/>
          <p:nvPr/>
        </p:nvSpPr>
        <p:spPr>
          <a:xfrm>
            <a:off x="2771800" y="1643316"/>
            <a:ext cx="6372200" cy="338554"/>
          </a:xfrm>
          <a:prstGeom prst="rect">
            <a:avLst/>
          </a:prstGeom>
          <a:solidFill>
            <a:schemeClr val="bg1"/>
          </a:solidFill>
        </p:spPr>
        <p:txBody>
          <a:bodyPr wrap="square" rtlCol="0">
            <a:spAutoFit/>
          </a:bodyPr>
          <a:lstStyle/>
          <a:p>
            <a:pPr algn="ctr"/>
            <a:r>
              <a:rPr lang="en-GB" sz="1600" dirty="0"/>
              <a:t>1. Millions of books (to buy) by fans every year.</a:t>
            </a:r>
          </a:p>
        </p:txBody>
      </p:sp>
      <p:sp>
        <p:nvSpPr>
          <p:cNvPr id="8" name="Textfeld 7">
            <a:extLst>
              <a:ext uri="{FF2B5EF4-FFF2-40B4-BE49-F238E27FC236}">
                <a16:creationId xmlns:a16="http://schemas.microsoft.com/office/drawing/2014/main" id="{CC8EE0B0-0896-C36C-D879-E53816F90D1C}"/>
              </a:ext>
            </a:extLst>
          </p:cNvPr>
          <p:cNvSpPr txBox="1"/>
          <p:nvPr/>
        </p:nvSpPr>
        <p:spPr>
          <a:xfrm>
            <a:off x="2771800" y="1938318"/>
            <a:ext cx="6372200" cy="338554"/>
          </a:xfrm>
          <a:prstGeom prst="rect">
            <a:avLst/>
          </a:prstGeom>
          <a:solidFill>
            <a:schemeClr val="bg1"/>
          </a:solidFill>
        </p:spPr>
        <p:txBody>
          <a:bodyPr wrap="square" rtlCol="0">
            <a:spAutoFit/>
          </a:bodyPr>
          <a:lstStyle/>
          <a:p>
            <a:pPr algn="ctr"/>
            <a:r>
              <a:rPr lang="en-GB" sz="1600" dirty="0"/>
              <a:t>Millions of books </a:t>
            </a:r>
            <a:r>
              <a:rPr lang="en-GB" sz="1600" b="1" dirty="0"/>
              <a:t>are/were/will be bought </a:t>
            </a:r>
            <a:r>
              <a:rPr lang="en-GB" sz="1600" dirty="0"/>
              <a:t>by fans every year.</a:t>
            </a:r>
          </a:p>
        </p:txBody>
      </p:sp>
      <p:sp>
        <p:nvSpPr>
          <p:cNvPr id="9" name="Textfeld 8">
            <a:extLst>
              <a:ext uri="{FF2B5EF4-FFF2-40B4-BE49-F238E27FC236}">
                <a16:creationId xmlns:a16="http://schemas.microsoft.com/office/drawing/2014/main" id="{996F773B-674A-B7D1-40B6-7D1B3E187F4C}"/>
              </a:ext>
            </a:extLst>
          </p:cNvPr>
          <p:cNvSpPr txBox="1"/>
          <p:nvPr/>
        </p:nvSpPr>
        <p:spPr>
          <a:xfrm>
            <a:off x="2771800" y="2276872"/>
            <a:ext cx="6372200" cy="338554"/>
          </a:xfrm>
          <a:prstGeom prst="rect">
            <a:avLst/>
          </a:prstGeom>
          <a:solidFill>
            <a:schemeClr val="bg1"/>
          </a:solidFill>
        </p:spPr>
        <p:txBody>
          <a:bodyPr wrap="square" rtlCol="0">
            <a:spAutoFit/>
          </a:bodyPr>
          <a:lstStyle/>
          <a:p>
            <a:pPr algn="ctr"/>
            <a:r>
              <a:rPr lang="en-GB" sz="1600" dirty="0"/>
              <a:t>2. Board games (not, to play) by many people.</a:t>
            </a:r>
          </a:p>
        </p:txBody>
      </p:sp>
      <p:sp>
        <p:nvSpPr>
          <p:cNvPr id="10" name="Textfeld 9">
            <a:extLst>
              <a:ext uri="{FF2B5EF4-FFF2-40B4-BE49-F238E27FC236}">
                <a16:creationId xmlns:a16="http://schemas.microsoft.com/office/drawing/2014/main" id="{35AC736C-EF87-3D68-FF03-8CA312E0CE97}"/>
              </a:ext>
            </a:extLst>
          </p:cNvPr>
          <p:cNvSpPr txBox="1"/>
          <p:nvPr/>
        </p:nvSpPr>
        <p:spPr>
          <a:xfrm>
            <a:off x="2771800" y="2586390"/>
            <a:ext cx="6372200" cy="338554"/>
          </a:xfrm>
          <a:prstGeom prst="rect">
            <a:avLst/>
          </a:prstGeom>
          <a:solidFill>
            <a:schemeClr val="bg1"/>
          </a:solidFill>
        </p:spPr>
        <p:txBody>
          <a:bodyPr wrap="square" rtlCol="0">
            <a:spAutoFit/>
          </a:bodyPr>
          <a:lstStyle/>
          <a:p>
            <a:pPr algn="ctr"/>
            <a:r>
              <a:rPr lang="en-GB" sz="1600" dirty="0"/>
              <a:t>Board games </a:t>
            </a:r>
            <a:r>
              <a:rPr lang="en-GB" sz="1600" b="1" dirty="0"/>
              <a:t>aren’t/weren’t/won’t be played </a:t>
            </a:r>
            <a:r>
              <a:rPr lang="en-GB" sz="1600" dirty="0"/>
              <a:t>by many people.</a:t>
            </a:r>
          </a:p>
        </p:txBody>
      </p:sp>
      <p:sp>
        <p:nvSpPr>
          <p:cNvPr id="11" name="Textfeld 10">
            <a:extLst>
              <a:ext uri="{FF2B5EF4-FFF2-40B4-BE49-F238E27FC236}">
                <a16:creationId xmlns:a16="http://schemas.microsoft.com/office/drawing/2014/main" id="{07A254F7-A220-1FE6-A33C-60337C813793}"/>
              </a:ext>
            </a:extLst>
          </p:cNvPr>
          <p:cNvSpPr txBox="1"/>
          <p:nvPr/>
        </p:nvSpPr>
        <p:spPr>
          <a:xfrm>
            <a:off x="2771800" y="2924944"/>
            <a:ext cx="6372200" cy="338554"/>
          </a:xfrm>
          <a:prstGeom prst="rect">
            <a:avLst/>
          </a:prstGeom>
          <a:solidFill>
            <a:schemeClr val="bg1"/>
          </a:solidFill>
        </p:spPr>
        <p:txBody>
          <a:bodyPr wrap="square" rtlCol="0">
            <a:spAutoFit/>
          </a:bodyPr>
          <a:lstStyle/>
          <a:p>
            <a:pPr algn="ctr"/>
            <a:r>
              <a:rPr lang="en-GB" sz="1600" dirty="0"/>
              <a:t>3. The gallery (to know) for its world-class exhibitions.</a:t>
            </a:r>
          </a:p>
        </p:txBody>
      </p:sp>
      <p:sp>
        <p:nvSpPr>
          <p:cNvPr id="12" name="Textfeld 11">
            <a:extLst>
              <a:ext uri="{FF2B5EF4-FFF2-40B4-BE49-F238E27FC236}">
                <a16:creationId xmlns:a16="http://schemas.microsoft.com/office/drawing/2014/main" id="{753EEF23-8E37-8931-2D78-9BD3AE0AC0A0}"/>
              </a:ext>
            </a:extLst>
          </p:cNvPr>
          <p:cNvSpPr txBox="1"/>
          <p:nvPr/>
        </p:nvSpPr>
        <p:spPr>
          <a:xfrm>
            <a:off x="2771800" y="3234462"/>
            <a:ext cx="6372200" cy="338554"/>
          </a:xfrm>
          <a:prstGeom prst="rect">
            <a:avLst/>
          </a:prstGeom>
          <a:solidFill>
            <a:schemeClr val="bg1"/>
          </a:solidFill>
        </p:spPr>
        <p:txBody>
          <a:bodyPr wrap="square" rtlCol="0">
            <a:spAutoFit/>
          </a:bodyPr>
          <a:lstStyle/>
          <a:p>
            <a:pPr algn="ctr"/>
            <a:r>
              <a:rPr lang="en-GB" sz="1600" dirty="0"/>
              <a:t>The gallery </a:t>
            </a:r>
            <a:r>
              <a:rPr lang="en-GB" sz="1600" b="1" dirty="0"/>
              <a:t>is/was/will be known </a:t>
            </a:r>
            <a:r>
              <a:rPr lang="en-GB" sz="1600" dirty="0"/>
              <a:t>for its world-class exhibitions.</a:t>
            </a:r>
          </a:p>
        </p:txBody>
      </p:sp>
      <p:sp>
        <p:nvSpPr>
          <p:cNvPr id="13" name="Textfeld 12">
            <a:extLst>
              <a:ext uri="{FF2B5EF4-FFF2-40B4-BE49-F238E27FC236}">
                <a16:creationId xmlns:a16="http://schemas.microsoft.com/office/drawing/2014/main" id="{1156C1D5-466C-1AE7-7796-C3F8FAB6C6E8}"/>
              </a:ext>
            </a:extLst>
          </p:cNvPr>
          <p:cNvSpPr txBox="1"/>
          <p:nvPr/>
        </p:nvSpPr>
        <p:spPr>
          <a:xfrm>
            <a:off x="2771800" y="4077072"/>
            <a:ext cx="6372200" cy="338554"/>
          </a:xfrm>
          <a:prstGeom prst="rect">
            <a:avLst/>
          </a:prstGeom>
          <a:solidFill>
            <a:schemeClr val="bg1"/>
          </a:solidFill>
        </p:spPr>
        <p:txBody>
          <a:bodyPr wrap="square" rtlCol="0">
            <a:spAutoFit/>
          </a:bodyPr>
          <a:lstStyle/>
          <a:p>
            <a:pPr algn="ctr"/>
            <a:r>
              <a:rPr lang="en-GB" sz="1600" dirty="0"/>
              <a:t>4. My sister is reading a book.</a:t>
            </a:r>
          </a:p>
        </p:txBody>
      </p:sp>
      <p:sp>
        <p:nvSpPr>
          <p:cNvPr id="15" name="Textfeld 14">
            <a:extLst>
              <a:ext uri="{FF2B5EF4-FFF2-40B4-BE49-F238E27FC236}">
                <a16:creationId xmlns:a16="http://schemas.microsoft.com/office/drawing/2014/main" id="{35EFE36A-C041-5547-E2AD-0EB8B8715C49}"/>
              </a:ext>
            </a:extLst>
          </p:cNvPr>
          <p:cNvSpPr txBox="1"/>
          <p:nvPr/>
        </p:nvSpPr>
        <p:spPr>
          <a:xfrm>
            <a:off x="3275856" y="3738518"/>
            <a:ext cx="5544616" cy="338554"/>
          </a:xfrm>
          <a:prstGeom prst="rect">
            <a:avLst/>
          </a:prstGeom>
          <a:solidFill>
            <a:srgbClr val="FFFF00"/>
          </a:solidFill>
        </p:spPr>
        <p:txBody>
          <a:bodyPr wrap="square" rtlCol="0">
            <a:spAutoFit/>
          </a:bodyPr>
          <a:lstStyle/>
          <a:p>
            <a:pPr algn="ctr"/>
            <a:r>
              <a:rPr lang="en-GB" sz="1600" dirty="0"/>
              <a:t>Put into the passive voice</a:t>
            </a:r>
          </a:p>
        </p:txBody>
      </p:sp>
      <p:sp>
        <p:nvSpPr>
          <p:cNvPr id="16" name="Textfeld 15">
            <a:extLst>
              <a:ext uri="{FF2B5EF4-FFF2-40B4-BE49-F238E27FC236}">
                <a16:creationId xmlns:a16="http://schemas.microsoft.com/office/drawing/2014/main" id="{C9BA59E7-F534-4B2E-B45A-9F7CB732D8F5}"/>
              </a:ext>
            </a:extLst>
          </p:cNvPr>
          <p:cNvSpPr txBox="1"/>
          <p:nvPr/>
        </p:nvSpPr>
        <p:spPr>
          <a:xfrm>
            <a:off x="2771800" y="4386590"/>
            <a:ext cx="6372200" cy="338554"/>
          </a:xfrm>
          <a:prstGeom prst="rect">
            <a:avLst/>
          </a:prstGeom>
          <a:solidFill>
            <a:schemeClr val="bg1"/>
          </a:solidFill>
        </p:spPr>
        <p:txBody>
          <a:bodyPr wrap="square" rtlCol="0">
            <a:spAutoFit/>
          </a:bodyPr>
          <a:lstStyle/>
          <a:p>
            <a:pPr algn="ctr"/>
            <a:r>
              <a:rPr lang="en-GB" sz="1600" dirty="0"/>
              <a:t>4. A book </a:t>
            </a:r>
            <a:r>
              <a:rPr lang="en-GB" sz="1600" b="1" dirty="0"/>
              <a:t>is being read </a:t>
            </a:r>
            <a:r>
              <a:rPr lang="en-GB" sz="1600" dirty="0"/>
              <a:t>by my sister.</a:t>
            </a:r>
          </a:p>
        </p:txBody>
      </p:sp>
      <p:sp>
        <p:nvSpPr>
          <p:cNvPr id="17" name="Textfeld 16">
            <a:extLst>
              <a:ext uri="{FF2B5EF4-FFF2-40B4-BE49-F238E27FC236}">
                <a16:creationId xmlns:a16="http://schemas.microsoft.com/office/drawing/2014/main" id="{E0341339-0147-1195-9590-876821B37E13}"/>
              </a:ext>
            </a:extLst>
          </p:cNvPr>
          <p:cNvSpPr txBox="1"/>
          <p:nvPr/>
        </p:nvSpPr>
        <p:spPr>
          <a:xfrm>
            <a:off x="2771800" y="4725144"/>
            <a:ext cx="6372200" cy="338554"/>
          </a:xfrm>
          <a:prstGeom prst="rect">
            <a:avLst/>
          </a:prstGeom>
          <a:solidFill>
            <a:schemeClr val="bg1"/>
          </a:solidFill>
        </p:spPr>
        <p:txBody>
          <a:bodyPr wrap="square" rtlCol="0">
            <a:spAutoFit/>
          </a:bodyPr>
          <a:lstStyle/>
          <a:p>
            <a:pPr algn="ctr"/>
            <a:r>
              <a:rPr lang="en-GB" sz="1600" dirty="0"/>
              <a:t>5. My friend has cooked dinner tonight.</a:t>
            </a:r>
          </a:p>
        </p:txBody>
      </p:sp>
      <p:sp>
        <p:nvSpPr>
          <p:cNvPr id="18" name="Textfeld 17">
            <a:extLst>
              <a:ext uri="{FF2B5EF4-FFF2-40B4-BE49-F238E27FC236}">
                <a16:creationId xmlns:a16="http://schemas.microsoft.com/office/drawing/2014/main" id="{FFB3C5DA-94E1-859C-7EC8-9958ACD33681}"/>
              </a:ext>
            </a:extLst>
          </p:cNvPr>
          <p:cNvSpPr txBox="1"/>
          <p:nvPr/>
        </p:nvSpPr>
        <p:spPr>
          <a:xfrm>
            <a:off x="2771800" y="5034662"/>
            <a:ext cx="6372200" cy="338554"/>
          </a:xfrm>
          <a:prstGeom prst="rect">
            <a:avLst/>
          </a:prstGeom>
          <a:solidFill>
            <a:schemeClr val="bg1"/>
          </a:solidFill>
        </p:spPr>
        <p:txBody>
          <a:bodyPr wrap="square" rtlCol="0">
            <a:spAutoFit/>
          </a:bodyPr>
          <a:lstStyle/>
          <a:p>
            <a:pPr algn="ctr"/>
            <a:r>
              <a:rPr lang="en-GB" sz="1600" dirty="0"/>
              <a:t>5. Dinner </a:t>
            </a:r>
            <a:r>
              <a:rPr lang="en-GB" sz="1600" b="1" dirty="0"/>
              <a:t>has been cooked </a:t>
            </a:r>
            <a:r>
              <a:rPr lang="en-GB" sz="1600" dirty="0"/>
              <a:t>by my friend tonight.</a:t>
            </a:r>
          </a:p>
        </p:txBody>
      </p:sp>
      <p:sp>
        <p:nvSpPr>
          <p:cNvPr id="19" name="Textfeld 18">
            <a:extLst>
              <a:ext uri="{FF2B5EF4-FFF2-40B4-BE49-F238E27FC236}">
                <a16:creationId xmlns:a16="http://schemas.microsoft.com/office/drawing/2014/main" id="{1162E035-C2CD-3A5A-1C5B-7C782EECE549}"/>
              </a:ext>
            </a:extLst>
          </p:cNvPr>
          <p:cNvSpPr txBox="1"/>
          <p:nvPr/>
        </p:nvSpPr>
        <p:spPr>
          <a:xfrm>
            <a:off x="2771800" y="5373216"/>
            <a:ext cx="6372200" cy="338554"/>
          </a:xfrm>
          <a:prstGeom prst="rect">
            <a:avLst/>
          </a:prstGeom>
          <a:solidFill>
            <a:schemeClr val="bg1"/>
          </a:solidFill>
        </p:spPr>
        <p:txBody>
          <a:bodyPr wrap="square" rtlCol="0">
            <a:spAutoFit/>
          </a:bodyPr>
          <a:lstStyle/>
          <a:p>
            <a:pPr algn="ctr"/>
            <a:r>
              <a:rPr lang="en-GB" sz="1600" dirty="0"/>
              <a:t>6. Lisa will have read the book by the time you arrive.</a:t>
            </a:r>
          </a:p>
        </p:txBody>
      </p:sp>
      <p:sp>
        <p:nvSpPr>
          <p:cNvPr id="20" name="Textfeld 19">
            <a:extLst>
              <a:ext uri="{FF2B5EF4-FFF2-40B4-BE49-F238E27FC236}">
                <a16:creationId xmlns:a16="http://schemas.microsoft.com/office/drawing/2014/main" id="{777A2080-542A-0880-5F95-B814A0A2BBE3}"/>
              </a:ext>
            </a:extLst>
          </p:cNvPr>
          <p:cNvSpPr txBox="1"/>
          <p:nvPr/>
        </p:nvSpPr>
        <p:spPr>
          <a:xfrm>
            <a:off x="2771800" y="5682734"/>
            <a:ext cx="6372200" cy="338554"/>
          </a:xfrm>
          <a:prstGeom prst="rect">
            <a:avLst/>
          </a:prstGeom>
          <a:solidFill>
            <a:schemeClr val="bg1"/>
          </a:solidFill>
        </p:spPr>
        <p:txBody>
          <a:bodyPr wrap="square" rtlCol="0">
            <a:spAutoFit/>
          </a:bodyPr>
          <a:lstStyle/>
          <a:p>
            <a:pPr algn="ctr"/>
            <a:r>
              <a:rPr lang="en-GB" sz="1600" dirty="0"/>
              <a:t>6. The book </a:t>
            </a:r>
            <a:r>
              <a:rPr lang="en-GB" sz="1600" b="1" dirty="0"/>
              <a:t>will have been read </a:t>
            </a:r>
            <a:r>
              <a:rPr lang="en-GB" sz="1600" dirty="0"/>
              <a:t>by Lisa by the time you arrive.</a:t>
            </a:r>
          </a:p>
        </p:txBody>
      </p:sp>
      <p:sp>
        <p:nvSpPr>
          <p:cNvPr id="21" name="Textfeld 20">
            <a:extLst>
              <a:ext uri="{FF2B5EF4-FFF2-40B4-BE49-F238E27FC236}">
                <a16:creationId xmlns:a16="http://schemas.microsoft.com/office/drawing/2014/main" id="{FAE0B0F8-11C4-6E95-FF39-F5AD5BD3556D}"/>
              </a:ext>
            </a:extLst>
          </p:cNvPr>
          <p:cNvSpPr txBox="1"/>
          <p:nvPr/>
        </p:nvSpPr>
        <p:spPr>
          <a:xfrm>
            <a:off x="2771800" y="6021288"/>
            <a:ext cx="6372200" cy="338554"/>
          </a:xfrm>
          <a:prstGeom prst="rect">
            <a:avLst/>
          </a:prstGeom>
          <a:solidFill>
            <a:schemeClr val="bg1"/>
          </a:solidFill>
        </p:spPr>
        <p:txBody>
          <a:bodyPr wrap="square" rtlCol="0">
            <a:spAutoFit/>
          </a:bodyPr>
          <a:lstStyle/>
          <a:p>
            <a:pPr algn="ctr"/>
            <a:r>
              <a:rPr lang="en-GB" sz="1600" dirty="0"/>
              <a:t>7. They had watched a film when we met them.</a:t>
            </a:r>
          </a:p>
        </p:txBody>
      </p:sp>
      <p:sp>
        <p:nvSpPr>
          <p:cNvPr id="23" name="Textfeld 22">
            <a:extLst>
              <a:ext uri="{FF2B5EF4-FFF2-40B4-BE49-F238E27FC236}">
                <a16:creationId xmlns:a16="http://schemas.microsoft.com/office/drawing/2014/main" id="{F745B039-BB2D-429F-6C1F-33AF977D931C}"/>
              </a:ext>
            </a:extLst>
          </p:cNvPr>
          <p:cNvSpPr txBox="1"/>
          <p:nvPr/>
        </p:nvSpPr>
        <p:spPr>
          <a:xfrm>
            <a:off x="2771800" y="6309320"/>
            <a:ext cx="6372200" cy="338554"/>
          </a:xfrm>
          <a:prstGeom prst="rect">
            <a:avLst/>
          </a:prstGeom>
          <a:solidFill>
            <a:schemeClr val="bg1"/>
          </a:solidFill>
        </p:spPr>
        <p:txBody>
          <a:bodyPr wrap="square" rtlCol="0">
            <a:spAutoFit/>
          </a:bodyPr>
          <a:lstStyle/>
          <a:p>
            <a:pPr algn="ctr"/>
            <a:r>
              <a:rPr lang="en-GB" sz="1600" dirty="0"/>
              <a:t>7. A  film </a:t>
            </a:r>
            <a:r>
              <a:rPr lang="en-GB" sz="1600" b="1" dirty="0"/>
              <a:t>had been watched </a:t>
            </a:r>
            <a:r>
              <a:rPr lang="en-GB" sz="1600" dirty="0"/>
              <a:t>by them when we met them.</a:t>
            </a:r>
          </a:p>
        </p:txBody>
      </p:sp>
    </p:spTree>
    <p:extLst>
      <p:ext uri="{BB962C8B-B14F-4D97-AF65-F5344CB8AC3E}">
        <p14:creationId xmlns:p14="http://schemas.microsoft.com/office/powerpoint/2010/main" val="2418691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fade">
                                      <p:cBhvr>
                                        <p:cTn id="19" dur="1000"/>
                                        <p:tgtEl>
                                          <p:spTgt spid="7"/>
                                        </p:tgtEl>
                                      </p:cBhvr>
                                    </p:animEffect>
                                    <p:anim calcmode="lin" valueType="num">
                                      <p:cBhvr>
                                        <p:cTn id="20" dur="1000" fill="hold"/>
                                        <p:tgtEl>
                                          <p:spTgt spid="7"/>
                                        </p:tgtEl>
                                        <p:attrNameLst>
                                          <p:attrName>ppt_x</p:attrName>
                                        </p:attrNameLst>
                                      </p:cBhvr>
                                      <p:tavLst>
                                        <p:tav tm="0">
                                          <p:val>
                                            <p:strVal val="#ppt_x"/>
                                          </p:val>
                                        </p:tav>
                                        <p:tav tm="100000">
                                          <p:val>
                                            <p:strVal val="#ppt_x"/>
                                          </p:val>
                                        </p:tav>
                                      </p:tavLst>
                                    </p:anim>
                                    <p:anim calcmode="lin" valueType="num">
                                      <p:cBhvr>
                                        <p:cTn id="21"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fade">
                                      <p:cBhvr>
                                        <p:cTn id="26" dur="1000"/>
                                        <p:tgtEl>
                                          <p:spTgt spid="8"/>
                                        </p:tgtEl>
                                      </p:cBhvr>
                                    </p:animEffect>
                                    <p:anim calcmode="lin" valueType="num">
                                      <p:cBhvr>
                                        <p:cTn id="27" dur="1000" fill="hold"/>
                                        <p:tgtEl>
                                          <p:spTgt spid="8"/>
                                        </p:tgtEl>
                                        <p:attrNameLst>
                                          <p:attrName>ppt_x</p:attrName>
                                        </p:attrNameLst>
                                      </p:cBhvr>
                                      <p:tavLst>
                                        <p:tav tm="0">
                                          <p:val>
                                            <p:strVal val="#ppt_x"/>
                                          </p:val>
                                        </p:tav>
                                        <p:tav tm="100000">
                                          <p:val>
                                            <p:strVal val="#ppt_x"/>
                                          </p:val>
                                        </p:tav>
                                      </p:tavLst>
                                    </p:anim>
                                    <p:anim calcmode="lin" valueType="num">
                                      <p:cBhvr>
                                        <p:cTn id="28"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9"/>
                                        </p:tgtEl>
                                        <p:attrNameLst>
                                          <p:attrName>style.visibility</p:attrName>
                                        </p:attrNameLst>
                                      </p:cBhvr>
                                      <p:to>
                                        <p:strVal val="visible"/>
                                      </p:to>
                                    </p:set>
                                    <p:animEffect transition="in" filter="fade">
                                      <p:cBhvr>
                                        <p:cTn id="33" dur="1000"/>
                                        <p:tgtEl>
                                          <p:spTgt spid="9"/>
                                        </p:tgtEl>
                                      </p:cBhvr>
                                    </p:animEffect>
                                    <p:anim calcmode="lin" valueType="num">
                                      <p:cBhvr>
                                        <p:cTn id="34" dur="1000" fill="hold"/>
                                        <p:tgtEl>
                                          <p:spTgt spid="9"/>
                                        </p:tgtEl>
                                        <p:attrNameLst>
                                          <p:attrName>ppt_x</p:attrName>
                                        </p:attrNameLst>
                                      </p:cBhvr>
                                      <p:tavLst>
                                        <p:tav tm="0">
                                          <p:val>
                                            <p:strVal val="#ppt_x"/>
                                          </p:val>
                                        </p:tav>
                                        <p:tav tm="100000">
                                          <p:val>
                                            <p:strVal val="#ppt_x"/>
                                          </p:val>
                                        </p:tav>
                                      </p:tavLst>
                                    </p:anim>
                                    <p:anim calcmode="lin" valueType="num">
                                      <p:cBhvr>
                                        <p:cTn id="35"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fade">
                                      <p:cBhvr>
                                        <p:cTn id="40" dur="1000"/>
                                        <p:tgtEl>
                                          <p:spTgt spid="10"/>
                                        </p:tgtEl>
                                      </p:cBhvr>
                                    </p:animEffect>
                                    <p:anim calcmode="lin" valueType="num">
                                      <p:cBhvr>
                                        <p:cTn id="41" dur="1000" fill="hold"/>
                                        <p:tgtEl>
                                          <p:spTgt spid="10"/>
                                        </p:tgtEl>
                                        <p:attrNameLst>
                                          <p:attrName>ppt_x</p:attrName>
                                        </p:attrNameLst>
                                      </p:cBhvr>
                                      <p:tavLst>
                                        <p:tav tm="0">
                                          <p:val>
                                            <p:strVal val="#ppt_x"/>
                                          </p:val>
                                        </p:tav>
                                        <p:tav tm="100000">
                                          <p:val>
                                            <p:strVal val="#ppt_x"/>
                                          </p:val>
                                        </p:tav>
                                      </p:tavLst>
                                    </p:anim>
                                    <p:anim calcmode="lin" valueType="num">
                                      <p:cBhvr>
                                        <p:cTn id="42"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fade">
                                      <p:cBhvr>
                                        <p:cTn id="47" dur="1000"/>
                                        <p:tgtEl>
                                          <p:spTgt spid="11"/>
                                        </p:tgtEl>
                                      </p:cBhvr>
                                    </p:animEffect>
                                    <p:anim calcmode="lin" valueType="num">
                                      <p:cBhvr>
                                        <p:cTn id="48" dur="1000" fill="hold"/>
                                        <p:tgtEl>
                                          <p:spTgt spid="11"/>
                                        </p:tgtEl>
                                        <p:attrNameLst>
                                          <p:attrName>ppt_x</p:attrName>
                                        </p:attrNameLst>
                                      </p:cBhvr>
                                      <p:tavLst>
                                        <p:tav tm="0">
                                          <p:val>
                                            <p:strVal val="#ppt_x"/>
                                          </p:val>
                                        </p:tav>
                                        <p:tav tm="100000">
                                          <p:val>
                                            <p:strVal val="#ppt_x"/>
                                          </p:val>
                                        </p:tav>
                                      </p:tavLst>
                                    </p:anim>
                                    <p:anim calcmode="lin" valueType="num">
                                      <p:cBhvr>
                                        <p:cTn id="4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grpId="0" nodeType="clickEffect">
                                  <p:stCondLst>
                                    <p:cond delay="0"/>
                                  </p:stCondLst>
                                  <p:childTnLst>
                                    <p:set>
                                      <p:cBhvr>
                                        <p:cTn id="53" dur="1" fill="hold">
                                          <p:stCondLst>
                                            <p:cond delay="0"/>
                                          </p:stCondLst>
                                        </p:cTn>
                                        <p:tgtEl>
                                          <p:spTgt spid="12"/>
                                        </p:tgtEl>
                                        <p:attrNameLst>
                                          <p:attrName>style.visibility</p:attrName>
                                        </p:attrNameLst>
                                      </p:cBhvr>
                                      <p:to>
                                        <p:strVal val="visible"/>
                                      </p:to>
                                    </p:set>
                                    <p:animEffect transition="in" filter="fade">
                                      <p:cBhvr>
                                        <p:cTn id="54" dur="1000"/>
                                        <p:tgtEl>
                                          <p:spTgt spid="12"/>
                                        </p:tgtEl>
                                      </p:cBhvr>
                                    </p:animEffect>
                                    <p:anim calcmode="lin" valueType="num">
                                      <p:cBhvr>
                                        <p:cTn id="55" dur="1000" fill="hold"/>
                                        <p:tgtEl>
                                          <p:spTgt spid="12"/>
                                        </p:tgtEl>
                                        <p:attrNameLst>
                                          <p:attrName>ppt_x</p:attrName>
                                        </p:attrNameLst>
                                      </p:cBhvr>
                                      <p:tavLst>
                                        <p:tav tm="0">
                                          <p:val>
                                            <p:strVal val="#ppt_x"/>
                                          </p:val>
                                        </p:tav>
                                        <p:tav tm="100000">
                                          <p:val>
                                            <p:strVal val="#ppt_x"/>
                                          </p:val>
                                        </p:tav>
                                      </p:tavLst>
                                    </p:anim>
                                    <p:anim calcmode="lin" valueType="num">
                                      <p:cBhvr>
                                        <p:cTn id="56"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15"/>
                                        </p:tgtEl>
                                        <p:attrNameLst>
                                          <p:attrName>style.visibility</p:attrName>
                                        </p:attrNameLst>
                                      </p:cBhvr>
                                      <p:to>
                                        <p:strVal val="visible"/>
                                      </p:to>
                                    </p:set>
                                    <p:anim calcmode="lin" valueType="num">
                                      <p:cBhvr additive="base">
                                        <p:cTn id="61" dur="500" fill="hold"/>
                                        <p:tgtEl>
                                          <p:spTgt spid="15"/>
                                        </p:tgtEl>
                                        <p:attrNameLst>
                                          <p:attrName>ppt_x</p:attrName>
                                        </p:attrNameLst>
                                      </p:cBhvr>
                                      <p:tavLst>
                                        <p:tav tm="0">
                                          <p:val>
                                            <p:strVal val="#ppt_x"/>
                                          </p:val>
                                        </p:tav>
                                        <p:tav tm="100000">
                                          <p:val>
                                            <p:strVal val="#ppt_x"/>
                                          </p:val>
                                        </p:tav>
                                      </p:tavLst>
                                    </p:anim>
                                    <p:anim calcmode="lin" valueType="num">
                                      <p:cBhvr additive="base">
                                        <p:cTn id="62"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grpId="0" nodeType="clickEffect">
                                  <p:stCondLst>
                                    <p:cond delay="0"/>
                                  </p:stCondLst>
                                  <p:childTnLst>
                                    <p:set>
                                      <p:cBhvr>
                                        <p:cTn id="66" dur="1" fill="hold">
                                          <p:stCondLst>
                                            <p:cond delay="0"/>
                                          </p:stCondLst>
                                        </p:cTn>
                                        <p:tgtEl>
                                          <p:spTgt spid="13"/>
                                        </p:tgtEl>
                                        <p:attrNameLst>
                                          <p:attrName>style.visibility</p:attrName>
                                        </p:attrNameLst>
                                      </p:cBhvr>
                                      <p:to>
                                        <p:strVal val="visible"/>
                                      </p:to>
                                    </p:set>
                                    <p:animEffect transition="in" filter="fade">
                                      <p:cBhvr>
                                        <p:cTn id="67" dur="1000"/>
                                        <p:tgtEl>
                                          <p:spTgt spid="13"/>
                                        </p:tgtEl>
                                      </p:cBhvr>
                                    </p:animEffect>
                                    <p:anim calcmode="lin" valueType="num">
                                      <p:cBhvr>
                                        <p:cTn id="68" dur="1000" fill="hold"/>
                                        <p:tgtEl>
                                          <p:spTgt spid="13"/>
                                        </p:tgtEl>
                                        <p:attrNameLst>
                                          <p:attrName>ppt_x</p:attrName>
                                        </p:attrNameLst>
                                      </p:cBhvr>
                                      <p:tavLst>
                                        <p:tav tm="0">
                                          <p:val>
                                            <p:strVal val="#ppt_x"/>
                                          </p:val>
                                        </p:tav>
                                        <p:tav tm="100000">
                                          <p:val>
                                            <p:strVal val="#ppt_x"/>
                                          </p:val>
                                        </p:tav>
                                      </p:tavLst>
                                    </p:anim>
                                    <p:anim calcmode="lin" valueType="num">
                                      <p:cBhvr>
                                        <p:cTn id="69" dur="1000" fill="hold"/>
                                        <p:tgtEl>
                                          <p:spTgt spid="13"/>
                                        </p:tgtEl>
                                        <p:attrNameLst>
                                          <p:attrName>ppt_y</p:attrName>
                                        </p:attrNameLst>
                                      </p:cBhvr>
                                      <p:tavLst>
                                        <p:tav tm="0">
                                          <p:val>
                                            <p:strVal val="#ppt_y+.1"/>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42" presetClass="entr" presetSubtype="0" fill="hold" grpId="0" nodeType="clickEffect">
                                  <p:stCondLst>
                                    <p:cond delay="0"/>
                                  </p:stCondLst>
                                  <p:childTnLst>
                                    <p:set>
                                      <p:cBhvr>
                                        <p:cTn id="73" dur="1" fill="hold">
                                          <p:stCondLst>
                                            <p:cond delay="0"/>
                                          </p:stCondLst>
                                        </p:cTn>
                                        <p:tgtEl>
                                          <p:spTgt spid="16"/>
                                        </p:tgtEl>
                                        <p:attrNameLst>
                                          <p:attrName>style.visibility</p:attrName>
                                        </p:attrNameLst>
                                      </p:cBhvr>
                                      <p:to>
                                        <p:strVal val="visible"/>
                                      </p:to>
                                    </p:set>
                                    <p:animEffect transition="in" filter="fade">
                                      <p:cBhvr>
                                        <p:cTn id="74" dur="1000"/>
                                        <p:tgtEl>
                                          <p:spTgt spid="16"/>
                                        </p:tgtEl>
                                      </p:cBhvr>
                                    </p:animEffect>
                                    <p:anim calcmode="lin" valueType="num">
                                      <p:cBhvr>
                                        <p:cTn id="75" dur="1000" fill="hold"/>
                                        <p:tgtEl>
                                          <p:spTgt spid="16"/>
                                        </p:tgtEl>
                                        <p:attrNameLst>
                                          <p:attrName>ppt_x</p:attrName>
                                        </p:attrNameLst>
                                      </p:cBhvr>
                                      <p:tavLst>
                                        <p:tav tm="0">
                                          <p:val>
                                            <p:strVal val="#ppt_x"/>
                                          </p:val>
                                        </p:tav>
                                        <p:tav tm="100000">
                                          <p:val>
                                            <p:strVal val="#ppt_x"/>
                                          </p:val>
                                        </p:tav>
                                      </p:tavLst>
                                    </p:anim>
                                    <p:anim calcmode="lin" valueType="num">
                                      <p:cBhvr>
                                        <p:cTn id="76"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77" fill="hold">
                      <p:stCondLst>
                        <p:cond delay="indefinite"/>
                      </p:stCondLst>
                      <p:childTnLst>
                        <p:par>
                          <p:cTn id="78" fill="hold">
                            <p:stCondLst>
                              <p:cond delay="0"/>
                            </p:stCondLst>
                            <p:childTnLst>
                              <p:par>
                                <p:cTn id="79" presetID="42" presetClass="entr" presetSubtype="0" fill="hold" grpId="0" nodeType="clickEffect">
                                  <p:stCondLst>
                                    <p:cond delay="0"/>
                                  </p:stCondLst>
                                  <p:childTnLst>
                                    <p:set>
                                      <p:cBhvr>
                                        <p:cTn id="80" dur="1" fill="hold">
                                          <p:stCondLst>
                                            <p:cond delay="0"/>
                                          </p:stCondLst>
                                        </p:cTn>
                                        <p:tgtEl>
                                          <p:spTgt spid="17"/>
                                        </p:tgtEl>
                                        <p:attrNameLst>
                                          <p:attrName>style.visibility</p:attrName>
                                        </p:attrNameLst>
                                      </p:cBhvr>
                                      <p:to>
                                        <p:strVal val="visible"/>
                                      </p:to>
                                    </p:set>
                                    <p:animEffect transition="in" filter="fade">
                                      <p:cBhvr>
                                        <p:cTn id="81" dur="1000"/>
                                        <p:tgtEl>
                                          <p:spTgt spid="17"/>
                                        </p:tgtEl>
                                      </p:cBhvr>
                                    </p:animEffect>
                                    <p:anim calcmode="lin" valueType="num">
                                      <p:cBhvr>
                                        <p:cTn id="82" dur="1000" fill="hold"/>
                                        <p:tgtEl>
                                          <p:spTgt spid="17"/>
                                        </p:tgtEl>
                                        <p:attrNameLst>
                                          <p:attrName>ppt_x</p:attrName>
                                        </p:attrNameLst>
                                      </p:cBhvr>
                                      <p:tavLst>
                                        <p:tav tm="0">
                                          <p:val>
                                            <p:strVal val="#ppt_x"/>
                                          </p:val>
                                        </p:tav>
                                        <p:tav tm="100000">
                                          <p:val>
                                            <p:strVal val="#ppt_x"/>
                                          </p:val>
                                        </p:tav>
                                      </p:tavLst>
                                    </p:anim>
                                    <p:anim calcmode="lin" valueType="num">
                                      <p:cBhvr>
                                        <p:cTn id="83"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84" fill="hold">
                      <p:stCondLst>
                        <p:cond delay="indefinite"/>
                      </p:stCondLst>
                      <p:childTnLst>
                        <p:par>
                          <p:cTn id="85" fill="hold">
                            <p:stCondLst>
                              <p:cond delay="0"/>
                            </p:stCondLst>
                            <p:childTnLst>
                              <p:par>
                                <p:cTn id="86" presetID="42" presetClass="entr" presetSubtype="0" fill="hold" grpId="0" nodeType="clickEffect">
                                  <p:stCondLst>
                                    <p:cond delay="0"/>
                                  </p:stCondLst>
                                  <p:childTnLst>
                                    <p:set>
                                      <p:cBhvr>
                                        <p:cTn id="87" dur="1" fill="hold">
                                          <p:stCondLst>
                                            <p:cond delay="0"/>
                                          </p:stCondLst>
                                        </p:cTn>
                                        <p:tgtEl>
                                          <p:spTgt spid="18"/>
                                        </p:tgtEl>
                                        <p:attrNameLst>
                                          <p:attrName>style.visibility</p:attrName>
                                        </p:attrNameLst>
                                      </p:cBhvr>
                                      <p:to>
                                        <p:strVal val="visible"/>
                                      </p:to>
                                    </p:set>
                                    <p:animEffect transition="in" filter="fade">
                                      <p:cBhvr>
                                        <p:cTn id="88" dur="1000"/>
                                        <p:tgtEl>
                                          <p:spTgt spid="18"/>
                                        </p:tgtEl>
                                      </p:cBhvr>
                                    </p:animEffect>
                                    <p:anim calcmode="lin" valueType="num">
                                      <p:cBhvr>
                                        <p:cTn id="89" dur="1000" fill="hold"/>
                                        <p:tgtEl>
                                          <p:spTgt spid="18"/>
                                        </p:tgtEl>
                                        <p:attrNameLst>
                                          <p:attrName>ppt_x</p:attrName>
                                        </p:attrNameLst>
                                      </p:cBhvr>
                                      <p:tavLst>
                                        <p:tav tm="0">
                                          <p:val>
                                            <p:strVal val="#ppt_x"/>
                                          </p:val>
                                        </p:tav>
                                        <p:tav tm="100000">
                                          <p:val>
                                            <p:strVal val="#ppt_x"/>
                                          </p:val>
                                        </p:tav>
                                      </p:tavLst>
                                    </p:anim>
                                    <p:anim calcmode="lin" valueType="num">
                                      <p:cBhvr>
                                        <p:cTn id="90"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42" presetClass="entr" presetSubtype="0" fill="hold" grpId="0" nodeType="clickEffect">
                                  <p:stCondLst>
                                    <p:cond delay="0"/>
                                  </p:stCondLst>
                                  <p:childTnLst>
                                    <p:set>
                                      <p:cBhvr>
                                        <p:cTn id="94" dur="1" fill="hold">
                                          <p:stCondLst>
                                            <p:cond delay="0"/>
                                          </p:stCondLst>
                                        </p:cTn>
                                        <p:tgtEl>
                                          <p:spTgt spid="19"/>
                                        </p:tgtEl>
                                        <p:attrNameLst>
                                          <p:attrName>style.visibility</p:attrName>
                                        </p:attrNameLst>
                                      </p:cBhvr>
                                      <p:to>
                                        <p:strVal val="visible"/>
                                      </p:to>
                                    </p:set>
                                    <p:animEffect transition="in" filter="fade">
                                      <p:cBhvr>
                                        <p:cTn id="95" dur="1000"/>
                                        <p:tgtEl>
                                          <p:spTgt spid="19"/>
                                        </p:tgtEl>
                                      </p:cBhvr>
                                    </p:animEffect>
                                    <p:anim calcmode="lin" valueType="num">
                                      <p:cBhvr>
                                        <p:cTn id="96" dur="1000" fill="hold"/>
                                        <p:tgtEl>
                                          <p:spTgt spid="19"/>
                                        </p:tgtEl>
                                        <p:attrNameLst>
                                          <p:attrName>ppt_x</p:attrName>
                                        </p:attrNameLst>
                                      </p:cBhvr>
                                      <p:tavLst>
                                        <p:tav tm="0">
                                          <p:val>
                                            <p:strVal val="#ppt_x"/>
                                          </p:val>
                                        </p:tav>
                                        <p:tav tm="100000">
                                          <p:val>
                                            <p:strVal val="#ppt_x"/>
                                          </p:val>
                                        </p:tav>
                                      </p:tavLst>
                                    </p:anim>
                                    <p:anim calcmode="lin" valueType="num">
                                      <p:cBhvr>
                                        <p:cTn id="97"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98" fill="hold">
                      <p:stCondLst>
                        <p:cond delay="indefinite"/>
                      </p:stCondLst>
                      <p:childTnLst>
                        <p:par>
                          <p:cTn id="99" fill="hold">
                            <p:stCondLst>
                              <p:cond delay="0"/>
                            </p:stCondLst>
                            <p:childTnLst>
                              <p:par>
                                <p:cTn id="100" presetID="42" presetClass="entr" presetSubtype="0" fill="hold" grpId="0" nodeType="clickEffect">
                                  <p:stCondLst>
                                    <p:cond delay="0"/>
                                  </p:stCondLst>
                                  <p:childTnLst>
                                    <p:set>
                                      <p:cBhvr>
                                        <p:cTn id="101" dur="1" fill="hold">
                                          <p:stCondLst>
                                            <p:cond delay="0"/>
                                          </p:stCondLst>
                                        </p:cTn>
                                        <p:tgtEl>
                                          <p:spTgt spid="20"/>
                                        </p:tgtEl>
                                        <p:attrNameLst>
                                          <p:attrName>style.visibility</p:attrName>
                                        </p:attrNameLst>
                                      </p:cBhvr>
                                      <p:to>
                                        <p:strVal val="visible"/>
                                      </p:to>
                                    </p:set>
                                    <p:animEffect transition="in" filter="fade">
                                      <p:cBhvr>
                                        <p:cTn id="102" dur="1000"/>
                                        <p:tgtEl>
                                          <p:spTgt spid="20"/>
                                        </p:tgtEl>
                                      </p:cBhvr>
                                    </p:animEffect>
                                    <p:anim calcmode="lin" valueType="num">
                                      <p:cBhvr>
                                        <p:cTn id="103" dur="1000" fill="hold"/>
                                        <p:tgtEl>
                                          <p:spTgt spid="20"/>
                                        </p:tgtEl>
                                        <p:attrNameLst>
                                          <p:attrName>ppt_x</p:attrName>
                                        </p:attrNameLst>
                                      </p:cBhvr>
                                      <p:tavLst>
                                        <p:tav tm="0">
                                          <p:val>
                                            <p:strVal val="#ppt_x"/>
                                          </p:val>
                                        </p:tav>
                                        <p:tav tm="100000">
                                          <p:val>
                                            <p:strVal val="#ppt_x"/>
                                          </p:val>
                                        </p:tav>
                                      </p:tavLst>
                                    </p:anim>
                                    <p:anim calcmode="lin" valueType="num">
                                      <p:cBhvr>
                                        <p:cTn id="104"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105" fill="hold">
                      <p:stCondLst>
                        <p:cond delay="indefinite"/>
                      </p:stCondLst>
                      <p:childTnLst>
                        <p:par>
                          <p:cTn id="106" fill="hold">
                            <p:stCondLst>
                              <p:cond delay="0"/>
                            </p:stCondLst>
                            <p:childTnLst>
                              <p:par>
                                <p:cTn id="107" presetID="42" presetClass="entr" presetSubtype="0" fill="hold" grpId="0" nodeType="clickEffect">
                                  <p:stCondLst>
                                    <p:cond delay="0"/>
                                  </p:stCondLst>
                                  <p:childTnLst>
                                    <p:set>
                                      <p:cBhvr>
                                        <p:cTn id="108" dur="1" fill="hold">
                                          <p:stCondLst>
                                            <p:cond delay="0"/>
                                          </p:stCondLst>
                                        </p:cTn>
                                        <p:tgtEl>
                                          <p:spTgt spid="21"/>
                                        </p:tgtEl>
                                        <p:attrNameLst>
                                          <p:attrName>style.visibility</p:attrName>
                                        </p:attrNameLst>
                                      </p:cBhvr>
                                      <p:to>
                                        <p:strVal val="visible"/>
                                      </p:to>
                                    </p:set>
                                    <p:animEffect transition="in" filter="fade">
                                      <p:cBhvr>
                                        <p:cTn id="109" dur="1000"/>
                                        <p:tgtEl>
                                          <p:spTgt spid="21"/>
                                        </p:tgtEl>
                                      </p:cBhvr>
                                    </p:animEffect>
                                    <p:anim calcmode="lin" valueType="num">
                                      <p:cBhvr>
                                        <p:cTn id="110" dur="1000" fill="hold"/>
                                        <p:tgtEl>
                                          <p:spTgt spid="21"/>
                                        </p:tgtEl>
                                        <p:attrNameLst>
                                          <p:attrName>ppt_x</p:attrName>
                                        </p:attrNameLst>
                                      </p:cBhvr>
                                      <p:tavLst>
                                        <p:tav tm="0">
                                          <p:val>
                                            <p:strVal val="#ppt_x"/>
                                          </p:val>
                                        </p:tav>
                                        <p:tav tm="100000">
                                          <p:val>
                                            <p:strVal val="#ppt_x"/>
                                          </p:val>
                                        </p:tav>
                                      </p:tavLst>
                                    </p:anim>
                                    <p:anim calcmode="lin" valueType="num">
                                      <p:cBhvr>
                                        <p:cTn id="111"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par>
                    <p:cTn id="112" fill="hold">
                      <p:stCondLst>
                        <p:cond delay="indefinite"/>
                      </p:stCondLst>
                      <p:childTnLst>
                        <p:par>
                          <p:cTn id="113" fill="hold">
                            <p:stCondLst>
                              <p:cond delay="0"/>
                            </p:stCondLst>
                            <p:childTnLst>
                              <p:par>
                                <p:cTn id="114" presetID="42" presetClass="entr" presetSubtype="0" fill="hold" grpId="0" nodeType="clickEffect">
                                  <p:stCondLst>
                                    <p:cond delay="0"/>
                                  </p:stCondLst>
                                  <p:childTnLst>
                                    <p:set>
                                      <p:cBhvr>
                                        <p:cTn id="115" dur="1" fill="hold">
                                          <p:stCondLst>
                                            <p:cond delay="0"/>
                                          </p:stCondLst>
                                        </p:cTn>
                                        <p:tgtEl>
                                          <p:spTgt spid="23"/>
                                        </p:tgtEl>
                                        <p:attrNameLst>
                                          <p:attrName>style.visibility</p:attrName>
                                        </p:attrNameLst>
                                      </p:cBhvr>
                                      <p:to>
                                        <p:strVal val="visible"/>
                                      </p:to>
                                    </p:set>
                                    <p:animEffect transition="in" filter="fade">
                                      <p:cBhvr>
                                        <p:cTn id="116" dur="1000"/>
                                        <p:tgtEl>
                                          <p:spTgt spid="23"/>
                                        </p:tgtEl>
                                      </p:cBhvr>
                                    </p:animEffect>
                                    <p:anim calcmode="lin" valueType="num">
                                      <p:cBhvr>
                                        <p:cTn id="117" dur="1000" fill="hold"/>
                                        <p:tgtEl>
                                          <p:spTgt spid="23"/>
                                        </p:tgtEl>
                                        <p:attrNameLst>
                                          <p:attrName>ppt_x</p:attrName>
                                        </p:attrNameLst>
                                      </p:cBhvr>
                                      <p:tavLst>
                                        <p:tav tm="0">
                                          <p:val>
                                            <p:strVal val="#ppt_x"/>
                                          </p:val>
                                        </p:tav>
                                        <p:tav tm="100000">
                                          <p:val>
                                            <p:strVal val="#ppt_x"/>
                                          </p:val>
                                        </p:tav>
                                      </p:tavLst>
                                    </p:anim>
                                    <p:anim calcmode="lin" valueType="num">
                                      <p:cBhvr>
                                        <p:cTn id="118" dur="1000" fill="hold"/>
                                        <p:tgtEl>
                                          <p:spTgt spid="2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7" grpId="0" animBg="1"/>
      <p:bldP spid="8" grpId="0" animBg="1"/>
      <p:bldP spid="9" grpId="0" animBg="1"/>
      <p:bldP spid="10" grpId="0" animBg="1"/>
      <p:bldP spid="11" grpId="0" animBg="1"/>
      <p:bldP spid="12" grpId="0" animBg="1"/>
      <p:bldP spid="13" grpId="0" animBg="1"/>
      <p:bldP spid="15" grpId="0" animBg="1"/>
      <p:bldP spid="16" grpId="0" animBg="1"/>
      <p:bldP spid="17" grpId="0" animBg="1"/>
      <p:bldP spid="18" grpId="0" animBg="1"/>
      <p:bldP spid="19" grpId="0" animBg="1"/>
      <p:bldP spid="20" grpId="0" animBg="1"/>
      <p:bldP spid="21" grpId="0" animBg="1"/>
      <p:bldP spid="2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FBC464-1401-00F2-0120-881D7AA90524}"/>
            </a:ext>
          </a:extLst>
        </p:cNvPr>
        <p:cNvGrpSpPr/>
        <p:nvPr/>
      </p:nvGrpSpPr>
      <p:grpSpPr>
        <a:xfrm>
          <a:off x="0" y="0"/>
          <a:ext cx="0" cy="0"/>
          <a:chOff x="0" y="0"/>
          <a:chExt cx="0" cy="0"/>
        </a:xfrm>
      </p:grpSpPr>
      <p:sp>
        <p:nvSpPr>
          <p:cNvPr id="2" name="Textfeld 1">
            <a:extLst>
              <a:ext uri="{FF2B5EF4-FFF2-40B4-BE49-F238E27FC236}">
                <a16:creationId xmlns:a16="http://schemas.microsoft.com/office/drawing/2014/main" id="{8567E4BD-7DEC-A40E-886A-AC03388539C6}"/>
              </a:ext>
            </a:extLst>
          </p:cNvPr>
          <p:cNvSpPr txBox="1"/>
          <p:nvPr/>
        </p:nvSpPr>
        <p:spPr>
          <a:xfrm>
            <a:off x="0" y="1218238"/>
            <a:ext cx="9144000" cy="338554"/>
          </a:xfrm>
          <a:prstGeom prst="rect">
            <a:avLst/>
          </a:prstGeom>
          <a:noFill/>
        </p:spPr>
        <p:txBody>
          <a:bodyPr wrap="square" rtlCol="0">
            <a:spAutoFit/>
          </a:bodyPr>
          <a:lstStyle/>
          <a:p>
            <a:pPr algn="ctr"/>
            <a:r>
              <a:rPr lang="de-DE" sz="1600" b="1" dirty="0" err="1">
                <a:solidFill>
                  <a:srgbClr val="C00000"/>
                </a:solidFill>
              </a:rPr>
              <a:t>Negations</a:t>
            </a:r>
            <a:r>
              <a:rPr lang="de-DE" sz="1600" b="1" dirty="0">
                <a:solidFill>
                  <a:srgbClr val="C00000"/>
                </a:solidFill>
              </a:rPr>
              <a:t> - </a:t>
            </a:r>
            <a:r>
              <a:rPr lang="de-DE" sz="1600" b="1" dirty="0" err="1">
                <a:solidFill>
                  <a:srgbClr val="C00000"/>
                </a:solidFill>
              </a:rPr>
              <a:t>questions</a:t>
            </a:r>
            <a:endParaRPr lang="en-GB" sz="1600" b="1" dirty="0">
              <a:solidFill>
                <a:srgbClr val="C00000"/>
              </a:solidFill>
            </a:endParaRPr>
          </a:p>
        </p:txBody>
      </p:sp>
      <p:sp>
        <p:nvSpPr>
          <p:cNvPr id="3" name="Textfeld 2">
            <a:extLst>
              <a:ext uri="{FF2B5EF4-FFF2-40B4-BE49-F238E27FC236}">
                <a16:creationId xmlns:a16="http://schemas.microsoft.com/office/drawing/2014/main" id="{67202606-D19D-C339-F62D-C18699448F7B}"/>
              </a:ext>
            </a:extLst>
          </p:cNvPr>
          <p:cNvSpPr txBox="1"/>
          <p:nvPr/>
        </p:nvSpPr>
        <p:spPr>
          <a:xfrm>
            <a:off x="107504" y="2852936"/>
            <a:ext cx="2348130" cy="338554"/>
          </a:xfrm>
          <a:prstGeom prst="rect">
            <a:avLst/>
          </a:prstGeom>
          <a:solidFill>
            <a:srgbClr val="FFFF00"/>
          </a:solidFill>
        </p:spPr>
        <p:txBody>
          <a:bodyPr wrap="square" rtlCol="0">
            <a:spAutoFit/>
          </a:bodyPr>
          <a:lstStyle/>
          <a:p>
            <a:r>
              <a:rPr lang="en-GB" sz="1600" dirty="0"/>
              <a:t>Negation</a:t>
            </a:r>
          </a:p>
        </p:txBody>
      </p:sp>
      <p:sp>
        <p:nvSpPr>
          <p:cNvPr id="4" name="Textfeld 3">
            <a:extLst>
              <a:ext uri="{FF2B5EF4-FFF2-40B4-BE49-F238E27FC236}">
                <a16:creationId xmlns:a16="http://schemas.microsoft.com/office/drawing/2014/main" id="{6F681168-C7FC-6094-38D1-3DAA35BB2349}"/>
              </a:ext>
            </a:extLst>
          </p:cNvPr>
          <p:cNvSpPr txBox="1"/>
          <p:nvPr/>
        </p:nvSpPr>
        <p:spPr>
          <a:xfrm>
            <a:off x="3275856" y="2852936"/>
            <a:ext cx="5544616" cy="338554"/>
          </a:xfrm>
          <a:prstGeom prst="rect">
            <a:avLst/>
          </a:prstGeom>
          <a:solidFill>
            <a:srgbClr val="FFFF00"/>
          </a:solidFill>
        </p:spPr>
        <p:txBody>
          <a:bodyPr wrap="square" rtlCol="0">
            <a:spAutoFit/>
          </a:bodyPr>
          <a:lstStyle/>
          <a:p>
            <a:r>
              <a:rPr lang="en-GB" sz="1600" dirty="0"/>
              <a:t>I don’t like Mondays.</a:t>
            </a:r>
          </a:p>
        </p:txBody>
      </p:sp>
      <p:sp>
        <p:nvSpPr>
          <p:cNvPr id="5" name="Textfeld 4">
            <a:extLst>
              <a:ext uri="{FF2B5EF4-FFF2-40B4-BE49-F238E27FC236}">
                <a16:creationId xmlns:a16="http://schemas.microsoft.com/office/drawing/2014/main" id="{F46334E8-67AF-E52D-BD68-EC2EA6EEBF6E}"/>
              </a:ext>
            </a:extLst>
          </p:cNvPr>
          <p:cNvSpPr txBox="1"/>
          <p:nvPr/>
        </p:nvSpPr>
        <p:spPr>
          <a:xfrm>
            <a:off x="107504" y="3522494"/>
            <a:ext cx="2348130" cy="338554"/>
          </a:xfrm>
          <a:prstGeom prst="rect">
            <a:avLst/>
          </a:prstGeom>
          <a:solidFill>
            <a:srgbClr val="FFFF00"/>
          </a:solidFill>
        </p:spPr>
        <p:txBody>
          <a:bodyPr wrap="square" rtlCol="0">
            <a:spAutoFit/>
          </a:bodyPr>
          <a:lstStyle/>
          <a:p>
            <a:r>
              <a:rPr lang="en-GB" sz="1600" dirty="0"/>
              <a:t>Question</a:t>
            </a:r>
          </a:p>
        </p:txBody>
      </p:sp>
      <p:sp>
        <p:nvSpPr>
          <p:cNvPr id="6" name="Textfeld 5">
            <a:extLst>
              <a:ext uri="{FF2B5EF4-FFF2-40B4-BE49-F238E27FC236}">
                <a16:creationId xmlns:a16="http://schemas.microsoft.com/office/drawing/2014/main" id="{514F2240-F66B-A1C6-41B0-F772F84691DD}"/>
              </a:ext>
            </a:extLst>
          </p:cNvPr>
          <p:cNvSpPr txBox="1"/>
          <p:nvPr/>
        </p:nvSpPr>
        <p:spPr>
          <a:xfrm>
            <a:off x="3275856" y="3501008"/>
            <a:ext cx="5544616" cy="338554"/>
          </a:xfrm>
          <a:prstGeom prst="rect">
            <a:avLst/>
          </a:prstGeom>
          <a:solidFill>
            <a:srgbClr val="FFFF00"/>
          </a:solidFill>
        </p:spPr>
        <p:txBody>
          <a:bodyPr wrap="square" rtlCol="0">
            <a:spAutoFit/>
          </a:bodyPr>
          <a:lstStyle/>
          <a:p>
            <a:r>
              <a:rPr lang="en-GB" sz="1600" dirty="0"/>
              <a:t>Do you like Mondays? </a:t>
            </a:r>
          </a:p>
        </p:txBody>
      </p:sp>
    </p:spTree>
    <p:extLst>
      <p:ext uri="{BB962C8B-B14F-4D97-AF65-F5344CB8AC3E}">
        <p14:creationId xmlns:p14="http://schemas.microsoft.com/office/powerpoint/2010/main" val="1027736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tgtEl>
                                        <p:attrNameLst>
                                          <p:attrName>style.visibility</p:attrName>
                                        </p:attrNameLst>
                                      </p:cBhvr>
                                      <p:to>
                                        <p:strVal val="visible"/>
                                      </p:to>
                                    </p:set>
                                    <p:anim calcmode="lin" valueType="num">
                                      <p:cBhvr additive="base">
                                        <p:cTn id="19" dur="500" fill="hold"/>
                                        <p:tgtEl>
                                          <p:spTgt spid="4"/>
                                        </p:tgtEl>
                                        <p:attrNameLst>
                                          <p:attrName>ppt_x</p:attrName>
                                        </p:attrNameLst>
                                      </p:cBhvr>
                                      <p:tavLst>
                                        <p:tav tm="0">
                                          <p:val>
                                            <p:strVal val="#ppt_x"/>
                                          </p:val>
                                        </p:tav>
                                        <p:tav tm="100000">
                                          <p:val>
                                            <p:strVal val="#ppt_x"/>
                                          </p:val>
                                        </p:tav>
                                      </p:tavLst>
                                    </p:anim>
                                    <p:anim calcmode="lin" valueType="num">
                                      <p:cBhvr additive="base">
                                        <p:cTn id="20"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5"/>
                                        </p:tgtEl>
                                        <p:attrNameLst>
                                          <p:attrName>style.visibility</p:attrName>
                                        </p:attrNameLst>
                                      </p:cBhvr>
                                      <p:to>
                                        <p:strVal val="visible"/>
                                      </p:to>
                                    </p:set>
                                    <p:anim calcmode="lin" valueType="num">
                                      <p:cBhvr additive="base">
                                        <p:cTn id="25" dur="500" fill="hold"/>
                                        <p:tgtEl>
                                          <p:spTgt spid="5"/>
                                        </p:tgtEl>
                                        <p:attrNameLst>
                                          <p:attrName>ppt_x</p:attrName>
                                        </p:attrNameLst>
                                      </p:cBhvr>
                                      <p:tavLst>
                                        <p:tav tm="0">
                                          <p:val>
                                            <p:strVal val="#ppt_x"/>
                                          </p:val>
                                        </p:tav>
                                        <p:tav tm="100000">
                                          <p:val>
                                            <p:strVal val="#ppt_x"/>
                                          </p:val>
                                        </p:tav>
                                      </p:tavLst>
                                    </p:anim>
                                    <p:anim calcmode="lin" valueType="num">
                                      <p:cBhvr additive="base">
                                        <p:cTn id="26"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gtEl>
                                        <p:attrNameLst>
                                          <p:attrName>style.visibility</p:attrName>
                                        </p:attrNameLst>
                                      </p:cBhvr>
                                      <p:to>
                                        <p:strVal val="visible"/>
                                      </p:to>
                                    </p:set>
                                    <p:anim calcmode="lin" valueType="num">
                                      <p:cBhvr additive="base">
                                        <p:cTn id="31" dur="500" fill="hold"/>
                                        <p:tgtEl>
                                          <p:spTgt spid="6"/>
                                        </p:tgtEl>
                                        <p:attrNameLst>
                                          <p:attrName>ppt_x</p:attrName>
                                        </p:attrNameLst>
                                      </p:cBhvr>
                                      <p:tavLst>
                                        <p:tav tm="0">
                                          <p:val>
                                            <p:strVal val="#ppt_x"/>
                                          </p:val>
                                        </p:tav>
                                        <p:tav tm="100000">
                                          <p:val>
                                            <p:strVal val="#ppt_x"/>
                                          </p:val>
                                        </p:tav>
                                      </p:tavLst>
                                    </p:anim>
                                    <p:anim calcmode="lin" valueType="num">
                                      <p:cBhvr additive="base">
                                        <p:cTn id="3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P spid="4" grpId="0" animBg="1"/>
      <p:bldP spid="5" grpId="0" animBg="1"/>
      <p:bldP spid="6" grpId="0" animBg="1"/>
    </p:bldLst>
  </p:timing>
</p:sld>
</file>

<file path=ppt/theme/theme1.xml><?xml version="1.0" encoding="utf-8"?>
<a:theme xmlns:a="http://schemas.openxmlformats.org/drawingml/2006/main" name="Standarddesign">
  <a:themeElements>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Standarddesign">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tandard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Standard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Standard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Standard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Standard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Standard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Standard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Standard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1288</Words>
  <Application>Microsoft Office PowerPoint</Application>
  <PresentationFormat>Bildschirmpräsentation (4:3)</PresentationFormat>
  <Paragraphs>153</Paragraphs>
  <Slides>11</Slides>
  <Notes>11</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11</vt:i4>
      </vt:variant>
    </vt:vector>
  </HeadingPairs>
  <TitlesOfParts>
    <vt:vector size="14" baseType="lpstr">
      <vt:lpstr>Arial</vt:lpstr>
      <vt:lpstr>Calibri</vt:lpstr>
      <vt:lpstr>Standarddesign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Maximilian Verlag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Jürgen Hensel</dc:creator>
  <cp:lastModifiedBy>Jürgen Hensel</cp:lastModifiedBy>
  <cp:revision>487</cp:revision>
  <dcterms:created xsi:type="dcterms:W3CDTF">2011-03-24T10:15:25Z</dcterms:created>
  <dcterms:modified xsi:type="dcterms:W3CDTF">2024-11-15T07:48:50Z</dcterms:modified>
</cp:coreProperties>
</file>