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7" r:id="rId2"/>
    <p:sldId id="280" r:id="rId3"/>
    <p:sldId id="281" r:id="rId4"/>
    <p:sldId id="276" r:id="rId5"/>
    <p:sldId id="277" r:id="rId6"/>
    <p:sldId id="278" r:id="rId7"/>
    <p:sldId id="279" r:id="rId8"/>
    <p:sldId id="282" r:id="rId9"/>
    <p:sldId id="283" r:id="rId10"/>
    <p:sldId id="284" r:id="rId11"/>
    <p:sldId id="285" r:id="rId12"/>
    <p:sldId id="286" r:id="rId13"/>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2"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pPr>
              <a:defRPr/>
            </a:pPr>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pPr>
              <a:defRPr/>
            </a:pPr>
            <a:fld id="{B0C46192-7FF4-4670-A111-ED727D42048A}" type="datetimeFigureOut">
              <a:rPr lang="de-DE"/>
              <a:pPr>
                <a:defRPr/>
              </a:pPr>
              <a:t>08.11.2024</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de-DE" noProof="0"/>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pPr>
              <a:defRPr/>
            </a:pPr>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pPr>
              <a:defRPr/>
            </a:pPr>
            <a:fld id="{BA3FC7BF-4427-497C-AD8A-BAB9D7CE07C5}" type="slidenum">
              <a:rPr lang="de-DE"/>
              <a:pPr>
                <a:defRPr/>
              </a:pPr>
              <a:t>‹Nr.›</a:t>
            </a:fld>
            <a:endParaRPr lang="de-DE"/>
          </a:p>
        </p:txBody>
      </p:sp>
    </p:spTree>
    <p:extLst>
      <p:ext uri="{BB962C8B-B14F-4D97-AF65-F5344CB8AC3E}">
        <p14:creationId xmlns:p14="http://schemas.microsoft.com/office/powerpoint/2010/main" val="2173261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57B9C-C60E-F0D3-2A91-FFCA2A8731A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B048807-4BA1-C1D5-6AE6-EFFDA578D4F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98BF0F-608D-614F-0230-55188074BEE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B9A0649-7CEA-8ADD-07C7-1F0A8C5BD598}"/>
              </a:ext>
            </a:extLst>
          </p:cNvPr>
          <p:cNvSpPr>
            <a:spLocks noGrp="1"/>
          </p:cNvSpPr>
          <p:nvPr>
            <p:ph type="sldNum" sz="quarter" idx="10"/>
          </p:nvPr>
        </p:nvSpPr>
        <p:spPr/>
        <p:txBody>
          <a:bodyPr/>
          <a:lstStyle/>
          <a:p>
            <a:pPr>
              <a:defRPr/>
            </a:pPr>
            <a:fld id="{BA3FC7BF-4427-497C-AD8A-BAB9D7CE07C5}" type="slidenum">
              <a:rPr lang="de-DE" smtClean="0"/>
              <a:pPr>
                <a:defRPr/>
              </a:pPr>
              <a:t>1</a:t>
            </a:fld>
            <a:endParaRPr lang="de-DE"/>
          </a:p>
        </p:txBody>
      </p:sp>
    </p:spTree>
    <p:extLst>
      <p:ext uri="{BB962C8B-B14F-4D97-AF65-F5344CB8AC3E}">
        <p14:creationId xmlns:p14="http://schemas.microsoft.com/office/powerpoint/2010/main" val="3513970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1C3AB-5FC8-7A5F-9A1D-95516682339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0B1B04A-8CC6-CB38-BEAF-6E822FFDDF1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D37FF8C-04E5-877A-4597-D8BB7D6042D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DD98C6AA-E99F-860C-5FF4-EE1957468F5F}"/>
              </a:ext>
            </a:extLst>
          </p:cNvPr>
          <p:cNvSpPr>
            <a:spLocks noGrp="1"/>
          </p:cNvSpPr>
          <p:nvPr>
            <p:ph type="sldNum" sz="quarter" idx="10"/>
          </p:nvPr>
        </p:nvSpPr>
        <p:spPr/>
        <p:txBody>
          <a:bodyPr/>
          <a:lstStyle/>
          <a:p>
            <a:pPr>
              <a:defRPr/>
            </a:pPr>
            <a:fld id="{BA3FC7BF-4427-497C-AD8A-BAB9D7CE07C5}" type="slidenum">
              <a:rPr lang="de-DE" smtClean="0"/>
              <a:pPr>
                <a:defRPr/>
              </a:pPr>
              <a:t>10</a:t>
            </a:fld>
            <a:endParaRPr lang="de-DE"/>
          </a:p>
        </p:txBody>
      </p:sp>
    </p:spTree>
    <p:extLst>
      <p:ext uri="{BB962C8B-B14F-4D97-AF65-F5344CB8AC3E}">
        <p14:creationId xmlns:p14="http://schemas.microsoft.com/office/powerpoint/2010/main" val="1219955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C2070-6D93-2FCE-42D4-2F9ACC325D8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70A42BF-7DF9-92A8-84D9-C22C8C992A0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6F65F21-5FA4-C5C9-8A32-7D614781F9D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0E2A37BF-E7C7-1DAD-068B-EF9951BA1195}"/>
              </a:ext>
            </a:extLst>
          </p:cNvPr>
          <p:cNvSpPr>
            <a:spLocks noGrp="1"/>
          </p:cNvSpPr>
          <p:nvPr>
            <p:ph type="sldNum" sz="quarter" idx="10"/>
          </p:nvPr>
        </p:nvSpPr>
        <p:spPr/>
        <p:txBody>
          <a:bodyPr/>
          <a:lstStyle/>
          <a:p>
            <a:pPr>
              <a:defRPr/>
            </a:pPr>
            <a:fld id="{BA3FC7BF-4427-497C-AD8A-BAB9D7CE07C5}" type="slidenum">
              <a:rPr lang="de-DE" smtClean="0"/>
              <a:pPr>
                <a:defRPr/>
              </a:pPr>
              <a:t>11</a:t>
            </a:fld>
            <a:endParaRPr lang="de-DE"/>
          </a:p>
        </p:txBody>
      </p:sp>
    </p:spTree>
    <p:extLst>
      <p:ext uri="{BB962C8B-B14F-4D97-AF65-F5344CB8AC3E}">
        <p14:creationId xmlns:p14="http://schemas.microsoft.com/office/powerpoint/2010/main" val="1986234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2D697-AEF1-1FAA-9E10-3695743BE18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E0FD965-867E-A099-F6B8-041C53AFA2D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6765FC1-C250-9E53-9D23-6BB583444E3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9803032B-DAC2-A75E-FDC6-A6E532698D44}"/>
              </a:ext>
            </a:extLst>
          </p:cNvPr>
          <p:cNvSpPr>
            <a:spLocks noGrp="1"/>
          </p:cNvSpPr>
          <p:nvPr>
            <p:ph type="sldNum" sz="quarter" idx="10"/>
          </p:nvPr>
        </p:nvSpPr>
        <p:spPr/>
        <p:txBody>
          <a:bodyPr/>
          <a:lstStyle/>
          <a:p>
            <a:pPr>
              <a:defRPr/>
            </a:pPr>
            <a:fld id="{BA3FC7BF-4427-497C-AD8A-BAB9D7CE07C5}" type="slidenum">
              <a:rPr lang="de-DE" smtClean="0"/>
              <a:pPr>
                <a:defRPr/>
              </a:pPr>
              <a:t>12</a:t>
            </a:fld>
            <a:endParaRPr lang="de-DE"/>
          </a:p>
        </p:txBody>
      </p:sp>
    </p:spTree>
    <p:extLst>
      <p:ext uri="{BB962C8B-B14F-4D97-AF65-F5344CB8AC3E}">
        <p14:creationId xmlns:p14="http://schemas.microsoft.com/office/powerpoint/2010/main" val="2035520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57B9C-C60E-F0D3-2A91-FFCA2A8731A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B048807-4BA1-C1D5-6AE6-EFFDA578D4F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98BF0F-608D-614F-0230-55188074BEE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B9A0649-7CEA-8ADD-07C7-1F0A8C5BD598}"/>
              </a:ext>
            </a:extLst>
          </p:cNvPr>
          <p:cNvSpPr>
            <a:spLocks noGrp="1"/>
          </p:cNvSpPr>
          <p:nvPr>
            <p:ph type="sldNum" sz="quarter" idx="10"/>
          </p:nvPr>
        </p:nvSpPr>
        <p:spPr/>
        <p:txBody>
          <a:bodyPr/>
          <a:lstStyle/>
          <a:p>
            <a:pPr>
              <a:defRPr/>
            </a:pPr>
            <a:fld id="{BA3FC7BF-4427-497C-AD8A-BAB9D7CE07C5}" type="slidenum">
              <a:rPr lang="de-DE" smtClean="0"/>
              <a:pPr>
                <a:defRPr/>
              </a:pPr>
              <a:t>2</a:t>
            </a:fld>
            <a:endParaRPr lang="de-DE"/>
          </a:p>
        </p:txBody>
      </p:sp>
    </p:spTree>
    <p:extLst>
      <p:ext uri="{BB962C8B-B14F-4D97-AF65-F5344CB8AC3E}">
        <p14:creationId xmlns:p14="http://schemas.microsoft.com/office/powerpoint/2010/main" val="351397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3</a:t>
            </a:fld>
            <a:endParaRPr lang="de-DE"/>
          </a:p>
        </p:txBody>
      </p:sp>
    </p:spTree>
    <p:extLst>
      <p:ext uri="{BB962C8B-B14F-4D97-AF65-F5344CB8AC3E}">
        <p14:creationId xmlns:p14="http://schemas.microsoft.com/office/powerpoint/2010/main" val="1339729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FC6D9-3DCC-34A9-6F1C-B0229E2DDE9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0D96446-8655-27F7-A754-485CD8EB32A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BA4B6F5-7C44-A2F3-C6F9-E05ECD7862E1}"/>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B870576D-30CC-186E-7E92-1F09D2EBBE42}"/>
              </a:ext>
            </a:extLst>
          </p:cNvPr>
          <p:cNvSpPr>
            <a:spLocks noGrp="1"/>
          </p:cNvSpPr>
          <p:nvPr>
            <p:ph type="sldNum" sz="quarter" idx="10"/>
          </p:nvPr>
        </p:nvSpPr>
        <p:spPr/>
        <p:txBody>
          <a:bodyPr/>
          <a:lstStyle/>
          <a:p>
            <a:pPr>
              <a:defRPr/>
            </a:pPr>
            <a:fld id="{BA3FC7BF-4427-497C-AD8A-BAB9D7CE07C5}" type="slidenum">
              <a:rPr lang="de-DE" smtClean="0"/>
              <a:pPr>
                <a:defRPr/>
              </a:pPr>
              <a:t>4</a:t>
            </a:fld>
            <a:endParaRPr lang="de-DE"/>
          </a:p>
        </p:txBody>
      </p:sp>
    </p:spTree>
    <p:extLst>
      <p:ext uri="{BB962C8B-B14F-4D97-AF65-F5344CB8AC3E}">
        <p14:creationId xmlns:p14="http://schemas.microsoft.com/office/powerpoint/2010/main" val="775998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59B37-329D-0553-ADCF-8DB029F4F0B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4D1A9D3-33A0-9680-DE0E-C9AA98ABC21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A147266-2B67-71DE-616A-5967D497C782}"/>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CE276009-1D9B-A210-6F40-8BC1C8343AE0}"/>
              </a:ext>
            </a:extLst>
          </p:cNvPr>
          <p:cNvSpPr>
            <a:spLocks noGrp="1"/>
          </p:cNvSpPr>
          <p:nvPr>
            <p:ph type="sldNum" sz="quarter" idx="10"/>
          </p:nvPr>
        </p:nvSpPr>
        <p:spPr/>
        <p:txBody>
          <a:bodyPr/>
          <a:lstStyle/>
          <a:p>
            <a:pPr>
              <a:defRPr/>
            </a:pPr>
            <a:fld id="{BA3FC7BF-4427-497C-AD8A-BAB9D7CE07C5}" type="slidenum">
              <a:rPr lang="de-DE" smtClean="0"/>
              <a:pPr>
                <a:defRPr/>
              </a:pPr>
              <a:t>5</a:t>
            </a:fld>
            <a:endParaRPr lang="de-DE"/>
          </a:p>
        </p:txBody>
      </p:sp>
    </p:spTree>
    <p:extLst>
      <p:ext uri="{BB962C8B-B14F-4D97-AF65-F5344CB8AC3E}">
        <p14:creationId xmlns:p14="http://schemas.microsoft.com/office/powerpoint/2010/main" val="3875995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305B7-E5E5-01E6-56F0-3F66F212665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39041AE-AA76-2678-ACCF-11C5280B10E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FEB1DEE-B683-CB20-438C-3A5F5A50CA44}"/>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8A06ADF9-5D7D-5542-CE9B-53EA75331F61}"/>
              </a:ext>
            </a:extLst>
          </p:cNvPr>
          <p:cNvSpPr>
            <a:spLocks noGrp="1"/>
          </p:cNvSpPr>
          <p:nvPr>
            <p:ph type="sldNum" sz="quarter" idx="10"/>
          </p:nvPr>
        </p:nvSpPr>
        <p:spPr/>
        <p:txBody>
          <a:bodyPr/>
          <a:lstStyle/>
          <a:p>
            <a:pPr>
              <a:defRPr/>
            </a:pPr>
            <a:fld id="{BA3FC7BF-4427-497C-AD8A-BAB9D7CE07C5}" type="slidenum">
              <a:rPr lang="de-DE" smtClean="0"/>
              <a:pPr>
                <a:defRPr/>
              </a:pPr>
              <a:t>6</a:t>
            </a:fld>
            <a:endParaRPr lang="de-DE"/>
          </a:p>
        </p:txBody>
      </p:sp>
    </p:spTree>
    <p:extLst>
      <p:ext uri="{BB962C8B-B14F-4D97-AF65-F5344CB8AC3E}">
        <p14:creationId xmlns:p14="http://schemas.microsoft.com/office/powerpoint/2010/main" val="109730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C294FD-1D66-DE01-E063-8516E6F0E65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61D55E7-3353-D8DE-45C5-B6D85E5625B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0173BE6-B2FF-906E-1138-E07B1D92D3D9}"/>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83A82D4-D520-E560-A1B5-0AD61438DAAC}"/>
              </a:ext>
            </a:extLst>
          </p:cNvPr>
          <p:cNvSpPr>
            <a:spLocks noGrp="1"/>
          </p:cNvSpPr>
          <p:nvPr>
            <p:ph type="sldNum" sz="quarter" idx="10"/>
          </p:nvPr>
        </p:nvSpPr>
        <p:spPr/>
        <p:txBody>
          <a:bodyPr/>
          <a:lstStyle/>
          <a:p>
            <a:pPr>
              <a:defRPr/>
            </a:pPr>
            <a:fld id="{BA3FC7BF-4427-497C-AD8A-BAB9D7CE07C5}" type="slidenum">
              <a:rPr lang="de-DE" smtClean="0"/>
              <a:pPr>
                <a:defRPr/>
              </a:pPr>
              <a:t>7</a:t>
            </a:fld>
            <a:endParaRPr lang="de-DE"/>
          </a:p>
        </p:txBody>
      </p:sp>
    </p:spTree>
    <p:extLst>
      <p:ext uri="{BB962C8B-B14F-4D97-AF65-F5344CB8AC3E}">
        <p14:creationId xmlns:p14="http://schemas.microsoft.com/office/powerpoint/2010/main" val="2199081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36968-02AE-055B-42B9-AA591242174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83DD195-1652-67B9-7CF7-DAE99ABC3A5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32AED9F-7817-D15C-D72B-60787390EE76}"/>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324C74EE-1848-6D24-A559-59E249F65706}"/>
              </a:ext>
            </a:extLst>
          </p:cNvPr>
          <p:cNvSpPr>
            <a:spLocks noGrp="1"/>
          </p:cNvSpPr>
          <p:nvPr>
            <p:ph type="sldNum" sz="quarter" idx="10"/>
          </p:nvPr>
        </p:nvSpPr>
        <p:spPr/>
        <p:txBody>
          <a:bodyPr/>
          <a:lstStyle/>
          <a:p>
            <a:pPr>
              <a:defRPr/>
            </a:pPr>
            <a:fld id="{BA3FC7BF-4427-497C-AD8A-BAB9D7CE07C5}" type="slidenum">
              <a:rPr lang="de-DE" smtClean="0"/>
              <a:pPr>
                <a:defRPr/>
              </a:pPr>
              <a:t>8</a:t>
            </a:fld>
            <a:endParaRPr lang="de-DE"/>
          </a:p>
        </p:txBody>
      </p:sp>
    </p:spTree>
    <p:extLst>
      <p:ext uri="{BB962C8B-B14F-4D97-AF65-F5344CB8AC3E}">
        <p14:creationId xmlns:p14="http://schemas.microsoft.com/office/powerpoint/2010/main" val="210994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81EA5-CD3B-60A4-9B65-348D95978F0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BC36B68-1545-DE9C-ED00-FB0CB684756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AB859C0-6011-F7F0-01DF-FFC400D8FC76}"/>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9C8CC085-DDE7-D2AE-A124-948E12AEBE46}"/>
              </a:ext>
            </a:extLst>
          </p:cNvPr>
          <p:cNvSpPr>
            <a:spLocks noGrp="1"/>
          </p:cNvSpPr>
          <p:nvPr>
            <p:ph type="sldNum" sz="quarter" idx="10"/>
          </p:nvPr>
        </p:nvSpPr>
        <p:spPr/>
        <p:txBody>
          <a:bodyPr/>
          <a:lstStyle/>
          <a:p>
            <a:pPr>
              <a:defRPr/>
            </a:pPr>
            <a:fld id="{BA3FC7BF-4427-497C-AD8A-BAB9D7CE07C5}" type="slidenum">
              <a:rPr lang="de-DE" smtClean="0"/>
              <a:pPr>
                <a:defRPr/>
              </a:pPr>
              <a:t>9</a:t>
            </a:fld>
            <a:endParaRPr lang="de-DE"/>
          </a:p>
        </p:txBody>
      </p:sp>
    </p:spTree>
    <p:extLst>
      <p:ext uri="{BB962C8B-B14F-4D97-AF65-F5344CB8AC3E}">
        <p14:creationId xmlns:p14="http://schemas.microsoft.com/office/powerpoint/2010/main" val="345625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19259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4290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5421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5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4980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8401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0573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66639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79576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60161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userDrawn="1"/>
        </p:nvSpPr>
        <p:spPr bwMode="auto">
          <a:xfrm>
            <a:off x="0" y="0"/>
            <a:ext cx="9144000" cy="6858000"/>
          </a:xfrm>
          <a:prstGeom prst="rect">
            <a:avLst/>
          </a:prstGeom>
          <a:gradFill rotWithShape="1">
            <a:gsLst>
              <a:gs pos="0">
                <a:schemeClr val="bg1"/>
              </a:gs>
              <a:gs pos="100000">
                <a:schemeClr val="accent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p>
        </p:txBody>
      </p:sp>
      <p:sp>
        <p:nvSpPr>
          <p:cNvPr id="1028" name="Text Box 8"/>
          <p:cNvSpPr txBox="1">
            <a:spLocks noChangeArrowheads="1"/>
          </p:cNvSpPr>
          <p:nvPr userDrawn="1"/>
        </p:nvSpPr>
        <p:spPr bwMode="auto">
          <a:xfrm>
            <a:off x="0" y="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altLang="de-DE" b="1" dirty="0"/>
              <a:t>2. Halbjahr 2024</a:t>
            </a:r>
            <a:endParaRPr lang="de-DE" altLang="de-DE" b="1" i="1" dirty="0"/>
          </a:p>
          <a:p>
            <a:pPr algn="ctr" eaLnBrk="1" hangingPunct="1">
              <a:defRPr/>
            </a:pPr>
            <a:r>
              <a:rPr lang="de-DE" altLang="de-DE" b="1" i="1" dirty="0"/>
              <a:t>Englisch </a:t>
            </a:r>
            <a:r>
              <a:rPr lang="de-DE" altLang="de-DE" b="1" i="1" baseline="0" dirty="0"/>
              <a:t>Grammar Refresher </a:t>
            </a:r>
            <a:r>
              <a:rPr lang="de-DE" altLang="de-DE" b="1" i="1" baseline="0" dirty="0" err="1"/>
              <a:t>for</a:t>
            </a:r>
            <a:r>
              <a:rPr lang="de-DE" altLang="de-DE" b="1" i="1" baseline="0" dirty="0"/>
              <a:t> </a:t>
            </a:r>
            <a:r>
              <a:rPr lang="de-DE" altLang="de-DE" b="1" i="1" baseline="0" dirty="0" err="1"/>
              <a:t>You</a:t>
            </a:r>
            <a:r>
              <a:rPr lang="de-DE" altLang="de-DE" b="1" i="1" baseline="0" dirty="0"/>
              <a:t> B1-B2</a:t>
            </a:r>
            <a:endParaRPr lang="de-DE" altLang="de-DE" b="1" dirty="0"/>
          </a:p>
          <a:p>
            <a:pPr algn="ctr" eaLnBrk="1" hangingPunct="1">
              <a:defRPr/>
            </a:pPr>
            <a:r>
              <a:rPr lang="en-GB" altLang="de-DE" b="1" dirty="0"/>
              <a:t>242-40660</a:t>
            </a:r>
            <a:r>
              <a:rPr lang="de-DE" altLang="de-DE" b="1" dirty="0"/>
              <a:t>, Do, 17.30 – 18.30 Uhr</a:t>
            </a:r>
          </a:p>
        </p:txBody>
      </p:sp>
      <p:sp>
        <p:nvSpPr>
          <p:cNvPr id="1029" name="Line 10"/>
          <p:cNvSpPr>
            <a:spLocks noChangeShapeType="1"/>
          </p:cNvSpPr>
          <p:nvPr userDrawn="1"/>
        </p:nvSpPr>
        <p:spPr bwMode="auto">
          <a:xfrm>
            <a:off x="0" y="9080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 name="Picture 2">
            <a:extLst>
              <a:ext uri="{FF2B5EF4-FFF2-40B4-BE49-F238E27FC236}">
                <a16:creationId xmlns:a16="http://schemas.microsoft.com/office/drawing/2014/main" id="{B17DAE69-DAB6-E295-0164-5CC43C78AD1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020272" y="224739"/>
            <a:ext cx="2131339"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Arial" charset="0"/>
        </a:defRPr>
      </a:lvl2pPr>
      <a:lvl3pPr algn="r" rtl="0" eaLnBrk="0" fontAlgn="base" hangingPunct="0">
        <a:spcBef>
          <a:spcPct val="0"/>
        </a:spcBef>
        <a:spcAft>
          <a:spcPct val="0"/>
        </a:spcAft>
        <a:defRPr sz="4400">
          <a:solidFill>
            <a:schemeClr val="tx2"/>
          </a:solidFill>
          <a:latin typeface="Arial" charset="0"/>
        </a:defRPr>
      </a:lvl3pPr>
      <a:lvl4pPr algn="r" rtl="0" eaLnBrk="0" fontAlgn="base" hangingPunct="0">
        <a:spcBef>
          <a:spcPct val="0"/>
        </a:spcBef>
        <a:spcAft>
          <a:spcPct val="0"/>
        </a:spcAft>
        <a:defRPr sz="4400">
          <a:solidFill>
            <a:schemeClr val="tx2"/>
          </a:solidFill>
          <a:latin typeface="Arial" charset="0"/>
        </a:defRPr>
      </a:lvl4pPr>
      <a:lvl5pPr algn="r" rtl="0" eaLnBrk="0" fontAlgn="base" hangingPunct="0">
        <a:spcBef>
          <a:spcPct val="0"/>
        </a:spcBef>
        <a:spcAft>
          <a:spcPct val="0"/>
        </a:spcAft>
        <a:defRPr sz="4400">
          <a:solidFill>
            <a:schemeClr val="tx2"/>
          </a:solidFill>
          <a:latin typeface="Arial" charset="0"/>
        </a:defRPr>
      </a:lvl5pPr>
      <a:lvl6pPr marL="457200" algn="r" rtl="0" fontAlgn="base">
        <a:spcBef>
          <a:spcPct val="0"/>
        </a:spcBef>
        <a:spcAft>
          <a:spcPct val="0"/>
        </a:spcAft>
        <a:defRPr sz="4400">
          <a:solidFill>
            <a:schemeClr val="tx2"/>
          </a:solidFill>
          <a:latin typeface="Arial" charset="0"/>
        </a:defRPr>
      </a:lvl6pPr>
      <a:lvl7pPr marL="914400" algn="r" rtl="0" fontAlgn="base">
        <a:spcBef>
          <a:spcPct val="0"/>
        </a:spcBef>
        <a:spcAft>
          <a:spcPct val="0"/>
        </a:spcAft>
        <a:defRPr sz="4400">
          <a:solidFill>
            <a:schemeClr val="tx2"/>
          </a:solidFill>
          <a:latin typeface="Arial" charset="0"/>
        </a:defRPr>
      </a:lvl7pPr>
      <a:lvl8pPr marL="1371600" algn="r" rtl="0" fontAlgn="base">
        <a:spcBef>
          <a:spcPct val="0"/>
        </a:spcBef>
        <a:spcAft>
          <a:spcPct val="0"/>
        </a:spcAft>
        <a:defRPr sz="4400">
          <a:solidFill>
            <a:schemeClr val="tx2"/>
          </a:solidFill>
          <a:latin typeface="Arial" charset="0"/>
        </a:defRPr>
      </a:lvl8pPr>
      <a:lvl9pPr marL="1828800" algn="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C464-1401-00F2-0120-881D7AA90524}"/>
            </a:ext>
          </a:extLst>
        </p:cNvPr>
        <p:cNvGrpSpPr/>
        <p:nvPr/>
      </p:nvGrpSpPr>
      <p:grpSpPr>
        <a:xfrm>
          <a:off x="0" y="0"/>
          <a:ext cx="0" cy="0"/>
          <a:chOff x="0" y="0"/>
          <a:chExt cx="0" cy="0"/>
        </a:xfrm>
      </p:grpSpPr>
      <p:sp>
        <p:nvSpPr>
          <p:cNvPr id="10" name="Textfeld 9">
            <a:extLst>
              <a:ext uri="{FF2B5EF4-FFF2-40B4-BE49-F238E27FC236}">
                <a16:creationId xmlns:a16="http://schemas.microsoft.com/office/drawing/2014/main" id="{14C8BA3F-05EB-3739-2C5F-3E7CBA3B1876}"/>
              </a:ext>
            </a:extLst>
          </p:cNvPr>
          <p:cNvSpPr txBox="1"/>
          <p:nvPr/>
        </p:nvSpPr>
        <p:spPr>
          <a:xfrm>
            <a:off x="0" y="1772816"/>
            <a:ext cx="9144000" cy="2585323"/>
          </a:xfrm>
          <a:prstGeom prst="rect">
            <a:avLst/>
          </a:prstGeom>
          <a:solidFill>
            <a:schemeClr val="bg1"/>
          </a:solidFill>
          <a:ln>
            <a:solidFill>
              <a:schemeClr val="tx1"/>
            </a:solidFill>
          </a:ln>
        </p:spPr>
        <p:txBody>
          <a:bodyPr wrap="square" rtlCol="0">
            <a:spAutoFit/>
          </a:bodyPr>
          <a:lstStyle/>
          <a:p>
            <a:pPr algn="ctr"/>
            <a:endParaRPr lang="de-DE" dirty="0"/>
          </a:p>
          <a:p>
            <a:pPr algn="ctr"/>
            <a:r>
              <a:rPr lang="en-GB" dirty="0"/>
              <a:t>Objectives 07/11/24:</a:t>
            </a:r>
          </a:p>
          <a:p>
            <a:pPr algn="ctr"/>
            <a:endParaRPr lang="en-GB" dirty="0"/>
          </a:p>
          <a:p>
            <a:pPr algn="ct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Revise previous contents (homework)</a:t>
            </a:r>
          </a:p>
          <a:p>
            <a:pPr algn="ct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Revise the use of the simple vs. the progressive form</a:t>
            </a:r>
          </a:p>
          <a:p>
            <a:pPr algn="ct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Introduce and practise question tags</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endParaRPr lang="de-DE" dirty="0"/>
          </a:p>
        </p:txBody>
      </p:sp>
    </p:spTree>
    <p:extLst>
      <p:ext uri="{BB962C8B-B14F-4D97-AF65-F5344CB8AC3E}">
        <p14:creationId xmlns:p14="http://schemas.microsoft.com/office/powerpoint/2010/main" val="27184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99E12-6861-79CD-E2FA-DDB68F63CBFC}"/>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5BBCA3B4-9D63-4D45-D0AB-2C5F3388E8F5}"/>
              </a:ext>
            </a:extLst>
          </p:cNvPr>
          <p:cNvSpPr txBox="1"/>
          <p:nvPr/>
        </p:nvSpPr>
        <p:spPr>
          <a:xfrm>
            <a:off x="0" y="1218238"/>
            <a:ext cx="9144000" cy="338554"/>
          </a:xfrm>
          <a:prstGeom prst="rect">
            <a:avLst/>
          </a:prstGeom>
          <a:noFill/>
        </p:spPr>
        <p:txBody>
          <a:bodyPr wrap="square" rtlCol="0">
            <a:spAutoFit/>
          </a:bodyPr>
          <a:lstStyle/>
          <a:p>
            <a:pPr algn="ctr"/>
            <a:r>
              <a:rPr lang="de-DE" sz="1600" b="1" dirty="0">
                <a:solidFill>
                  <a:srgbClr val="C00000"/>
                </a:solidFill>
              </a:rPr>
              <a:t>Question tags</a:t>
            </a:r>
            <a:endParaRPr lang="en-GB" sz="1600" b="1" dirty="0">
              <a:solidFill>
                <a:srgbClr val="C00000"/>
              </a:solidFill>
            </a:endParaRPr>
          </a:p>
        </p:txBody>
      </p:sp>
      <p:sp>
        <p:nvSpPr>
          <p:cNvPr id="3" name="Textfeld 2">
            <a:extLst>
              <a:ext uri="{FF2B5EF4-FFF2-40B4-BE49-F238E27FC236}">
                <a16:creationId xmlns:a16="http://schemas.microsoft.com/office/drawing/2014/main" id="{99D28FDE-A49B-2BB1-E62E-66CF42848E92}"/>
              </a:ext>
            </a:extLst>
          </p:cNvPr>
          <p:cNvSpPr txBox="1"/>
          <p:nvPr/>
        </p:nvSpPr>
        <p:spPr>
          <a:xfrm>
            <a:off x="107504" y="1700808"/>
            <a:ext cx="2348130" cy="338554"/>
          </a:xfrm>
          <a:prstGeom prst="rect">
            <a:avLst/>
          </a:prstGeom>
          <a:solidFill>
            <a:srgbClr val="FFFF00"/>
          </a:solidFill>
        </p:spPr>
        <p:txBody>
          <a:bodyPr wrap="square" rtlCol="0">
            <a:spAutoFit/>
          </a:bodyPr>
          <a:lstStyle/>
          <a:p>
            <a:r>
              <a:rPr lang="en-GB" sz="1600" dirty="0"/>
              <a:t>Principles</a:t>
            </a:r>
          </a:p>
        </p:txBody>
      </p:sp>
      <p:sp>
        <p:nvSpPr>
          <p:cNvPr id="7" name="Textfeld 6">
            <a:extLst>
              <a:ext uri="{FF2B5EF4-FFF2-40B4-BE49-F238E27FC236}">
                <a16:creationId xmlns:a16="http://schemas.microsoft.com/office/drawing/2014/main" id="{FA45FF6A-EC44-6C83-F6FE-1AF451C398A7}"/>
              </a:ext>
            </a:extLst>
          </p:cNvPr>
          <p:cNvSpPr txBox="1"/>
          <p:nvPr/>
        </p:nvSpPr>
        <p:spPr>
          <a:xfrm>
            <a:off x="2771800" y="1700808"/>
            <a:ext cx="6372200" cy="1323439"/>
          </a:xfrm>
          <a:prstGeom prst="rect">
            <a:avLst/>
          </a:prstGeom>
          <a:solidFill>
            <a:schemeClr val="bg1"/>
          </a:solidFill>
        </p:spPr>
        <p:txBody>
          <a:bodyPr wrap="square" rtlCol="0">
            <a:spAutoFit/>
          </a:bodyPr>
          <a:lstStyle/>
          <a:p>
            <a:r>
              <a:rPr lang="en-US" sz="1600" dirty="0"/>
              <a:t>Question tags are short questions that follow a statement. </a:t>
            </a:r>
          </a:p>
          <a:p>
            <a:r>
              <a:rPr lang="en-US" sz="1600" dirty="0"/>
              <a:t>Their German equivalents are truisms/set phrases (</a:t>
            </a:r>
            <a:r>
              <a:rPr lang="en-US" sz="1600" dirty="0" err="1"/>
              <a:t>Floskeln</a:t>
            </a:r>
            <a:r>
              <a:rPr lang="en-US" sz="1600" dirty="0"/>
              <a:t>) like</a:t>
            </a:r>
          </a:p>
          <a:p>
            <a:r>
              <a:rPr lang="en-US" sz="1600" dirty="0"/>
              <a:t>“…, </a:t>
            </a:r>
            <a:r>
              <a:rPr lang="en-US" sz="1600" dirty="0" err="1"/>
              <a:t>nicht</a:t>
            </a:r>
            <a:r>
              <a:rPr lang="en-US" sz="1600" dirty="0"/>
              <a:t> </a:t>
            </a:r>
            <a:r>
              <a:rPr lang="en-US" sz="1600" dirty="0" err="1"/>
              <a:t>wahr</a:t>
            </a:r>
            <a:r>
              <a:rPr lang="en-US" sz="1600" dirty="0"/>
              <a:t>?”, “…, ja?”.</a:t>
            </a:r>
          </a:p>
          <a:p>
            <a:r>
              <a:rPr lang="en-US" sz="1600" dirty="0"/>
              <a:t>They are often used to confirm information or to seek agreement or confirmation from the listener.</a:t>
            </a:r>
          </a:p>
        </p:txBody>
      </p:sp>
      <p:sp>
        <p:nvSpPr>
          <p:cNvPr id="5" name="Textfeld 4">
            <a:extLst>
              <a:ext uri="{FF2B5EF4-FFF2-40B4-BE49-F238E27FC236}">
                <a16:creationId xmlns:a16="http://schemas.microsoft.com/office/drawing/2014/main" id="{0CE39008-9696-7D11-FCE8-2998B48F9956}"/>
              </a:ext>
            </a:extLst>
          </p:cNvPr>
          <p:cNvSpPr txBox="1"/>
          <p:nvPr/>
        </p:nvSpPr>
        <p:spPr>
          <a:xfrm>
            <a:off x="2771800" y="2996952"/>
            <a:ext cx="6372200" cy="830997"/>
          </a:xfrm>
          <a:prstGeom prst="rect">
            <a:avLst/>
          </a:prstGeom>
          <a:solidFill>
            <a:schemeClr val="bg1"/>
          </a:solidFill>
        </p:spPr>
        <p:txBody>
          <a:bodyPr wrap="square" rtlCol="0">
            <a:spAutoFit/>
          </a:bodyPr>
          <a:lstStyle/>
          <a:p>
            <a:r>
              <a:rPr lang="en-US" sz="1600" dirty="0"/>
              <a:t>Question tags are formed using the </a:t>
            </a:r>
            <a:r>
              <a:rPr lang="en-US" sz="1600" dirty="0" err="1"/>
              <a:t>the</a:t>
            </a:r>
            <a:r>
              <a:rPr lang="en-US" sz="1600" dirty="0"/>
              <a:t> statement’s auxiliary or modal verb plus a (personal) pronoun. If there is no auxiliary or modal verb, </a:t>
            </a:r>
            <a:r>
              <a:rPr lang="de-DE" sz="1600" i="1" dirty="0" err="1"/>
              <a:t>to</a:t>
            </a:r>
            <a:r>
              <a:rPr lang="de-DE" sz="1600" i="1" dirty="0"/>
              <a:t> do </a:t>
            </a:r>
            <a:r>
              <a:rPr lang="de-DE" sz="1600" dirty="0" err="1"/>
              <a:t>is</a:t>
            </a:r>
            <a:r>
              <a:rPr lang="de-DE" sz="1600" dirty="0"/>
              <a:t> </a:t>
            </a:r>
            <a:r>
              <a:rPr lang="de-DE" sz="1600" dirty="0" err="1"/>
              <a:t>used</a:t>
            </a:r>
            <a:r>
              <a:rPr lang="de-DE" sz="1600" dirty="0"/>
              <a:t>.</a:t>
            </a:r>
          </a:p>
        </p:txBody>
      </p:sp>
      <p:sp>
        <p:nvSpPr>
          <p:cNvPr id="6" name="Textfeld 5">
            <a:extLst>
              <a:ext uri="{FF2B5EF4-FFF2-40B4-BE49-F238E27FC236}">
                <a16:creationId xmlns:a16="http://schemas.microsoft.com/office/drawing/2014/main" id="{89A71E24-603B-0BC3-E32D-474D9499FB91}"/>
              </a:ext>
            </a:extLst>
          </p:cNvPr>
          <p:cNvSpPr txBox="1"/>
          <p:nvPr/>
        </p:nvSpPr>
        <p:spPr>
          <a:xfrm>
            <a:off x="2771800" y="5334307"/>
            <a:ext cx="6372200" cy="830997"/>
          </a:xfrm>
          <a:prstGeom prst="rect">
            <a:avLst/>
          </a:prstGeom>
          <a:solidFill>
            <a:schemeClr val="bg1"/>
          </a:solidFill>
        </p:spPr>
        <p:txBody>
          <a:bodyPr wrap="square" rtlCol="0">
            <a:spAutoFit/>
          </a:bodyPr>
          <a:lstStyle/>
          <a:p>
            <a:r>
              <a:rPr lang="en-US" sz="1600" dirty="0"/>
              <a:t>Examples of modal verbs include </a:t>
            </a:r>
            <a:r>
              <a:rPr lang="en-US" sz="1600" i="1" dirty="0"/>
              <a:t>can, will, should, ought to….</a:t>
            </a:r>
          </a:p>
          <a:p>
            <a:r>
              <a:rPr lang="en-US" sz="1600" dirty="0"/>
              <a:t>Modal verbs do not have an infinitive with “to” and, used in a statement or question, need another verb to complete</a:t>
            </a:r>
            <a:r>
              <a:rPr lang="en-US" sz="1600" i="1" dirty="0"/>
              <a:t> </a:t>
            </a:r>
            <a:r>
              <a:rPr lang="en-US" sz="1600" dirty="0"/>
              <a:t>a</a:t>
            </a:r>
            <a:r>
              <a:rPr lang="en-US" sz="1600" i="1" dirty="0"/>
              <a:t> </a:t>
            </a:r>
            <a:r>
              <a:rPr lang="en-US" sz="1600" dirty="0"/>
              <a:t>sentence.</a:t>
            </a:r>
          </a:p>
        </p:txBody>
      </p:sp>
      <p:sp>
        <p:nvSpPr>
          <p:cNvPr id="16" name="Textfeld 15">
            <a:extLst>
              <a:ext uri="{FF2B5EF4-FFF2-40B4-BE49-F238E27FC236}">
                <a16:creationId xmlns:a16="http://schemas.microsoft.com/office/drawing/2014/main" id="{A9F2C55D-5116-6F45-09F8-8D8EC4033C3B}"/>
              </a:ext>
            </a:extLst>
          </p:cNvPr>
          <p:cNvSpPr txBox="1"/>
          <p:nvPr/>
        </p:nvSpPr>
        <p:spPr>
          <a:xfrm>
            <a:off x="2771800" y="3819238"/>
            <a:ext cx="6372200" cy="830997"/>
          </a:xfrm>
          <a:prstGeom prst="rect">
            <a:avLst/>
          </a:prstGeom>
          <a:solidFill>
            <a:schemeClr val="bg1"/>
          </a:solidFill>
        </p:spPr>
        <p:txBody>
          <a:bodyPr wrap="square" rtlCol="0">
            <a:spAutoFit/>
          </a:bodyPr>
          <a:lstStyle/>
          <a:p>
            <a:r>
              <a:rPr lang="en-US" sz="1600" dirty="0"/>
              <a:t>A positive statement is used with the short form of a negative question tag and a negative statement is used with a</a:t>
            </a:r>
            <a:r>
              <a:rPr lang="de-DE" sz="1600" dirty="0"/>
              <a:t> positive </a:t>
            </a:r>
            <a:r>
              <a:rPr lang="de-DE" sz="1600" dirty="0" err="1"/>
              <a:t>question</a:t>
            </a:r>
            <a:r>
              <a:rPr lang="de-DE" sz="1600" dirty="0"/>
              <a:t> tag.</a:t>
            </a:r>
            <a:endParaRPr lang="en-GB" sz="1600" dirty="0"/>
          </a:p>
        </p:txBody>
      </p:sp>
      <p:sp>
        <p:nvSpPr>
          <p:cNvPr id="17" name="Textfeld 16">
            <a:extLst>
              <a:ext uri="{FF2B5EF4-FFF2-40B4-BE49-F238E27FC236}">
                <a16:creationId xmlns:a16="http://schemas.microsoft.com/office/drawing/2014/main" id="{7ABAA33E-34B4-9FDD-72F1-D6439E4ACB64}"/>
              </a:ext>
            </a:extLst>
          </p:cNvPr>
          <p:cNvSpPr txBox="1"/>
          <p:nvPr/>
        </p:nvSpPr>
        <p:spPr>
          <a:xfrm>
            <a:off x="107504" y="5322694"/>
            <a:ext cx="2348130" cy="338554"/>
          </a:xfrm>
          <a:prstGeom prst="rect">
            <a:avLst/>
          </a:prstGeom>
          <a:solidFill>
            <a:srgbClr val="FFFF00"/>
          </a:solidFill>
        </p:spPr>
        <p:txBody>
          <a:bodyPr wrap="square" rtlCol="0">
            <a:spAutoFit/>
          </a:bodyPr>
          <a:lstStyle/>
          <a:p>
            <a:r>
              <a:rPr lang="en-GB" sz="1600" dirty="0"/>
              <a:t>Modal verbs</a:t>
            </a:r>
          </a:p>
        </p:txBody>
      </p:sp>
      <p:sp>
        <p:nvSpPr>
          <p:cNvPr id="18" name="Textfeld 17">
            <a:extLst>
              <a:ext uri="{FF2B5EF4-FFF2-40B4-BE49-F238E27FC236}">
                <a16:creationId xmlns:a16="http://schemas.microsoft.com/office/drawing/2014/main" id="{5142B907-8299-9DE2-A552-94BC0830BE03}"/>
              </a:ext>
            </a:extLst>
          </p:cNvPr>
          <p:cNvSpPr txBox="1"/>
          <p:nvPr/>
        </p:nvSpPr>
        <p:spPr>
          <a:xfrm>
            <a:off x="2771800" y="4620037"/>
            <a:ext cx="6372200" cy="584775"/>
          </a:xfrm>
          <a:prstGeom prst="rect">
            <a:avLst/>
          </a:prstGeom>
          <a:solidFill>
            <a:schemeClr val="bg1"/>
          </a:solidFill>
        </p:spPr>
        <p:txBody>
          <a:bodyPr wrap="square" rtlCol="0">
            <a:spAutoFit/>
          </a:bodyPr>
          <a:lstStyle/>
          <a:p>
            <a:pPr algn="ctr"/>
            <a:r>
              <a:rPr lang="en-GB" sz="1600" i="1" dirty="0"/>
              <a:t>You know Jim, don’t you?</a:t>
            </a:r>
          </a:p>
          <a:p>
            <a:pPr algn="ctr"/>
            <a:r>
              <a:rPr lang="en-GB" sz="1600" i="1" dirty="0"/>
              <a:t>He can’t swim, can he?</a:t>
            </a:r>
          </a:p>
        </p:txBody>
      </p:sp>
    </p:spTree>
    <p:extLst>
      <p:ext uri="{BB962C8B-B14F-4D97-AF65-F5344CB8AC3E}">
        <p14:creationId xmlns:p14="http://schemas.microsoft.com/office/powerpoint/2010/main" val="418285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7" grpId="0" animBg="1"/>
      <p:bldP spid="5" grpId="0" animBg="1"/>
      <p:bldP spid="6"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2B60A-598F-839A-43F0-10DC4ACEB12A}"/>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F483940E-23BB-60FA-22C7-5970E0ABAEAC}"/>
              </a:ext>
            </a:extLst>
          </p:cNvPr>
          <p:cNvSpPr txBox="1"/>
          <p:nvPr/>
        </p:nvSpPr>
        <p:spPr>
          <a:xfrm>
            <a:off x="0" y="1002214"/>
            <a:ext cx="9144000" cy="338554"/>
          </a:xfrm>
          <a:prstGeom prst="rect">
            <a:avLst/>
          </a:prstGeom>
          <a:noFill/>
        </p:spPr>
        <p:txBody>
          <a:bodyPr wrap="square" rtlCol="0">
            <a:spAutoFit/>
          </a:bodyPr>
          <a:lstStyle/>
          <a:p>
            <a:pPr algn="ctr"/>
            <a:r>
              <a:rPr lang="de-DE" sz="1600" b="1" dirty="0">
                <a:solidFill>
                  <a:srgbClr val="C00000"/>
                </a:solidFill>
              </a:rPr>
              <a:t>Add </a:t>
            </a:r>
            <a:r>
              <a:rPr lang="de-DE" sz="1600" b="1" dirty="0" err="1">
                <a:solidFill>
                  <a:srgbClr val="C00000"/>
                </a:solidFill>
              </a:rPr>
              <a:t>the</a:t>
            </a:r>
            <a:r>
              <a:rPr lang="de-DE" sz="1600" b="1" dirty="0">
                <a:solidFill>
                  <a:srgbClr val="C00000"/>
                </a:solidFill>
              </a:rPr>
              <a:t> </a:t>
            </a:r>
            <a:r>
              <a:rPr lang="de-DE" sz="1600" b="1" dirty="0" err="1">
                <a:solidFill>
                  <a:srgbClr val="C00000"/>
                </a:solidFill>
              </a:rPr>
              <a:t>corresponding</a:t>
            </a:r>
            <a:r>
              <a:rPr lang="de-DE" sz="1600" b="1" dirty="0">
                <a:solidFill>
                  <a:srgbClr val="C00000"/>
                </a:solidFill>
              </a:rPr>
              <a:t> </a:t>
            </a:r>
            <a:r>
              <a:rPr lang="de-DE" sz="1600" b="1" dirty="0" err="1">
                <a:solidFill>
                  <a:srgbClr val="C00000"/>
                </a:solidFill>
              </a:rPr>
              <a:t>question</a:t>
            </a:r>
            <a:r>
              <a:rPr lang="de-DE" sz="1600" b="1" dirty="0">
                <a:solidFill>
                  <a:srgbClr val="C00000"/>
                </a:solidFill>
              </a:rPr>
              <a:t> tag:</a:t>
            </a:r>
            <a:endParaRPr lang="en-GB" sz="1600" b="1" dirty="0">
              <a:solidFill>
                <a:srgbClr val="C00000"/>
              </a:solidFill>
            </a:endParaRPr>
          </a:p>
        </p:txBody>
      </p:sp>
      <p:sp>
        <p:nvSpPr>
          <p:cNvPr id="14" name="Textfeld 13">
            <a:extLst>
              <a:ext uri="{FF2B5EF4-FFF2-40B4-BE49-F238E27FC236}">
                <a16:creationId xmlns:a16="http://schemas.microsoft.com/office/drawing/2014/main" id="{EBB0F901-5F69-79E8-9EFE-23FFEBD2982C}"/>
              </a:ext>
            </a:extLst>
          </p:cNvPr>
          <p:cNvSpPr txBox="1"/>
          <p:nvPr/>
        </p:nvSpPr>
        <p:spPr>
          <a:xfrm>
            <a:off x="7200000" y="3132257"/>
            <a:ext cx="1620000" cy="338554"/>
          </a:xfrm>
          <a:prstGeom prst="rect">
            <a:avLst/>
          </a:prstGeom>
          <a:solidFill>
            <a:schemeClr val="accent1"/>
          </a:solidFill>
        </p:spPr>
        <p:txBody>
          <a:bodyPr wrap="square" rtlCol="0">
            <a:spAutoFit/>
          </a:bodyPr>
          <a:lstStyle/>
          <a:p>
            <a:r>
              <a:rPr lang="en-GB" sz="1600" b="1" i="1" dirty="0"/>
              <a:t>isn’t it?</a:t>
            </a:r>
          </a:p>
        </p:txBody>
      </p:sp>
      <p:sp>
        <p:nvSpPr>
          <p:cNvPr id="9" name="Textfeld 8">
            <a:extLst>
              <a:ext uri="{FF2B5EF4-FFF2-40B4-BE49-F238E27FC236}">
                <a16:creationId xmlns:a16="http://schemas.microsoft.com/office/drawing/2014/main" id="{20503658-F852-E01F-7A25-B5CE4431DFCA}"/>
              </a:ext>
            </a:extLst>
          </p:cNvPr>
          <p:cNvSpPr txBox="1"/>
          <p:nvPr/>
        </p:nvSpPr>
        <p:spPr>
          <a:xfrm>
            <a:off x="7200000" y="2412000"/>
            <a:ext cx="1620000" cy="338554"/>
          </a:xfrm>
          <a:prstGeom prst="rect">
            <a:avLst/>
          </a:prstGeom>
          <a:solidFill>
            <a:schemeClr val="accent1"/>
          </a:solidFill>
        </p:spPr>
        <p:txBody>
          <a:bodyPr wrap="square" rtlCol="0">
            <a:spAutoFit/>
          </a:bodyPr>
          <a:lstStyle/>
          <a:p>
            <a:r>
              <a:rPr lang="en-US" sz="1600" b="1" i="1" dirty="0"/>
              <a:t>was it?</a:t>
            </a:r>
            <a:endParaRPr lang="en-GB" sz="1600" b="1" i="1" dirty="0"/>
          </a:p>
        </p:txBody>
      </p:sp>
      <p:sp>
        <p:nvSpPr>
          <p:cNvPr id="12" name="Textfeld 11">
            <a:extLst>
              <a:ext uri="{FF2B5EF4-FFF2-40B4-BE49-F238E27FC236}">
                <a16:creationId xmlns:a16="http://schemas.microsoft.com/office/drawing/2014/main" id="{165CE212-5AE4-41DE-4645-A18CCC7E0C3E}"/>
              </a:ext>
            </a:extLst>
          </p:cNvPr>
          <p:cNvSpPr txBox="1"/>
          <p:nvPr/>
        </p:nvSpPr>
        <p:spPr>
          <a:xfrm>
            <a:off x="7200000" y="3852000"/>
            <a:ext cx="1620000" cy="338554"/>
          </a:xfrm>
          <a:prstGeom prst="rect">
            <a:avLst/>
          </a:prstGeom>
          <a:solidFill>
            <a:schemeClr val="accent1"/>
          </a:solidFill>
        </p:spPr>
        <p:txBody>
          <a:bodyPr wrap="square" rtlCol="0">
            <a:spAutoFit/>
          </a:bodyPr>
          <a:lstStyle/>
          <a:p>
            <a:r>
              <a:rPr lang="en-GB" sz="1600" dirty="0"/>
              <a:t> </a:t>
            </a:r>
            <a:r>
              <a:rPr lang="en-GB" sz="1600" b="1" dirty="0"/>
              <a:t>did they?</a:t>
            </a:r>
            <a:endParaRPr lang="en-GB" sz="1600" b="1" i="1" dirty="0"/>
          </a:p>
        </p:txBody>
      </p:sp>
      <p:sp>
        <p:nvSpPr>
          <p:cNvPr id="17" name="Textfeld 16">
            <a:extLst>
              <a:ext uri="{FF2B5EF4-FFF2-40B4-BE49-F238E27FC236}">
                <a16:creationId xmlns:a16="http://schemas.microsoft.com/office/drawing/2014/main" id="{592356B7-2C02-9FA1-9CDA-3804B05E7D47}"/>
              </a:ext>
            </a:extLst>
          </p:cNvPr>
          <p:cNvSpPr txBox="1"/>
          <p:nvPr/>
        </p:nvSpPr>
        <p:spPr>
          <a:xfrm>
            <a:off x="7200000" y="4572000"/>
            <a:ext cx="1620000" cy="338400"/>
          </a:xfrm>
          <a:prstGeom prst="rect">
            <a:avLst/>
          </a:prstGeom>
          <a:solidFill>
            <a:schemeClr val="accent1"/>
          </a:solidFill>
        </p:spPr>
        <p:txBody>
          <a:bodyPr wrap="square" rtlCol="0">
            <a:spAutoFit/>
          </a:bodyPr>
          <a:lstStyle/>
          <a:p>
            <a:r>
              <a:rPr lang="en-GB" sz="1600" b="1" i="1" dirty="0" err="1"/>
              <a:t>couldn</a:t>
            </a:r>
            <a:r>
              <a:rPr lang="en-GB" sz="1600" b="1" i="1" dirty="0"/>
              <a:t>’ t we?</a:t>
            </a:r>
          </a:p>
        </p:txBody>
      </p:sp>
      <p:sp>
        <p:nvSpPr>
          <p:cNvPr id="19" name="Textfeld 18">
            <a:extLst>
              <a:ext uri="{FF2B5EF4-FFF2-40B4-BE49-F238E27FC236}">
                <a16:creationId xmlns:a16="http://schemas.microsoft.com/office/drawing/2014/main" id="{8E6B4C31-62F7-8510-5DF6-51935AF07D66}"/>
              </a:ext>
            </a:extLst>
          </p:cNvPr>
          <p:cNvSpPr txBox="1"/>
          <p:nvPr/>
        </p:nvSpPr>
        <p:spPr>
          <a:xfrm>
            <a:off x="7200000" y="5328000"/>
            <a:ext cx="1620000" cy="338554"/>
          </a:xfrm>
          <a:prstGeom prst="rect">
            <a:avLst/>
          </a:prstGeom>
          <a:solidFill>
            <a:schemeClr val="accent1"/>
          </a:solidFill>
        </p:spPr>
        <p:txBody>
          <a:bodyPr wrap="square" rtlCol="0">
            <a:spAutoFit/>
          </a:bodyPr>
          <a:lstStyle/>
          <a:p>
            <a:r>
              <a:rPr lang="en-GB" sz="1600" b="1" i="1" dirty="0"/>
              <a:t>don’t you?</a:t>
            </a:r>
          </a:p>
        </p:txBody>
      </p:sp>
      <p:sp>
        <p:nvSpPr>
          <p:cNvPr id="21" name="Textfeld 20">
            <a:extLst>
              <a:ext uri="{FF2B5EF4-FFF2-40B4-BE49-F238E27FC236}">
                <a16:creationId xmlns:a16="http://schemas.microsoft.com/office/drawing/2014/main" id="{C9576AE1-4107-6982-E479-7D046F99828D}"/>
              </a:ext>
            </a:extLst>
          </p:cNvPr>
          <p:cNvSpPr txBox="1"/>
          <p:nvPr/>
        </p:nvSpPr>
        <p:spPr>
          <a:xfrm>
            <a:off x="7200000" y="6012000"/>
            <a:ext cx="1620000" cy="338554"/>
          </a:xfrm>
          <a:prstGeom prst="rect">
            <a:avLst/>
          </a:prstGeom>
          <a:solidFill>
            <a:schemeClr val="accent1"/>
          </a:solidFill>
        </p:spPr>
        <p:txBody>
          <a:bodyPr wrap="square" rtlCol="0">
            <a:spAutoFit/>
          </a:bodyPr>
          <a:lstStyle/>
          <a:p>
            <a:r>
              <a:rPr lang="en-GB" sz="1600" b="1" i="1" dirty="0"/>
              <a:t>have you?</a:t>
            </a:r>
          </a:p>
        </p:txBody>
      </p:sp>
      <p:sp>
        <p:nvSpPr>
          <p:cNvPr id="6" name="Textfeld 5">
            <a:extLst>
              <a:ext uri="{FF2B5EF4-FFF2-40B4-BE49-F238E27FC236}">
                <a16:creationId xmlns:a16="http://schemas.microsoft.com/office/drawing/2014/main" id="{7DA9F120-165B-0938-16F4-BA097A98A98B}"/>
              </a:ext>
            </a:extLst>
          </p:cNvPr>
          <p:cNvSpPr txBox="1"/>
          <p:nvPr/>
        </p:nvSpPr>
        <p:spPr>
          <a:xfrm>
            <a:off x="63630" y="2412000"/>
            <a:ext cx="6480000" cy="338554"/>
          </a:xfrm>
          <a:prstGeom prst="rect">
            <a:avLst/>
          </a:prstGeom>
          <a:solidFill>
            <a:srgbClr val="FFFF00"/>
          </a:solidFill>
        </p:spPr>
        <p:txBody>
          <a:bodyPr wrap="square" rtlCol="0">
            <a:spAutoFit/>
          </a:bodyPr>
          <a:lstStyle/>
          <a:p>
            <a:pPr algn="r"/>
            <a:r>
              <a:rPr lang="en-GB" sz="1600" dirty="0"/>
              <a:t>The sofa wasn’t too expensive,</a:t>
            </a:r>
          </a:p>
        </p:txBody>
      </p:sp>
      <p:sp>
        <p:nvSpPr>
          <p:cNvPr id="11" name="Textfeld 10">
            <a:extLst>
              <a:ext uri="{FF2B5EF4-FFF2-40B4-BE49-F238E27FC236}">
                <a16:creationId xmlns:a16="http://schemas.microsoft.com/office/drawing/2014/main" id="{C4767CAD-E5CD-FBD9-B901-87A89CC59C57}"/>
              </a:ext>
            </a:extLst>
          </p:cNvPr>
          <p:cNvSpPr txBox="1"/>
          <p:nvPr/>
        </p:nvSpPr>
        <p:spPr>
          <a:xfrm>
            <a:off x="63630" y="3132000"/>
            <a:ext cx="6480000" cy="338554"/>
          </a:xfrm>
          <a:prstGeom prst="rect">
            <a:avLst/>
          </a:prstGeom>
          <a:solidFill>
            <a:srgbClr val="FFFF00"/>
          </a:solidFill>
        </p:spPr>
        <p:txBody>
          <a:bodyPr wrap="square" rtlCol="0">
            <a:spAutoFit/>
          </a:bodyPr>
          <a:lstStyle/>
          <a:p>
            <a:pPr algn="r"/>
            <a:r>
              <a:rPr lang="en-GB" sz="1600" dirty="0"/>
              <a:t>Lisa’s new flat is lovely,</a:t>
            </a:r>
          </a:p>
        </p:txBody>
      </p:sp>
      <p:sp>
        <p:nvSpPr>
          <p:cNvPr id="22" name="Textfeld 21">
            <a:extLst>
              <a:ext uri="{FF2B5EF4-FFF2-40B4-BE49-F238E27FC236}">
                <a16:creationId xmlns:a16="http://schemas.microsoft.com/office/drawing/2014/main" id="{45682375-DBF1-F107-2F27-4843CE74905F}"/>
              </a:ext>
            </a:extLst>
          </p:cNvPr>
          <p:cNvSpPr txBox="1"/>
          <p:nvPr/>
        </p:nvSpPr>
        <p:spPr>
          <a:xfrm>
            <a:off x="63630" y="3852000"/>
            <a:ext cx="6480000" cy="338554"/>
          </a:xfrm>
          <a:prstGeom prst="rect">
            <a:avLst/>
          </a:prstGeom>
          <a:solidFill>
            <a:srgbClr val="FFFF00"/>
          </a:solidFill>
        </p:spPr>
        <p:txBody>
          <a:bodyPr wrap="square" rtlCol="0">
            <a:spAutoFit/>
          </a:bodyPr>
          <a:lstStyle/>
          <a:p>
            <a:pPr algn="r"/>
            <a:r>
              <a:rPr lang="en-GB" sz="1600" dirty="0"/>
              <a:t>They didn’t spend a lot of time looking for a new car,</a:t>
            </a:r>
          </a:p>
        </p:txBody>
      </p:sp>
      <p:sp>
        <p:nvSpPr>
          <p:cNvPr id="24" name="Textfeld 23">
            <a:extLst>
              <a:ext uri="{FF2B5EF4-FFF2-40B4-BE49-F238E27FC236}">
                <a16:creationId xmlns:a16="http://schemas.microsoft.com/office/drawing/2014/main" id="{06A843CC-DE26-0432-36B5-A0A1F7FDE70A}"/>
              </a:ext>
            </a:extLst>
          </p:cNvPr>
          <p:cNvSpPr txBox="1"/>
          <p:nvPr/>
        </p:nvSpPr>
        <p:spPr>
          <a:xfrm>
            <a:off x="63630" y="4572000"/>
            <a:ext cx="6480000" cy="338554"/>
          </a:xfrm>
          <a:prstGeom prst="rect">
            <a:avLst/>
          </a:prstGeom>
          <a:solidFill>
            <a:srgbClr val="FFFF00"/>
          </a:solidFill>
        </p:spPr>
        <p:txBody>
          <a:bodyPr wrap="square" rtlCol="0">
            <a:spAutoFit/>
          </a:bodyPr>
          <a:lstStyle/>
          <a:p>
            <a:pPr algn="r"/>
            <a:r>
              <a:rPr lang="en-GB" sz="1600" dirty="0"/>
              <a:t>We could visit my mother tomorrow,</a:t>
            </a:r>
          </a:p>
        </p:txBody>
      </p:sp>
      <p:sp>
        <p:nvSpPr>
          <p:cNvPr id="25" name="Textfeld 24">
            <a:extLst>
              <a:ext uri="{FF2B5EF4-FFF2-40B4-BE49-F238E27FC236}">
                <a16:creationId xmlns:a16="http://schemas.microsoft.com/office/drawing/2014/main" id="{D6937368-8CAB-2CA8-200D-9C8AA1F6418D}"/>
              </a:ext>
            </a:extLst>
          </p:cNvPr>
          <p:cNvSpPr txBox="1"/>
          <p:nvPr/>
        </p:nvSpPr>
        <p:spPr>
          <a:xfrm>
            <a:off x="63630" y="5292000"/>
            <a:ext cx="6480000" cy="338554"/>
          </a:xfrm>
          <a:prstGeom prst="rect">
            <a:avLst/>
          </a:prstGeom>
          <a:solidFill>
            <a:srgbClr val="FFFF00"/>
          </a:solidFill>
        </p:spPr>
        <p:txBody>
          <a:bodyPr wrap="square" rtlCol="0">
            <a:spAutoFit/>
          </a:bodyPr>
          <a:lstStyle/>
          <a:p>
            <a:pPr algn="r"/>
            <a:r>
              <a:rPr lang="en-GB" sz="1600" dirty="0"/>
              <a:t>You like </a:t>
            </a:r>
            <a:r>
              <a:rPr lang="en-GB" sz="1600" dirty="0" err="1"/>
              <a:t>icecream</a:t>
            </a:r>
            <a:r>
              <a:rPr lang="en-GB" sz="1600" dirty="0"/>
              <a:t>,</a:t>
            </a:r>
          </a:p>
        </p:txBody>
      </p:sp>
      <p:sp>
        <p:nvSpPr>
          <p:cNvPr id="26" name="Textfeld 25">
            <a:extLst>
              <a:ext uri="{FF2B5EF4-FFF2-40B4-BE49-F238E27FC236}">
                <a16:creationId xmlns:a16="http://schemas.microsoft.com/office/drawing/2014/main" id="{339262DE-E8AA-5297-3E1A-01F216A6F713}"/>
              </a:ext>
            </a:extLst>
          </p:cNvPr>
          <p:cNvSpPr txBox="1"/>
          <p:nvPr/>
        </p:nvSpPr>
        <p:spPr>
          <a:xfrm>
            <a:off x="63630" y="6012000"/>
            <a:ext cx="6480000" cy="338554"/>
          </a:xfrm>
          <a:prstGeom prst="rect">
            <a:avLst/>
          </a:prstGeom>
          <a:solidFill>
            <a:srgbClr val="FFFF00"/>
          </a:solidFill>
        </p:spPr>
        <p:txBody>
          <a:bodyPr wrap="square" rtlCol="0">
            <a:spAutoFit/>
          </a:bodyPr>
          <a:lstStyle/>
          <a:p>
            <a:pPr algn="r"/>
            <a:r>
              <a:rPr lang="en-GB" sz="1600" dirty="0"/>
              <a:t>You haven’t waited very long,</a:t>
            </a:r>
          </a:p>
        </p:txBody>
      </p:sp>
    </p:spTree>
    <p:extLst>
      <p:ext uri="{BB962C8B-B14F-4D97-AF65-F5344CB8AC3E}">
        <p14:creationId xmlns:p14="http://schemas.microsoft.com/office/powerpoint/2010/main" val="156372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P spid="12" grpId="0" animBg="1"/>
      <p:bldP spid="17" grpId="0" animBg="1"/>
      <p:bldP spid="19"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0062D-298B-B374-F576-963CDA73D113}"/>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5AC33767-C7AF-A060-62B7-81971677AC09}"/>
              </a:ext>
            </a:extLst>
          </p:cNvPr>
          <p:cNvSpPr txBox="1"/>
          <p:nvPr/>
        </p:nvSpPr>
        <p:spPr>
          <a:xfrm>
            <a:off x="0" y="1218238"/>
            <a:ext cx="9144000" cy="338554"/>
          </a:xfrm>
          <a:prstGeom prst="rect">
            <a:avLst/>
          </a:prstGeom>
          <a:noFill/>
        </p:spPr>
        <p:txBody>
          <a:bodyPr wrap="square" rtlCol="0">
            <a:spAutoFit/>
          </a:bodyPr>
          <a:lstStyle/>
          <a:p>
            <a:pPr algn="ctr"/>
            <a:r>
              <a:rPr lang="de-DE" sz="1600" b="1" dirty="0">
                <a:solidFill>
                  <a:srgbClr val="C00000"/>
                </a:solidFill>
              </a:rPr>
              <a:t>Question tags</a:t>
            </a:r>
            <a:endParaRPr lang="en-GB" sz="1600" b="1" dirty="0">
              <a:solidFill>
                <a:srgbClr val="C00000"/>
              </a:solidFill>
            </a:endParaRPr>
          </a:p>
        </p:txBody>
      </p:sp>
      <p:sp>
        <p:nvSpPr>
          <p:cNvPr id="3" name="Textfeld 2">
            <a:extLst>
              <a:ext uri="{FF2B5EF4-FFF2-40B4-BE49-F238E27FC236}">
                <a16:creationId xmlns:a16="http://schemas.microsoft.com/office/drawing/2014/main" id="{785FB74A-4F6C-BA86-099D-EC167FE97543}"/>
              </a:ext>
            </a:extLst>
          </p:cNvPr>
          <p:cNvSpPr txBox="1"/>
          <p:nvPr/>
        </p:nvSpPr>
        <p:spPr>
          <a:xfrm>
            <a:off x="107504" y="2276872"/>
            <a:ext cx="2348130" cy="338554"/>
          </a:xfrm>
          <a:prstGeom prst="rect">
            <a:avLst/>
          </a:prstGeom>
          <a:solidFill>
            <a:srgbClr val="FFFF00"/>
          </a:solidFill>
        </p:spPr>
        <p:txBody>
          <a:bodyPr wrap="square" rtlCol="0">
            <a:spAutoFit/>
          </a:bodyPr>
          <a:lstStyle/>
          <a:p>
            <a:r>
              <a:rPr lang="en-GB" sz="1600" dirty="0"/>
              <a:t>Imperatives</a:t>
            </a:r>
          </a:p>
        </p:txBody>
      </p:sp>
      <p:sp>
        <p:nvSpPr>
          <p:cNvPr id="7" name="Textfeld 6">
            <a:extLst>
              <a:ext uri="{FF2B5EF4-FFF2-40B4-BE49-F238E27FC236}">
                <a16:creationId xmlns:a16="http://schemas.microsoft.com/office/drawing/2014/main" id="{4395BC1D-5A94-2608-BD36-1CEDD14AE8CB}"/>
              </a:ext>
            </a:extLst>
          </p:cNvPr>
          <p:cNvSpPr txBox="1"/>
          <p:nvPr/>
        </p:nvSpPr>
        <p:spPr>
          <a:xfrm>
            <a:off x="2771800" y="2276872"/>
            <a:ext cx="6372200" cy="584775"/>
          </a:xfrm>
          <a:prstGeom prst="rect">
            <a:avLst/>
          </a:prstGeom>
          <a:solidFill>
            <a:schemeClr val="bg1"/>
          </a:solidFill>
        </p:spPr>
        <p:txBody>
          <a:bodyPr wrap="square" rtlCol="0">
            <a:spAutoFit/>
          </a:bodyPr>
          <a:lstStyle/>
          <a:p>
            <a:r>
              <a:rPr lang="en-US" sz="1600" dirty="0"/>
              <a:t>When combined with the imperative form of a verb, question tags serve a specific purpose in communication.</a:t>
            </a:r>
          </a:p>
        </p:txBody>
      </p:sp>
      <p:sp>
        <p:nvSpPr>
          <p:cNvPr id="5" name="Textfeld 4">
            <a:extLst>
              <a:ext uri="{FF2B5EF4-FFF2-40B4-BE49-F238E27FC236}">
                <a16:creationId xmlns:a16="http://schemas.microsoft.com/office/drawing/2014/main" id="{5BB7E35B-3C73-A74F-7AA3-CBAE7175200D}"/>
              </a:ext>
            </a:extLst>
          </p:cNvPr>
          <p:cNvSpPr txBox="1"/>
          <p:nvPr/>
        </p:nvSpPr>
        <p:spPr>
          <a:xfrm>
            <a:off x="2771800" y="2852936"/>
            <a:ext cx="6372200" cy="830997"/>
          </a:xfrm>
          <a:prstGeom prst="rect">
            <a:avLst/>
          </a:prstGeom>
          <a:solidFill>
            <a:schemeClr val="bg1"/>
          </a:solidFill>
        </p:spPr>
        <p:txBody>
          <a:bodyPr wrap="square" rtlCol="0">
            <a:spAutoFit/>
          </a:bodyPr>
          <a:lstStyle/>
          <a:p>
            <a:r>
              <a:rPr lang="en-US" sz="1600" dirty="0"/>
              <a:t>When a question tag is added to the end of an imperative sentence, it can soften the command or request, make it sound more polite, or seek confirmation or compliance from the listener.</a:t>
            </a:r>
            <a:endParaRPr lang="de-DE" sz="1600" dirty="0"/>
          </a:p>
        </p:txBody>
      </p:sp>
      <p:sp>
        <p:nvSpPr>
          <p:cNvPr id="18" name="Textfeld 17">
            <a:extLst>
              <a:ext uri="{FF2B5EF4-FFF2-40B4-BE49-F238E27FC236}">
                <a16:creationId xmlns:a16="http://schemas.microsoft.com/office/drawing/2014/main" id="{9E6F7634-B983-24D4-945D-2E7CCE89FA78}"/>
              </a:ext>
            </a:extLst>
          </p:cNvPr>
          <p:cNvSpPr txBox="1"/>
          <p:nvPr/>
        </p:nvSpPr>
        <p:spPr>
          <a:xfrm>
            <a:off x="2771800" y="3645024"/>
            <a:ext cx="6372200" cy="338554"/>
          </a:xfrm>
          <a:prstGeom prst="rect">
            <a:avLst/>
          </a:prstGeom>
          <a:solidFill>
            <a:schemeClr val="bg1"/>
          </a:solidFill>
        </p:spPr>
        <p:txBody>
          <a:bodyPr wrap="square" rtlCol="0">
            <a:spAutoFit/>
          </a:bodyPr>
          <a:lstStyle/>
          <a:p>
            <a:pPr algn="ctr"/>
            <a:r>
              <a:rPr lang="en-GB" sz="1600" i="1" dirty="0"/>
              <a:t>Close the door, will you?</a:t>
            </a:r>
          </a:p>
        </p:txBody>
      </p:sp>
      <p:sp>
        <p:nvSpPr>
          <p:cNvPr id="4" name="Textfeld 3">
            <a:extLst>
              <a:ext uri="{FF2B5EF4-FFF2-40B4-BE49-F238E27FC236}">
                <a16:creationId xmlns:a16="http://schemas.microsoft.com/office/drawing/2014/main" id="{139498F4-AC6E-F8F1-6B76-381BE8DF2C89}"/>
              </a:ext>
            </a:extLst>
          </p:cNvPr>
          <p:cNvSpPr txBox="1"/>
          <p:nvPr/>
        </p:nvSpPr>
        <p:spPr>
          <a:xfrm>
            <a:off x="2771800" y="3954542"/>
            <a:ext cx="6372200" cy="338554"/>
          </a:xfrm>
          <a:prstGeom prst="rect">
            <a:avLst/>
          </a:prstGeom>
          <a:solidFill>
            <a:schemeClr val="bg1"/>
          </a:solidFill>
        </p:spPr>
        <p:txBody>
          <a:bodyPr wrap="square" rtlCol="0">
            <a:spAutoFit/>
          </a:bodyPr>
          <a:lstStyle/>
          <a:p>
            <a:pPr algn="ctr"/>
            <a:r>
              <a:rPr lang="en-GB" sz="1600" i="1" dirty="0"/>
              <a:t>Please pass me the salt, would you?</a:t>
            </a:r>
          </a:p>
        </p:txBody>
      </p:sp>
      <p:sp>
        <p:nvSpPr>
          <p:cNvPr id="8" name="Textfeld 7">
            <a:extLst>
              <a:ext uri="{FF2B5EF4-FFF2-40B4-BE49-F238E27FC236}">
                <a16:creationId xmlns:a16="http://schemas.microsoft.com/office/drawing/2014/main" id="{586A166C-2A2B-8454-2F99-FFBE86523C5A}"/>
              </a:ext>
            </a:extLst>
          </p:cNvPr>
          <p:cNvSpPr txBox="1"/>
          <p:nvPr/>
        </p:nvSpPr>
        <p:spPr>
          <a:xfrm>
            <a:off x="2771800" y="4293096"/>
            <a:ext cx="6372200" cy="338554"/>
          </a:xfrm>
          <a:prstGeom prst="rect">
            <a:avLst/>
          </a:prstGeom>
          <a:solidFill>
            <a:schemeClr val="bg1"/>
          </a:solidFill>
        </p:spPr>
        <p:txBody>
          <a:bodyPr wrap="square" rtlCol="0">
            <a:spAutoFit/>
          </a:bodyPr>
          <a:lstStyle/>
          <a:p>
            <a:pPr algn="ctr"/>
            <a:r>
              <a:rPr lang="en-GB" sz="1600" i="1" dirty="0"/>
              <a:t>Don’t forget to call me, okay?</a:t>
            </a:r>
          </a:p>
        </p:txBody>
      </p:sp>
      <p:sp>
        <p:nvSpPr>
          <p:cNvPr id="9" name="Textfeld 8">
            <a:extLst>
              <a:ext uri="{FF2B5EF4-FFF2-40B4-BE49-F238E27FC236}">
                <a16:creationId xmlns:a16="http://schemas.microsoft.com/office/drawing/2014/main" id="{907B1DD9-6B86-ABD1-8D65-6CDAF9867A44}"/>
              </a:ext>
            </a:extLst>
          </p:cNvPr>
          <p:cNvSpPr txBox="1"/>
          <p:nvPr/>
        </p:nvSpPr>
        <p:spPr>
          <a:xfrm>
            <a:off x="2771800" y="5004465"/>
            <a:ext cx="6372200" cy="584775"/>
          </a:xfrm>
          <a:prstGeom prst="rect">
            <a:avLst/>
          </a:prstGeom>
          <a:solidFill>
            <a:schemeClr val="bg1"/>
          </a:solidFill>
        </p:spPr>
        <p:txBody>
          <a:bodyPr wrap="square" rtlCol="0">
            <a:spAutoFit/>
          </a:bodyPr>
          <a:lstStyle/>
          <a:p>
            <a:r>
              <a:rPr lang="en-US" sz="1600" dirty="0"/>
              <a:t>When combined with the imperative form of a verb, question tags have the positive format.</a:t>
            </a:r>
          </a:p>
        </p:txBody>
      </p:sp>
    </p:spTree>
    <p:extLst>
      <p:ext uri="{BB962C8B-B14F-4D97-AF65-F5344CB8AC3E}">
        <p14:creationId xmlns:p14="http://schemas.microsoft.com/office/powerpoint/2010/main" val="118265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7" grpId="0" animBg="1"/>
      <p:bldP spid="5" grpId="0" animBg="1"/>
      <p:bldP spid="18" grpId="0" animBg="1"/>
      <p:bldP spid="4"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C464-1401-00F2-0120-881D7AA90524}"/>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8567E4BD-7DEC-A40E-886A-AC03388539C6}"/>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3" name="Textfeld 2">
            <a:extLst>
              <a:ext uri="{FF2B5EF4-FFF2-40B4-BE49-F238E27FC236}">
                <a16:creationId xmlns:a16="http://schemas.microsoft.com/office/drawing/2014/main" id="{67202606-D19D-C339-F62D-C18699448F7B}"/>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Present simple</a:t>
            </a:r>
          </a:p>
        </p:txBody>
      </p:sp>
      <p:sp>
        <p:nvSpPr>
          <p:cNvPr id="4" name="Textfeld 3">
            <a:extLst>
              <a:ext uri="{FF2B5EF4-FFF2-40B4-BE49-F238E27FC236}">
                <a16:creationId xmlns:a16="http://schemas.microsoft.com/office/drawing/2014/main" id="{6F681168-C7FC-6094-38D1-3DAA35BB2349}"/>
              </a:ext>
            </a:extLst>
          </p:cNvPr>
          <p:cNvSpPr txBox="1"/>
          <p:nvPr/>
        </p:nvSpPr>
        <p:spPr>
          <a:xfrm>
            <a:off x="3275856" y="2852936"/>
            <a:ext cx="5544616" cy="338554"/>
          </a:xfrm>
          <a:prstGeom prst="rect">
            <a:avLst/>
          </a:prstGeom>
          <a:solidFill>
            <a:srgbClr val="FFFF00"/>
          </a:solidFill>
        </p:spPr>
        <p:txBody>
          <a:bodyPr wrap="square" rtlCol="0">
            <a:spAutoFit/>
          </a:bodyPr>
          <a:lstStyle/>
          <a:p>
            <a:r>
              <a:rPr lang="en-GB" sz="1600" dirty="0"/>
              <a:t>Monkeys love bananas.</a:t>
            </a:r>
          </a:p>
        </p:txBody>
      </p:sp>
      <p:sp>
        <p:nvSpPr>
          <p:cNvPr id="5" name="Textfeld 4">
            <a:extLst>
              <a:ext uri="{FF2B5EF4-FFF2-40B4-BE49-F238E27FC236}">
                <a16:creationId xmlns:a16="http://schemas.microsoft.com/office/drawing/2014/main" id="{F46334E8-67AF-E52D-BD68-EC2EA6EEBF6E}"/>
              </a:ext>
            </a:extLst>
          </p:cNvPr>
          <p:cNvSpPr txBox="1"/>
          <p:nvPr/>
        </p:nvSpPr>
        <p:spPr>
          <a:xfrm>
            <a:off x="107504" y="3522494"/>
            <a:ext cx="2348130" cy="338554"/>
          </a:xfrm>
          <a:prstGeom prst="rect">
            <a:avLst/>
          </a:prstGeom>
          <a:solidFill>
            <a:srgbClr val="FFFF00"/>
          </a:solidFill>
        </p:spPr>
        <p:txBody>
          <a:bodyPr wrap="square" rtlCol="0">
            <a:spAutoFit/>
          </a:bodyPr>
          <a:lstStyle/>
          <a:p>
            <a:r>
              <a:rPr lang="en-GB" sz="1600" dirty="0"/>
              <a:t>Past simple</a:t>
            </a:r>
          </a:p>
        </p:txBody>
      </p:sp>
      <p:sp>
        <p:nvSpPr>
          <p:cNvPr id="6" name="Textfeld 5">
            <a:extLst>
              <a:ext uri="{FF2B5EF4-FFF2-40B4-BE49-F238E27FC236}">
                <a16:creationId xmlns:a16="http://schemas.microsoft.com/office/drawing/2014/main" id="{514F2240-F66B-A1C6-41B0-F772F84691DD}"/>
              </a:ext>
            </a:extLst>
          </p:cNvPr>
          <p:cNvSpPr txBox="1"/>
          <p:nvPr/>
        </p:nvSpPr>
        <p:spPr>
          <a:xfrm>
            <a:off x="3275856" y="3501008"/>
            <a:ext cx="5544616" cy="338554"/>
          </a:xfrm>
          <a:prstGeom prst="rect">
            <a:avLst/>
          </a:prstGeom>
          <a:solidFill>
            <a:srgbClr val="FFFF00"/>
          </a:solidFill>
        </p:spPr>
        <p:txBody>
          <a:bodyPr wrap="square" rtlCol="0">
            <a:spAutoFit/>
          </a:bodyPr>
          <a:lstStyle/>
          <a:p>
            <a:r>
              <a:rPr lang="en-GB" sz="1600" dirty="0"/>
              <a:t>He watched the football match yesterday.</a:t>
            </a:r>
          </a:p>
        </p:txBody>
      </p:sp>
    </p:spTree>
    <p:extLst>
      <p:ext uri="{BB962C8B-B14F-4D97-AF65-F5344CB8AC3E}">
        <p14:creationId xmlns:p14="http://schemas.microsoft.com/office/powerpoint/2010/main" val="149239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15FB52B2-0468-F371-81C4-20404FF53975}"/>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3" name="Textfeld 2">
            <a:extLst>
              <a:ext uri="{FF2B5EF4-FFF2-40B4-BE49-F238E27FC236}">
                <a16:creationId xmlns:a16="http://schemas.microsoft.com/office/drawing/2014/main" id="{BFDB729F-5AB8-B056-7DEC-954B50EDA18C}"/>
              </a:ext>
            </a:extLst>
          </p:cNvPr>
          <p:cNvSpPr txBox="1"/>
          <p:nvPr/>
        </p:nvSpPr>
        <p:spPr>
          <a:xfrm>
            <a:off x="107504" y="1628800"/>
            <a:ext cx="2348130" cy="584775"/>
          </a:xfrm>
          <a:prstGeom prst="rect">
            <a:avLst/>
          </a:prstGeom>
          <a:solidFill>
            <a:srgbClr val="FFFF00"/>
          </a:solidFill>
        </p:spPr>
        <p:txBody>
          <a:bodyPr wrap="square" rtlCol="0">
            <a:spAutoFit/>
          </a:bodyPr>
          <a:lstStyle/>
          <a:p>
            <a:r>
              <a:rPr lang="en-GB" sz="1600" dirty="0"/>
              <a:t>Simple form (present and past)</a:t>
            </a:r>
          </a:p>
        </p:txBody>
      </p:sp>
      <p:sp>
        <p:nvSpPr>
          <p:cNvPr id="7" name="Textfeld 6">
            <a:extLst>
              <a:ext uri="{FF2B5EF4-FFF2-40B4-BE49-F238E27FC236}">
                <a16:creationId xmlns:a16="http://schemas.microsoft.com/office/drawing/2014/main" id="{A877F0D6-7642-7A60-66DD-69F2F1DBFE76}"/>
              </a:ext>
            </a:extLst>
          </p:cNvPr>
          <p:cNvSpPr txBox="1"/>
          <p:nvPr/>
        </p:nvSpPr>
        <p:spPr>
          <a:xfrm>
            <a:off x="2771800" y="1628800"/>
            <a:ext cx="6372200" cy="338554"/>
          </a:xfrm>
          <a:prstGeom prst="rect">
            <a:avLst/>
          </a:prstGeom>
          <a:solidFill>
            <a:schemeClr val="bg1"/>
          </a:solidFill>
        </p:spPr>
        <p:txBody>
          <a:bodyPr wrap="square" rtlCol="0">
            <a:spAutoFit/>
          </a:bodyPr>
          <a:lstStyle/>
          <a:p>
            <a:r>
              <a:rPr lang="en-GB" sz="1600" dirty="0"/>
              <a:t>a) is used to describe habitual actions or facts:</a:t>
            </a:r>
          </a:p>
        </p:txBody>
      </p:sp>
      <p:sp>
        <p:nvSpPr>
          <p:cNvPr id="8" name="Textfeld 7">
            <a:extLst>
              <a:ext uri="{FF2B5EF4-FFF2-40B4-BE49-F238E27FC236}">
                <a16:creationId xmlns:a16="http://schemas.microsoft.com/office/drawing/2014/main" id="{26DBFE18-26C0-BB2A-D808-F2A634326D24}"/>
              </a:ext>
            </a:extLst>
          </p:cNvPr>
          <p:cNvSpPr txBox="1"/>
          <p:nvPr/>
        </p:nvSpPr>
        <p:spPr>
          <a:xfrm>
            <a:off x="2771800" y="1925543"/>
            <a:ext cx="6372200" cy="338554"/>
          </a:xfrm>
          <a:prstGeom prst="rect">
            <a:avLst/>
          </a:prstGeom>
          <a:solidFill>
            <a:schemeClr val="bg1"/>
          </a:solidFill>
        </p:spPr>
        <p:txBody>
          <a:bodyPr wrap="square" rtlCol="0">
            <a:spAutoFit/>
          </a:bodyPr>
          <a:lstStyle/>
          <a:p>
            <a:pPr algn="ctr"/>
            <a:r>
              <a:rPr lang="en-GB" sz="1600" i="1" dirty="0"/>
              <a:t>She </a:t>
            </a:r>
            <a:r>
              <a:rPr lang="en-GB" sz="1600" b="1" i="1" dirty="0"/>
              <a:t>swims</a:t>
            </a:r>
            <a:r>
              <a:rPr lang="en-GB" sz="1600" i="1" dirty="0"/>
              <a:t> every morning.</a:t>
            </a:r>
          </a:p>
        </p:txBody>
      </p:sp>
      <p:sp>
        <p:nvSpPr>
          <p:cNvPr id="10" name="Textfeld 9">
            <a:extLst>
              <a:ext uri="{FF2B5EF4-FFF2-40B4-BE49-F238E27FC236}">
                <a16:creationId xmlns:a16="http://schemas.microsoft.com/office/drawing/2014/main" id="{8599D9B5-4071-DA80-364F-A08FD8373B76}"/>
              </a:ext>
            </a:extLst>
          </p:cNvPr>
          <p:cNvSpPr txBox="1"/>
          <p:nvPr/>
        </p:nvSpPr>
        <p:spPr>
          <a:xfrm>
            <a:off x="2771800" y="2564904"/>
            <a:ext cx="6372200" cy="338554"/>
          </a:xfrm>
          <a:prstGeom prst="rect">
            <a:avLst/>
          </a:prstGeom>
          <a:solidFill>
            <a:schemeClr val="bg1"/>
          </a:solidFill>
        </p:spPr>
        <p:txBody>
          <a:bodyPr wrap="square" rtlCol="0">
            <a:spAutoFit/>
          </a:bodyPr>
          <a:lstStyle/>
          <a:p>
            <a:r>
              <a:rPr lang="en-GB" sz="1600" dirty="0"/>
              <a:t>b) is used for general truths:</a:t>
            </a:r>
          </a:p>
        </p:txBody>
      </p:sp>
      <p:sp>
        <p:nvSpPr>
          <p:cNvPr id="11" name="Textfeld 10">
            <a:extLst>
              <a:ext uri="{FF2B5EF4-FFF2-40B4-BE49-F238E27FC236}">
                <a16:creationId xmlns:a16="http://schemas.microsoft.com/office/drawing/2014/main" id="{E8E72E8A-B0E7-3930-8EF2-68BF22C0209C}"/>
              </a:ext>
            </a:extLst>
          </p:cNvPr>
          <p:cNvSpPr txBox="1"/>
          <p:nvPr/>
        </p:nvSpPr>
        <p:spPr>
          <a:xfrm>
            <a:off x="2771800" y="2874422"/>
            <a:ext cx="6372200" cy="338554"/>
          </a:xfrm>
          <a:prstGeom prst="rect">
            <a:avLst/>
          </a:prstGeom>
          <a:solidFill>
            <a:schemeClr val="bg1"/>
          </a:solidFill>
        </p:spPr>
        <p:txBody>
          <a:bodyPr wrap="square" rtlCol="0">
            <a:spAutoFit/>
          </a:bodyPr>
          <a:lstStyle/>
          <a:p>
            <a:pPr algn="ctr"/>
            <a:r>
              <a:rPr lang="en-GB" sz="1600" i="1" dirty="0"/>
              <a:t>The sun </a:t>
            </a:r>
            <a:r>
              <a:rPr lang="en-GB" sz="1600" b="1" i="1" dirty="0"/>
              <a:t>rises</a:t>
            </a:r>
            <a:r>
              <a:rPr lang="en-GB" sz="1600" i="1" dirty="0"/>
              <a:t> in the East.</a:t>
            </a:r>
          </a:p>
        </p:txBody>
      </p:sp>
      <p:sp>
        <p:nvSpPr>
          <p:cNvPr id="12" name="Textfeld 11">
            <a:extLst>
              <a:ext uri="{FF2B5EF4-FFF2-40B4-BE49-F238E27FC236}">
                <a16:creationId xmlns:a16="http://schemas.microsoft.com/office/drawing/2014/main" id="{8AA329A8-27E2-AAF7-10C5-98565B2B49D3}"/>
              </a:ext>
            </a:extLst>
          </p:cNvPr>
          <p:cNvSpPr txBox="1"/>
          <p:nvPr/>
        </p:nvSpPr>
        <p:spPr>
          <a:xfrm>
            <a:off x="2771800" y="3522494"/>
            <a:ext cx="6372200" cy="338554"/>
          </a:xfrm>
          <a:prstGeom prst="rect">
            <a:avLst/>
          </a:prstGeom>
          <a:solidFill>
            <a:schemeClr val="bg1"/>
          </a:solidFill>
        </p:spPr>
        <p:txBody>
          <a:bodyPr wrap="square" rtlCol="0">
            <a:spAutoFit/>
          </a:bodyPr>
          <a:lstStyle/>
          <a:p>
            <a:r>
              <a:rPr lang="en-GB" sz="1600" dirty="0"/>
              <a:t>c) is used for permanent situations:</a:t>
            </a:r>
          </a:p>
        </p:txBody>
      </p:sp>
      <p:sp>
        <p:nvSpPr>
          <p:cNvPr id="13" name="Textfeld 12">
            <a:extLst>
              <a:ext uri="{FF2B5EF4-FFF2-40B4-BE49-F238E27FC236}">
                <a16:creationId xmlns:a16="http://schemas.microsoft.com/office/drawing/2014/main" id="{5BD9606D-3BFC-B3BB-3880-528CBB604CF6}"/>
              </a:ext>
            </a:extLst>
          </p:cNvPr>
          <p:cNvSpPr txBox="1"/>
          <p:nvPr/>
        </p:nvSpPr>
        <p:spPr>
          <a:xfrm>
            <a:off x="2771800" y="3861048"/>
            <a:ext cx="6372200" cy="338554"/>
          </a:xfrm>
          <a:prstGeom prst="rect">
            <a:avLst/>
          </a:prstGeom>
          <a:solidFill>
            <a:schemeClr val="bg1"/>
          </a:solidFill>
        </p:spPr>
        <p:txBody>
          <a:bodyPr wrap="square" rtlCol="0">
            <a:spAutoFit/>
          </a:bodyPr>
          <a:lstStyle/>
          <a:p>
            <a:pPr algn="ctr"/>
            <a:r>
              <a:rPr lang="en-GB" sz="1600" i="1" dirty="0"/>
              <a:t>He </a:t>
            </a:r>
            <a:r>
              <a:rPr lang="en-GB" sz="1600" b="1" i="1" dirty="0"/>
              <a:t>lives</a:t>
            </a:r>
            <a:r>
              <a:rPr lang="en-GB" sz="1600" i="1" dirty="0"/>
              <a:t> in New York.</a:t>
            </a:r>
          </a:p>
        </p:txBody>
      </p:sp>
      <p:sp>
        <p:nvSpPr>
          <p:cNvPr id="14" name="Textfeld 13">
            <a:extLst>
              <a:ext uri="{FF2B5EF4-FFF2-40B4-BE49-F238E27FC236}">
                <a16:creationId xmlns:a16="http://schemas.microsoft.com/office/drawing/2014/main" id="{9527DBCF-24DD-E355-E4C9-8C32CFD12F3A}"/>
              </a:ext>
            </a:extLst>
          </p:cNvPr>
          <p:cNvSpPr txBox="1"/>
          <p:nvPr/>
        </p:nvSpPr>
        <p:spPr>
          <a:xfrm>
            <a:off x="2771800" y="4170566"/>
            <a:ext cx="6372200" cy="338554"/>
          </a:xfrm>
          <a:prstGeom prst="rect">
            <a:avLst/>
          </a:prstGeom>
          <a:solidFill>
            <a:schemeClr val="bg1"/>
          </a:solidFill>
        </p:spPr>
        <p:txBody>
          <a:bodyPr wrap="square" rtlCol="0">
            <a:spAutoFit/>
          </a:bodyPr>
          <a:lstStyle/>
          <a:p>
            <a:pPr algn="ctr"/>
            <a:r>
              <a:rPr lang="en-GB" sz="1600" i="1" dirty="0"/>
              <a:t>He </a:t>
            </a:r>
            <a:r>
              <a:rPr lang="en-GB" sz="1600" b="1" i="1" dirty="0"/>
              <a:t>lived</a:t>
            </a:r>
            <a:r>
              <a:rPr lang="en-GB" sz="1600" i="1" dirty="0"/>
              <a:t> in New York when he was 20 years old..</a:t>
            </a:r>
          </a:p>
        </p:txBody>
      </p:sp>
      <p:sp>
        <p:nvSpPr>
          <p:cNvPr id="15" name="Textfeld 14">
            <a:extLst>
              <a:ext uri="{FF2B5EF4-FFF2-40B4-BE49-F238E27FC236}">
                <a16:creationId xmlns:a16="http://schemas.microsoft.com/office/drawing/2014/main" id="{37034239-BD93-B7E9-8066-CF1F31D1A1E5}"/>
              </a:ext>
            </a:extLst>
          </p:cNvPr>
          <p:cNvSpPr txBox="1"/>
          <p:nvPr/>
        </p:nvSpPr>
        <p:spPr>
          <a:xfrm>
            <a:off x="0" y="5970766"/>
            <a:ext cx="9144000" cy="338554"/>
          </a:xfrm>
          <a:prstGeom prst="rect">
            <a:avLst/>
          </a:prstGeom>
          <a:solidFill>
            <a:srgbClr val="FFFF00"/>
          </a:solidFill>
        </p:spPr>
        <p:txBody>
          <a:bodyPr wrap="square" rtlCol="0">
            <a:spAutoFit/>
          </a:bodyPr>
          <a:lstStyle/>
          <a:p>
            <a:pPr algn="ctr"/>
            <a:r>
              <a:rPr lang="en-GB" sz="1600" b="1" dirty="0">
                <a:solidFill>
                  <a:srgbClr val="FF0000"/>
                </a:solidFill>
              </a:rPr>
              <a:t>Write your own examples, one each for a), b), c) and d).</a:t>
            </a:r>
          </a:p>
        </p:txBody>
      </p:sp>
      <p:sp>
        <p:nvSpPr>
          <p:cNvPr id="4" name="Textfeld 3">
            <a:extLst>
              <a:ext uri="{FF2B5EF4-FFF2-40B4-BE49-F238E27FC236}">
                <a16:creationId xmlns:a16="http://schemas.microsoft.com/office/drawing/2014/main" id="{EDC259B9-1B2E-270F-3877-3CC84B9E6628}"/>
              </a:ext>
            </a:extLst>
          </p:cNvPr>
          <p:cNvSpPr txBox="1"/>
          <p:nvPr/>
        </p:nvSpPr>
        <p:spPr>
          <a:xfrm>
            <a:off x="2771800" y="2276872"/>
            <a:ext cx="6372200" cy="338554"/>
          </a:xfrm>
          <a:prstGeom prst="rect">
            <a:avLst/>
          </a:prstGeom>
          <a:solidFill>
            <a:schemeClr val="bg1"/>
          </a:solidFill>
        </p:spPr>
        <p:txBody>
          <a:bodyPr wrap="square" rtlCol="0">
            <a:spAutoFit/>
          </a:bodyPr>
          <a:lstStyle/>
          <a:p>
            <a:pPr algn="ctr"/>
            <a:r>
              <a:rPr lang="en-GB" sz="1600" i="1" dirty="0"/>
              <a:t>We used to </a:t>
            </a:r>
            <a:r>
              <a:rPr lang="en-GB" sz="1600" b="1" i="1" dirty="0"/>
              <a:t>swim</a:t>
            </a:r>
            <a:r>
              <a:rPr lang="en-GB" sz="1600" i="1" dirty="0"/>
              <a:t> every morning.</a:t>
            </a:r>
          </a:p>
        </p:txBody>
      </p:sp>
      <p:sp>
        <p:nvSpPr>
          <p:cNvPr id="5" name="Textfeld 4">
            <a:extLst>
              <a:ext uri="{FF2B5EF4-FFF2-40B4-BE49-F238E27FC236}">
                <a16:creationId xmlns:a16="http://schemas.microsoft.com/office/drawing/2014/main" id="{7646D7B0-91DB-5409-1582-CF92F5191716}"/>
              </a:ext>
            </a:extLst>
          </p:cNvPr>
          <p:cNvSpPr txBox="1"/>
          <p:nvPr/>
        </p:nvSpPr>
        <p:spPr>
          <a:xfrm>
            <a:off x="2771800" y="3212976"/>
            <a:ext cx="6372200" cy="338554"/>
          </a:xfrm>
          <a:prstGeom prst="rect">
            <a:avLst/>
          </a:prstGeom>
          <a:solidFill>
            <a:schemeClr val="bg1"/>
          </a:solidFill>
        </p:spPr>
        <p:txBody>
          <a:bodyPr wrap="square" rtlCol="0">
            <a:spAutoFit/>
          </a:bodyPr>
          <a:lstStyle/>
          <a:p>
            <a:pPr algn="ctr"/>
            <a:r>
              <a:rPr lang="en-GB" sz="1600" i="1" dirty="0"/>
              <a:t>Yesterday </a:t>
            </a:r>
            <a:r>
              <a:rPr lang="en-GB" sz="1600" b="1" i="1" dirty="0"/>
              <a:t>was</a:t>
            </a:r>
            <a:r>
              <a:rPr lang="en-GB" sz="1600" i="1" dirty="0"/>
              <a:t> Wednesday.</a:t>
            </a:r>
          </a:p>
        </p:txBody>
      </p:sp>
      <p:sp>
        <p:nvSpPr>
          <p:cNvPr id="6" name="Textfeld 5">
            <a:extLst>
              <a:ext uri="{FF2B5EF4-FFF2-40B4-BE49-F238E27FC236}">
                <a16:creationId xmlns:a16="http://schemas.microsoft.com/office/drawing/2014/main" id="{36F9177B-9D59-5626-60B9-4BA81FAE7AD1}"/>
              </a:ext>
            </a:extLst>
          </p:cNvPr>
          <p:cNvSpPr txBox="1"/>
          <p:nvPr/>
        </p:nvSpPr>
        <p:spPr>
          <a:xfrm>
            <a:off x="2771800" y="4509120"/>
            <a:ext cx="6372200" cy="584775"/>
          </a:xfrm>
          <a:prstGeom prst="rect">
            <a:avLst/>
          </a:prstGeom>
          <a:solidFill>
            <a:schemeClr val="bg1"/>
          </a:solidFill>
        </p:spPr>
        <p:txBody>
          <a:bodyPr wrap="square" rtlCol="0">
            <a:spAutoFit/>
          </a:bodyPr>
          <a:lstStyle/>
          <a:p>
            <a:r>
              <a:rPr lang="en-GB" sz="1600" dirty="0"/>
              <a:t>d) is used for scheduled events in the future, both from the present and past perspective:</a:t>
            </a:r>
          </a:p>
        </p:txBody>
      </p:sp>
      <p:sp>
        <p:nvSpPr>
          <p:cNvPr id="16" name="Textfeld 15">
            <a:extLst>
              <a:ext uri="{FF2B5EF4-FFF2-40B4-BE49-F238E27FC236}">
                <a16:creationId xmlns:a16="http://schemas.microsoft.com/office/drawing/2014/main" id="{C04FD47F-6BE4-328B-5ACF-D8D4ADD3A95E}"/>
              </a:ext>
            </a:extLst>
          </p:cNvPr>
          <p:cNvSpPr txBox="1"/>
          <p:nvPr/>
        </p:nvSpPr>
        <p:spPr>
          <a:xfrm>
            <a:off x="2771800" y="5085184"/>
            <a:ext cx="6372200" cy="338554"/>
          </a:xfrm>
          <a:prstGeom prst="rect">
            <a:avLst/>
          </a:prstGeom>
          <a:solidFill>
            <a:schemeClr val="bg1"/>
          </a:solidFill>
        </p:spPr>
        <p:txBody>
          <a:bodyPr wrap="square" rtlCol="0">
            <a:spAutoFit/>
          </a:bodyPr>
          <a:lstStyle/>
          <a:p>
            <a:pPr algn="ctr"/>
            <a:r>
              <a:rPr lang="en-GB" sz="1600" i="1" dirty="0"/>
              <a:t>The </a:t>
            </a:r>
            <a:r>
              <a:rPr lang="en-GB" sz="1600" b="1" i="1" dirty="0"/>
              <a:t>train</a:t>
            </a:r>
            <a:r>
              <a:rPr lang="en-GB" sz="1600" i="1" dirty="0"/>
              <a:t> leaves at 9 o’clock tomorrow..</a:t>
            </a:r>
          </a:p>
        </p:txBody>
      </p:sp>
      <p:sp>
        <p:nvSpPr>
          <p:cNvPr id="17" name="Textfeld 16">
            <a:extLst>
              <a:ext uri="{FF2B5EF4-FFF2-40B4-BE49-F238E27FC236}">
                <a16:creationId xmlns:a16="http://schemas.microsoft.com/office/drawing/2014/main" id="{D73A48F3-3039-62EB-67B4-D100EAD91100}"/>
              </a:ext>
            </a:extLst>
          </p:cNvPr>
          <p:cNvSpPr txBox="1"/>
          <p:nvPr/>
        </p:nvSpPr>
        <p:spPr>
          <a:xfrm>
            <a:off x="2771800" y="5394702"/>
            <a:ext cx="6372200" cy="338554"/>
          </a:xfrm>
          <a:prstGeom prst="rect">
            <a:avLst/>
          </a:prstGeom>
          <a:solidFill>
            <a:schemeClr val="bg1"/>
          </a:solidFill>
        </p:spPr>
        <p:txBody>
          <a:bodyPr wrap="square" rtlCol="0">
            <a:spAutoFit/>
          </a:bodyPr>
          <a:lstStyle/>
          <a:p>
            <a:pPr algn="ctr"/>
            <a:r>
              <a:rPr lang="en-GB" sz="1600" i="1" dirty="0"/>
              <a:t>The bus for the beach </a:t>
            </a:r>
            <a:r>
              <a:rPr lang="en-GB" sz="1600" b="1" i="1" dirty="0"/>
              <a:t>left</a:t>
            </a:r>
            <a:r>
              <a:rPr lang="en-GB" sz="1600" i="1" dirty="0"/>
              <a:t> at 10 o’clock every day.</a:t>
            </a:r>
          </a:p>
        </p:txBody>
      </p:sp>
    </p:spTree>
    <p:extLst>
      <p:ext uri="{BB962C8B-B14F-4D97-AF65-F5344CB8AC3E}">
        <p14:creationId xmlns:p14="http://schemas.microsoft.com/office/powerpoint/2010/main" val="408829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1000"/>
                                        <p:tgtEl>
                                          <p:spTgt spid="14"/>
                                        </p:tgtEl>
                                      </p:cBhvr>
                                    </p:animEffect>
                                    <p:anim calcmode="lin" valueType="num">
                                      <p:cBhvr>
                                        <p:cTn id="71" dur="1000" fill="hold"/>
                                        <p:tgtEl>
                                          <p:spTgt spid="14"/>
                                        </p:tgtEl>
                                        <p:attrNameLst>
                                          <p:attrName>ppt_x</p:attrName>
                                        </p:attrNameLst>
                                      </p:cBhvr>
                                      <p:tavLst>
                                        <p:tav tm="0">
                                          <p:val>
                                            <p:strVal val="#ppt_x"/>
                                          </p:val>
                                        </p:tav>
                                        <p:tav tm="100000">
                                          <p:val>
                                            <p:strVal val="#ppt_x"/>
                                          </p:val>
                                        </p:tav>
                                      </p:tavLst>
                                    </p:anim>
                                    <p:anim calcmode="lin" valueType="num">
                                      <p:cBhvr>
                                        <p:cTn id="7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animEffect transition="in" filter="fade">
                                      <p:cBhvr>
                                        <p:cTn id="77" dur="1000"/>
                                        <p:tgtEl>
                                          <p:spTgt spid="6"/>
                                        </p:tgtEl>
                                      </p:cBhvr>
                                    </p:animEffect>
                                    <p:anim calcmode="lin" valueType="num">
                                      <p:cBhvr>
                                        <p:cTn id="78" dur="1000" fill="hold"/>
                                        <p:tgtEl>
                                          <p:spTgt spid="6"/>
                                        </p:tgtEl>
                                        <p:attrNameLst>
                                          <p:attrName>ppt_x</p:attrName>
                                        </p:attrNameLst>
                                      </p:cBhvr>
                                      <p:tavLst>
                                        <p:tav tm="0">
                                          <p:val>
                                            <p:strVal val="#ppt_x"/>
                                          </p:val>
                                        </p:tav>
                                        <p:tav tm="100000">
                                          <p:val>
                                            <p:strVal val="#ppt_x"/>
                                          </p:val>
                                        </p:tav>
                                      </p:tavLst>
                                    </p:anim>
                                    <p:anim calcmode="lin" valueType="num">
                                      <p:cBhvr>
                                        <p:cTn id="7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fade">
                                      <p:cBhvr>
                                        <p:cTn id="84" dur="1000"/>
                                        <p:tgtEl>
                                          <p:spTgt spid="16"/>
                                        </p:tgtEl>
                                      </p:cBhvr>
                                    </p:animEffect>
                                    <p:anim calcmode="lin" valueType="num">
                                      <p:cBhvr>
                                        <p:cTn id="85" dur="1000" fill="hold"/>
                                        <p:tgtEl>
                                          <p:spTgt spid="16"/>
                                        </p:tgtEl>
                                        <p:attrNameLst>
                                          <p:attrName>ppt_x</p:attrName>
                                        </p:attrNameLst>
                                      </p:cBhvr>
                                      <p:tavLst>
                                        <p:tav tm="0">
                                          <p:val>
                                            <p:strVal val="#ppt_x"/>
                                          </p:val>
                                        </p:tav>
                                        <p:tav tm="100000">
                                          <p:val>
                                            <p:strVal val="#ppt_x"/>
                                          </p:val>
                                        </p:tav>
                                      </p:tavLst>
                                    </p:anim>
                                    <p:anim calcmode="lin" valueType="num">
                                      <p:cBhvr>
                                        <p:cTn id="8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7"/>
                                        </p:tgtEl>
                                        <p:attrNameLst>
                                          <p:attrName>style.visibility</p:attrName>
                                        </p:attrNameLst>
                                      </p:cBhvr>
                                      <p:to>
                                        <p:strVal val="visible"/>
                                      </p:to>
                                    </p:set>
                                    <p:animEffect transition="in" filter="fade">
                                      <p:cBhvr>
                                        <p:cTn id="91" dur="1000"/>
                                        <p:tgtEl>
                                          <p:spTgt spid="17"/>
                                        </p:tgtEl>
                                      </p:cBhvr>
                                    </p:animEffect>
                                    <p:anim calcmode="lin" valueType="num">
                                      <p:cBhvr>
                                        <p:cTn id="92" dur="1000" fill="hold"/>
                                        <p:tgtEl>
                                          <p:spTgt spid="17"/>
                                        </p:tgtEl>
                                        <p:attrNameLst>
                                          <p:attrName>ppt_x</p:attrName>
                                        </p:attrNameLst>
                                      </p:cBhvr>
                                      <p:tavLst>
                                        <p:tav tm="0">
                                          <p:val>
                                            <p:strVal val="#ppt_x"/>
                                          </p:val>
                                        </p:tav>
                                        <p:tav tm="100000">
                                          <p:val>
                                            <p:strVal val="#ppt_x"/>
                                          </p:val>
                                        </p:tav>
                                      </p:tavLst>
                                    </p:anim>
                                    <p:anim calcmode="lin" valueType="num">
                                      <p:cBhvr>
                                        <p:cTn id="9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10" grpId="0" animBg="1"/>
      <p:bldP spid="11" grpId="0" animBg="1"/>
      <p:bldP spid="12" grpId="0" animBg="1"/>
      <p:bldP spid="13" grpId="0" animBg="1"/>
      <p:bldP spid="14" grpId="0" animBg="1"/>
      <p:bldP spid="15" grpId="0" animBg="1"/>
      <p:bldP spid="4" grpId="0" animBg="1"/>
      <p:bldP spid="5" grpId="0" animBg="1"/>
      <p:bldP spid="6"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AAF39-90E7-5369-712F-6009F02C17D3}"/>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01E195FB-FAF9-B9D3-CD72-3254234A0A61}"/>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3" name="Textfeld 2">
            <a:extLst>
              <a:ext uri="{FF2B5EF4-FFF2-40B4-BE49-F238E27FC236}">
                <a16:creationId xmlns:a16="http://schemas.microsoft.com/office/drawing/2014/main" id="{90E0A1BC-A8A4-71CA-769A-3207306BB127}"/>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Present continuous</a:t>
            </a:r>
          </a:p>
        </p:txBody>
      </p:sp>
      <p:sp>
        <p:nvSpPr>
          <p:cNvPr id="4" name="Textfeld 3">
            <a:extLst>
              <a:ext uri="{FF2B5EF4-FFF2-40B4-BE49-F238E27FC236}">
                <a16:creationId xmlns:a16="http://schemas.microsoft.com/office/drawing/2014/main" id="{036842F2-831C-82FD-1F77-189BDF1DCBDA}"/>
              </a:ext>
            </a:extLst>
          </p:cNvPr>
          <p:cNvSpPr txBox="1"/>
          <p:nvPr/>
        </p:nvSpPr>
        <p:spPr>
          <a:xfrm>
            <a:off x="3275856" y="2852936"/>
            <a:ext cx="5544616" cy="338554"/>
          </a:xfrm>
          <a:prstGeom prst="rect">
            <a:avLst/>
          </a:prstGeom>
          <a:solidFill>
            <a:srgbClr val="FFFF00"/>
          </a:solidFill>
        </p:spPr>
        <p:txBody>
          <a:bodyPr wrap="square" rtlCol="0">
            <a:spAutoFit/>
          </a:bodyPr>
          <a:lstStyle/>
          <a:p>
            <a:r>
              <a:rPr lang="en-GB" sz="1600" dirty="0"/>
              <a:t>I </a:t>
            </a:r>
            <a:r>
              <a:rPr lang="en-GB" sz="1600" b="1" dirty="0"/>
              <a:t>am talking </a:t>
            </a:r>
            <a:r>
              <a:rPr lang="en-GB" sz="1600" dirty="0"/>
              <a:t>to you right now.</a:t>
            </a:r>
          </a:p>
        </p:txBody>
      </p:sp>
      <p:sp>
        <p:nvSpPr>
          <p:cNvPr id="5" name="Textfeld 4">
            <a:extLst>
              <a:ext uri="{FF2B5EF4-FFF2-40B4-BE49-F238E27FC236}">
                <a16:creationId xmlns:a16="http://schemas.microsoft.com/office/drawing/2014/main" id="{30122555-8D86-D355-03A0-633FD376CC18}"/>
              </a:ext>
            </a:extLst>
          </p:cNvPr>
          <p:cNvSpPr txBox="1"/>
          <p:nvPr/>
        </p:nvSpPr>
        <p:spPr>
          <a:xfrm>
            <a:off x="107504" y="3522494"/>
            <a:ext cx="2348130" cy="338554"/>
          </a:xfrm>
          <a:prstGeom prst="rect">
            <a:avLst/>
          </a:prstGeom>
          <a:solidFill>
            <a:srgbClr val="FFFF00"/>
          </a:solidFill>
        </p:spPr>
        <p:txBody>
          <a:bodyPr wrap="square" rtlCol="0">
            <a:spAutoFit/>
          </a:bodyPr>
          <a:lstStyle/>
          <a:p>
            <a:r>
              <a:rPr lang="en-GB" sz="1600" dirty="0"/>
              <a:t>Past continuous</a:t>
            </a:r>
          </a:p>
        </p:txBody>
      </p:sp>
      <p:sp>
        <p:nvSpPr>
          <p:cNvPr id="6" name="Textfeld 5">
            <a:extLst>
              <a:ext uri="{FF2B5EF4-FFF2-40B4-BE49-F238E27FC236}">
                <a16:creationId xmlns:a16="http://schemas.microsoft.com/office/drawing/2014/main" id="{B0CEF5A4-D21A-7148-70B1-5E981A5BEE08}"/>
              </a:ext>
            </a:extLst>
          </p:cNvPr>
          <p:cNvSpPr txBox="1"/>
          <p:nvPr/>
        </p:nvSpPr>
        <p:spPr>
          <a:xfrm>
            <a:off x="3275856" y="3501008"/>
            <a:ext cx="5544616" cy="338554"/>
          </a:xfrm>
          <a:prstGeom prst="rect">
            <a:avLst/>
          </a:prstGeom>
          <a:solidFill>
            <a:srgbClr val="FFFF00"/>
          </a:solidFill>
        </p:spPr>
        <p:txBody>
          <a:bodyPr wrap="square" rtlCol="0">
            <a:spAutoFit/>
          </a:bodyPr>
          <a:lstStyle/>
          <a:p>
            <a:r>
              <a:rPr lang="en-GB" sz="1600" dirty="0"/>
              <a:t>I </a:t>
            </a:r>
            <a:r>
              <a:rPr lang="en-GB" sz="1600" b="1" dirty="0"/>
              <a:t>was talking </a:t>
            </a:r>
            <a:r>
              <a:rPr lang="en-GB" sz="1600" dirty="0"/>
              <a:t>to him when his wife called.</a:t>
            </a:r>
          </a:p>
        </p:txBody>
      </p:sp>
    </p:spTree>
    <p:extLst>
      <p:ext uri="{BB962C8B-B14F-4D97-AF65-F5344CB8AC3E}">
        <p14:creationId xmlns:p14="http://schemas.microsoft.com/office/powerpoint/2010/main" val="241869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4808C-FB00-C871-AC06-A31E04AE2E6C}"/>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4604811F-565A-3721-2B16-321F57EBCE45}"/>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3" name="Textfeld 2">
            <a:extLst>
              <a:ext uri="{FF2B5EF4-FFF2-40B4-BE49-F238E27FC236}">
                <a16:creationId xmlns:a16="http://schemas.microsoft.com/office/drawing/2014/main" id="{F509C415-0470-D65A-1A6A-4BC2D9674C81}"/>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Present continuous</a:t>
            </a:r>
          </a:p>
        </p:txBody>
      </p:sp>
      <p:sp>
        <p:nvSpPr>
          <p:cNvPr id="7" name="Textfeld 6">
            <a:extLst>
              <a:ext uri="{FF2B5EF4-FFF2-40B4-BE49-F238E27FC236}">
                <a16:creationId xmlns:a16="http://schemas.microsoft.com/office/drawing/2014/main" id="{81351CB4-14C6-9B4F-C432-B09A4E46DC9F}"/>
              </a:ext>
            </a:extLst>
          </p:cNvPr>
          <p:cNvSpPr txBox="1"/>
          <p:nvPr/>
        </p:nvSpPr>
        <p:spPr>
          <a:xfrm>
            <a:off x="2771800" y="2852936"/>
            <a:ext cx="6372200" cy="338554"/>
          </a:xfrm>
          <a:prstGeom prst="rect">
            <a:avLst/>
          </a:prstGeom>
          <a:solidFill>
            <a:schemeClr val="bg1"/>
          </a:solidFill>
        </p:spPr>
        <p:txBody>
          <a:bodyPr wrap="square" rtlCol="0">
            <a:spAutoFit/>
          </a:bodyPr>
          <a:lstStyle/>
          <a:p>
            <a:r>
              <a:rPr lang="en-GB" sz="1600" dirty="0"/>
              <a:t>a) is used to describe an ongoing process or a temporary action:</a:t>
            </a:r>
          </a:p>
        </p:txBody>
      </p:sp>
      <p:sp>
        <p:nvSpPr>
          <p:cNvPr id="8" name="Textfeld 7">
            <a:extLst>
              <a:ext uri="{FF2B5EF4-FFF2-40B4-BE49-F238E27FC236}">
                <a16:creationId xmlns:a16="http://schemas.microsoft.com/office/drawing/2014/main" id="{829C4EFC-8C0E-5BE3-8251-FDE485FEC961}"/>
              </a:ext>
            </a:extLst>
          </p:cNvPr>
          <p:cNvSpPr txBox="1"/>
          <p:nvPr/>
        </p:nvSpPr>
        <p:spPr>
          <a:xfrm>
            <a:off x="2771800" y="3149679"/>
            <a:ext cx="6372200" cy="338554"/>
          </a:xfrm>
          <a:prstGeom prst="rect">
            <a:avLst/>
          </a:prstGeom>
          <a:solidFill>
            <a:schemeClr val="bg1"/>
          </a:solidFill>
        </p:spPr>
        <p:txBody>
          <a:bodyPr wrap="square" rtlCol="0">
            <a:spAutoFit/>
          </a:bodyPr>
          <a:lstStyle/>
          <a:p>
            <a:pPr algn="ctr"/>
            <a:r>
              <a:rPr lang="en-GB" sz="1600" i="1" dirty="0"/>
              <a:t>You </a:t>
            </a:r>
            <a:r>
              <a:rPr lang="en-GB" sz="1600" b="1" i="1" dirty="0"/>
              <a:t>are listening </a:t>
            </a:r>
            <a:r>
              <a:rPr lang="en-GB" sz="1600" i="1" dirty="0"/>
              <a:t>to me. (ongoing process)</a:t>
            </a:r>
          </a:p>
        </p:txBody>
      </p:sp>
      <p:sp>
        <p:nvSpPr>
          <p:cNvPr id="9" name="Textfeld 8">
            <a:extLst>
              <a:ext uri="{FF2B5EF4-FFF2-40B4-BE49-F238E27FC236}">
                <a16:creationId xmlns:a16="http://schemas.microsoft.com/office/drawing/2014/main" id="{67B446A4-2309-BDF6-158D-E09C3509F856}"/>
              </a:ext>
            </a:extLst>
          </p:cNvPr>
          <p:cNvSpPr txBox="1"/>
          <p:nvPr/>
        </p:nvSpPr>
        <p:spPr>
          <a:xfrm>
            <a:off x="2771800" y="3459197"/>
            <a:ext cx="6372200" cy="338554"/>
          </a:xfrm>
          <a:prstGeom prst="rect">
            <a:avLst/>
          </a:prstGeom>
          <a:solidFill>
            <a:schemeClr val="bg1"/>
          </a:solidFill>
        </p:spPr>
        <p:txBody>
          <a:bodyPr wrap="square" rtlCol="0">
            <a:spAutoFit/>
          </a:bodyPr>
          <a:lstStyle/>
          <a:p>
            <a:pPr algn="ctr"/>
            <a:r>
              <a:rPr lang="en-GB" sz="1600" i="1" dirty="0"/>
              <a:t>He </a:t>
            </a:r>
            <a:r>
              <a:rPr lang="en-GB" sz="1600" b="1" i="1" dirty="0"/>
              <a:t>is working </a:t>
            </a:r>
            <a:r>
              <a:rPr lang="en-GB" sz="1600" i="1" dirty="0"/>
              <a:t>on a project this week. (temporary action)</a:t>
            </a:r>
          </a:p>
        </p:txBody>
      </p:sp>
      <p:sp>
        <p:nvSpPr>
          <p:cNvPr id="10" name="Textfeld 9">
            <a:extLst>
              <a:ext uri="{FF2B5EF4-FFF2-40B4-BE49-F238E27FC236}">
                <a16:creationId xmlns:a16="http://schemas.microsoft.com/office/drawing/2014/main" id="{6A49E5F7-714C-C694-5BF1-E4AE28123BB6}"/>
              </a:ext>
            </a:extLst>
          </p:cNvPr>
          <p:cNvSpPr txBox="1"/>
          <p:nvPr/>
        </p:nvSpPr>
        <p:spPr>
          <a:xfrm>
            <a:off x="2771800" y="3797751"/>
            <a:ext cx="6372200" cy="338554"/>
          </a:xfrm>
          <a:prstGeom prst="rect">
            <a:avLst/>
          </a:prstGeom>
          <a:solidFill>
            <a:schemeClr val="bg1"/>
          </a:solidFill>
        </p:spPr>
        <p:txBody>
          <a:bodyPr wrap="square" rtlCol="0">
            <a:spAutoFit/>
          </a:bodyPr>
          <a:lstStyle/>
          <a:p>
            <a:r>
              <a:rPr lang="en-GB" sz="1600" dirty="0"/>
              <a:t>b) is used to describe future arrangements or plans:</a:t>
            </a:r>
          </a:p>
        </p:txBody>
      </p:sp>
      <p:sp>
        <p:nvSpPr>
          <p:cNvPr id="11" name="Textfeld 10">
            <a:extLst>
              <a:ext uri="{FF2B5EF4-FFF2-40B4-BE49-F238E27FC236}">
                <a16:creationId xmlns:a16="http://schemas.microsoft.com/office/drawing/2014/main" id="{6FAC8285-E337-6373-4D2E-A7ECCB9A9D05}"/>
              </a:ext>
            </a:extLst>
          </p:cNvPr>
          <p:cNvSpPr txBox="1"/>
          <p:nvPr/>
        </p:nvSpPr>
        <p:spPr>
          <a:xfrm>
            <a:off x="2771800" y="4107269"/>
            <a:ext cx="6372200" cy="338554"/>
          </a:xfrm>
          <a:prstGeom prst="rect">
            <a:avLst/>
          </a:prstGeom>
          <a:solidFill>
            <a:schemeClr val="bg1"/>
          </a:solidFill>
        </p:spPr>
        <p:txBody>
          <a:bodyPr wrap="square" rtlCol="0">
            <a:spAutoFit/>
          </a:bodyPr>
          <a:lstStyle/>
          <a:p>
            <a:pPr algn="ctr"/>
            <a:r>
              <a:rPr lang="en-GB" sz="1600" i="1" dirty="0"/>
              <a:t>I </a:t>
            </a:r>
            <a:r>
              <a:rPr lang="en-GB" sz="1600" b="1" i="1" dirty="0"/>
              <a:t>am having </a:t>
            </a:r>
            <a:r>
              <a:rPr lang="en-GB" sz="1600" i="1" dirty="0"/>
              <a:t>dinner with my boss tomorrow.</a:t>
            </a:r>
          </a:p>
        </p:txBody>
      </p:sp>
      <p:sp>
        <p:nvSpPr>
          <p:cNvPr id="12" name="Textfeld 11">
            <a:extLst>
              <a:ext uri="{FF2B5EF4-FFF2-40B4-BE49-F238E27FC236}">
                <a16:creationId xmlns:a16="http://schemas.microsoft.com/office/drawing/2014/main" id="{DA62C000-7C6C-7BC0-96E6-E8E123BB1EAD}"/>
              </a:ext>
            </a:extLst>
          </p:cNvPr>
          <p:cNvSpPr txBox="1"/>
          <p:nvPr/>
        </p:nvSpPr>
        <p:spPr>
          <a:xfrm>
            <a:off x="2771800" y="4445823"/>
            <a:ext cx="6372200" cy="338554"/>
          </a:xfrm>
          <a:prstGeom prst="rect">
            <a:avLst/>
          </a:prstGeom>
          <a:solidFill>
            <a:schemeClr val="bg1"/>
          </a:solidFill>
        </p:spPr>
        <p:txBody>
          <a:bodyPr wrap="square" rtlCol="0">
            <a:spAutoFit/>
          </a:bodyPr>
          <a:lstStyle/>
          <a:p>
            <a:r>
              <a:rPr lang="en-GB" sz="1600" dirty="0"/>
              <a:t>c) is used to describe ongoing trends or changes:</a:t>
            </a:r>
          </a:p>
        </p:txBody>
      </p:sp>
      <p:sp>
        <p:nvSpPr>
          <p:cNvPr id="13" name="Textfeld 12">
            <a:extLst>
              <a:ext uri="{FF2B5EF4-FFF2-40B4-BE49-F238E27FC236}">
                <a16:creationId xmlns:a16="http://schemas.microsoft.com/office/drawing/2014/main" id="{7EF1AD99-DA85-7C36-7BCC-45300190C948}"/>
              </a:ext>
            </a:extLst>
          </p:cNvPr>
          <p:cNvSpPr txBox="1"/>
          <p:nvPr/>
        </p:nvSpPr>
        <p:spPr>
          <a:xfrm>
            <a:off x="2771800" y="4733855"/>
            <a:ext cx="6372200" cy="338554"/>
          </a:xfrm>
          <a:prstGeom prst="rect">
            <a:avLst/>
          </a:prstGeom>
          <a:solidFill>
            <a:schemeClr val="bg1"/>
          </a:solidFill>
        </p:spPr>
        <p:txBody>
          <a:bodyPr wrap="square" rtlCol="0">
            <a:spAutoFit/>
          </a:bodyPr>
          <a:lstStyle/>
          <a:p>
            <a:pPr algn="ctr"/>
            <a:r>
              <a:rPr lang="en-GB" sz="1600" i="1" dirty="0"/>
              <a:t>The climate </a:t>
            </a:r>
            <a:r>
              <a:rPr lang="en-GB" sz="1600" b="1" i="1" dirty="0"/>
              <a:t>is getting </a:t>
            </a:r>
            <a:r>
              <a:rPr lang="en-GB" sz="1600" i="1" dirty="0"/>
              <a:t>warmer.</a:t>
            </a:r>
          </a:p>
        </p:txBody>
      </p:sp>
      <p:sp>
        <p:nvSpPr>
          <p:cNvPr id="14" name="Textfeld 13">
            <a:extLst>
              <a:ext uri="{FF2B5EF4-FFF2-40B4-BE49-F238E27FC236}">
                <a16:creationId xmlns:a16="http://schemas.microsoft.com/office/drawing/2014/main" id="{3A09C472-973C-516F-ED72-5C3FBD8A0F29}"/>
              </a:ext>
            </a:extLst>
          </p:cNvPr>
          <p:cNvSpPr txBox="1"/>
          <p:nvPr/>
        </p:nvSpPr>
        <p:spPr>
          <a:xfrm>
            <a:off x="2771800" y="5043373"/>
            <a:ext cx="6372200" cy="338554"/>
          </a:xfrm>
          <a:prstGeom prst="rect">
            <a:avLst/>
          </a:prstGeom>
          <a:solidFill>
            <a:schemeClr val="bg1"/>
          </a:solidFill>
        </p:spPr>
        <p:txBody>
          <a:bodyPr wrap="square" rtlCol="0">
            <a:spAutoFit/>
          </a:bodyPr>
          <a:lstStyle/>
          <a:p>
            <a:pPr algn="ctr"/>
            <a:r>
              <a:rPr lang="en-GB" sz="1600" i="1" dirty="0"/>
              <a:t>With the introduction of AI, technology </a:t>
            </a:r>
            <a:r>
              <a:rPr lang="en-GB" sz="1600" b="1" i="1" dirty="0"/>
              <a:t>is advancing </a:t>
            </a:r>
            <a:r>
              <a:rPr lang="en-GB" sz="1600" i="1" dirty="0"/>
              <a:t>rapidly.</a:t>
            </a:r>
          </a:p>
        </p:txBody>
      </p:sp>
      <p:sp>
        <p:nvSpPr>
          <p:cNvPr id="15" name="Textfeld 14">
            <a:extLst>
              <a:ext uri="{FF2B5EF4-FFF2-40B4-BE49-F238E27FC236}">
                <a16:creationId xmlns:a16="http://schemas.microsoft.com/office/drawing/2014/main" id="{F3882B1F-26B6-54B5-AE90-ABF7E966A00F}"/>
              </a:ext>
            </a:extLst>
          </p:cNvPr>
          <p:cNvSpPr txBox="1"/>
          <p:nvPr/>
        </p:nvSpPr>
        <p:spPr>
          <a:xfrm>
            <a:off x="107504" y="5538718"/>
            <a:ext cx="9036496" cy="338554"/>
          </a:xfrm>
          <a:prstGeom prst="rect">
            <a:avLst/>
          </a:prstGeom>
          <a:solidFill>
            <a:srgbClr val="FFFF00"/>
          </a:solidFill>
        </p:spPr>
        <p:txBody>
          <a:bodyPr wrap="square" rtlCol="0">
            <a:spAutoFit/>
          </a:bodyPr>
          <a:lstStyle/>
          <a:p>
            <a:pPr algn="ctr"/>
            <a:r>
              <a:rPr lang="en-GB" sz="1600" b="1" dirty="0">
                <a:solidFill>
                  <a:srgbClr val="FF0000"/>
                </a:solidFill>
              </a:rPr>
              <a:t>Write your own examples, one each for a), b) and c).</a:t>
            </a:r>
          </a:p>
        </p:txBody>
      </p:sp>
    </p:spTree>
    <p:extLst>
      <p:ext uri="{BB962C8B-B14F-4D97-AF65-F5344CB8AC3E}">
        <p14:creationId xmlns:p14="http://schemas.microsoft.com/office/powerpoint/2010/main" val="12129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663CA-C5C2-D0F8-B2BE-DE97FB82A2C1}"/>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2FA8E197-456A-E5EF-BE41-F983D2E994C4}"/>
              </a:ext>
            </a:extLst>
          </p:cNvPr>
          <p:cNvSpPr txBox="1"/>
          <p:nvPr/>
        </p:nvSpPr>
        <p:spPr>
          <a:xfrm>
            <a:off x="18406" y="1196752"/>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5" name="Textfeld 4">
            <a:extLst>
              <a:ext uri="{FF2B5EF4-FFF2-40B4-BE49-F238E27FC236}">
                <a16:creationId xmlns:a16="http://schemas.microsoft.com/office/drawing/2014/main" id="{981F194C-1A15-EC6E-1C3F-0D2F3D5DC82F}"/>
              </a:ext>
            </a:extLst>
          </p:cNvPr>
          <p:cNvSpPr txBox="1"/>
          <p:nvPr/>
        </p:nvSpPr>
        <p:spPr>
          <a:xfrm>
            <a:off x="107504" y="2492896"/>
            <a:ext cx="2348130" cy="338554"/>
          </a:xfrm>
          <a:prstGeom prst="rect">
            <a:avLst/>
          </a:prstGeom>
          <a:solidFill>
            <a:srgbClr val="FFFF00"/>
          </a:solidFill>
        </p:spPr>
        <p:txBody>
          <a:bodyPr wrap="square" rtlCol="0">
            <a:spAutoFit/>
          </a:bodyPr>
          <a:lstStyle/>
          <a:p>
            <a:r>
              <a:rPr lang="en-GB" sz="1600" dirty="0"/>
              <a:t>Past continuous</a:t>
            </a:r>
          </a:p>
        </p:txBody>
      </p:sp>
      <p:sp>
        <p:nvSpPr>
          <p:cNvPr id="7" name="Textfeld 6">
            <a:extLst>
              <a:ext uri="{FF2B5EF4-FFF2-40B4-BE49-F238E27FC236}">
                <a16:creationId xmlns:a16="http://schemas.microsoft.com/office/drawing/2014/main" id="{31BA8DD4-4249-EA27-3F8B-D94A3EE2323F}"/>
              </a:ext>
            </a:extLst>
          </p:cNvPr>
          <p:cNvSpPr txBox="1"/>
          <p:nvPr/>
        </p:nvSpPr>
        <p:spPr>
          <a:xfrm>
            <a:off x="2772000" y="2492896"/>
            <a:ext cx="6372000" cy="584775"/>
          </a:xfrm>
          <a:prstGeom prst="rect">
            <a:avLst/>
          </a:prstGeom>
          <a:solidFill>
            <a:schemeClr val="bg1"/>
          </a:solidFill>
        </p:spPr>
        <p:txBody>
          <a:bodyPr wrap="square" rtlCol="0">
            <a:spAutoFit/>
          </a:bodyPr>
          <a:lstStyle/>
          <a:p>
            <a:r>
              <a:rPr lang="en-US" sz="1600" dirty="0"/>
              <a:t>is used to describe actions or events that were ongoing or in progress at a specific point in the past.</a:t>
            </a:r>
            <a:endParaRPr lang="de-DE" sz="1600" dirty="0"/>
          </a:p>
        </p:txBody>
      </p:sp>
      <p:sp>
        <p:nvSpPr>
          <p:cNvPr id="8" name="Textfeld 7">
            <a:extLst>
              <a:ext uri="{FF2B5EF4-FFF2-40B4-BE49-F238E27FC236}">
                <a16:creationId xmlns:a16="http://schemas.microsoft.com/office/drawing/2014/main" id="{E0A20E7F-78A7-798C-A9F4-6827B1CB86DC}"/>
              </a:ext>
            </a:extLst>
          </p:cNvPr>
          <p:cNvSpPr txBox="1"/>
          <p:nvPr/>
        </p:nvSpPr>
        <p:spPr>
          <a:xfrm>
            <a:off x="2771800" y="3060249"/>
            <a:ext cx="6372000" cy="338554"/>
          </a:xfrm>
          <a:prstGeom prst="rect">
            <a:avLst/>
          </a:prstGeom>
          <a:solidFill>
            <a:schemeClr val="bg1"/>
          </a:solidFill>
        </p:spPr>
        <p:txBody>
          <a:bodyPr wrap="square" rtlCol="0">
            <a:spAutoFit/>
          </a:bodyPr>
          <a:lstStyle/>
          <a:p>
            <a:r>
              <a:rPr lang="en-US" sz="1600" b="1" dirty="0"/>
              <a:t>Actions in progress when another action happened:</a:t>
            </a:r>
            <a:r>
              <a:rPr lang="en-US" sz="1600" dirty="0"/>
              <a:t> </a:t>
            </a:r>
            <a:endParaRPr lang="de-DE" sz="1600" dirty="0"/>
          </a:p>
        </p:txBody>
      </p:sp>
      <p:sp>
        <p:nvSpPr>
          <p:cNvPr id="9" name="Textfeld 8">
            <a:extLst>
              <a:ext uri="{FF2B5EF4-FFF2-40B4-BE49-F238E27FC236}">
                <a16:creationId xmlns:a16="http://schemas.microsoft.com/office/drawing/2014/main" id="{C5DB45FE-5EEB-9CDB-231B-7A4A98E55BB4}"/>
              </a:ext>
            </a:extLst>
          </p:cNvPr>
          <p:cNvSpPr txBox="1"/>
          <p:nvPr/>
        </p:nvSpPr>
        <p:spPr>
          <a:xfrm>
            <a:off x="2771800" y="3378478"/>
            <a:ext cx="6372000" cy="338554"/>
          </a:xfrm>
          <a:prstGeom prst="rect">
            <a:avLst/>
          </a:prstGeom>
          <a:solidFill>
            <a:schemeClr val="bg1"/>
          </a:solidFill>
        </p:spPr>
        <p:txBody>
          <a:bodyPr wrap="square" rtlCol="0">
            <a:spAutoFit/>
          </a:bodyPr>
          <a:lstStyle/>
          <a:p>
            <a:pPr algn="ctr"/>
            <a:r>
              <a:rPr lang="en-US" sz="1600" i="1" dirty="0"/>
              <a:t>I was studying when the phone rang.</a:t>
            </a:r>
            <a:endParaRPr lang="en-GB" sz="1600" i="1" dirty="0"/>
          </a:p>
        </p:txBody>
      </p:sp>
      <p:sp>
        <p:nvSpPr>
          <p:cNvPr id="10" name="Textfeld 9">
            <a:extLst>
              <a:ext uri="{FF2B5EF4-FFF2-40B4-BE49-F238E27FC236}">
                <a16:creationId xmlns:a16="http://schemas.microsoft.com/office/drawing/2014/main" id="{1A9D5A08-EC00-35B6-7171-CA2172013DDE}"/>
              </a:ext>
            </a:extLst>
          </p:cNvPr>
          <p:cNvSpPr txBox="1"/>
          <p:nvPr/>
        </p:nvSpPr>
        <p:spPr>
          <a:xfrm>
            <a:off x="2771800" y="3717032"/>
            <a:ext cx="6372000" cy="338554"/>
          </a:xfrm>
          <a:prstGeom prst="rect">
            <a:avLst/>
          </a:prstGeom>
          <a:solidFill>
            <a:schemeClr val="bg1"/>
          </a:solidFill>
        </p:spPr>
        <p:txBody>
          <a:bodyPr wrap="square" rtlCol="0">
            <a:spAutoFit/>
          </a:bodyPr>
          <a:lstStyle/>
          <a:p>
            <a:r>
              <a:rPr lang="en-US" sz="1600" b="1" dirty="0"/>
              <a:t>Actions happening simultaneously in the past:</a:t>
            </a:r>
            <a:r>
              <a:rPr lang="en-US" sz="1600" dirty="0"/>
              <a:t> </a:t>
            </a:r>
            <a:endParaRPr lang="de-DE" sz="1600" dirty="0"/>
          </a:p>
        </p:txBody>
      </p:sp>
      <p:sp>
        <p:nvSpPr>
          <p:cNvPr id="11" name="Textfeld 10">
            <a:extLst>
              <a:ext uri="{FF2B5EF4-FFF2-40B4-BE49-F238E27FC236}">
                <a16:creationId xmlns:a16="http://schemas.microsoft.com/office/drawing/2014/main" id="{A42A52DD-F5E5-7E93-05DF-13EEEC211F60}"/>
              </a:ext>
            </a:extLst>
          </p:cNvPr>
          <p:cNvSpPr txBox="1"/>
          <p:nvPr/>
        </p:nvSpPr>
        <p:spPr>
          <a:xfrm>
            <a:off x="2771800" y="4026550"/>
            <a:ext cx="6372000" cy="338554"/>
          </a:xfrm>
          <a:prstGeom prst="rect">
            <a:avLst/>
          </a:prstGeom>
          <a:solidFill>
            <a:schemeClr val="bg1"/>
          </a:solidFill>
        </p:spPr>
        <p:txBody>
          <a:bodyPr wrap="square" rtlCol="0">
            <a:spAutoFit/>
          </a:bodyPr>
          <a:lstStyle/>
          <a:p>
            <a:pPr algn="ctr"/>
            <a:r>
              <a:rPr lang="en-US" sz="1600" i="1" dirty="0"/>
              <a:t>It was raining heavily while we were driving home.</a:t>
            </a:r>
            <a:endParaRPr lang="en-GB" sz="1600" i="1" dirty="0"/>
          </a:p>
        </p:txBody>
      </p:sp>
      <p:sp>
        <p:nvSpPr>
          <p:cNvPr id="12" name="Textfeld 11">
            <a:extLst>
              <a:ext uri="{FF2B5EF4-FFF2-40B4-BE49-F238E27FC236}">
                <a16:creationId xmlns:a16="http://schemas.microsoft.com/office/drawing/2014/main" id="{FA47B613-1B86-A9FB-910F-FDA07EC35E27}"/>
              </a:ext>
            </a:extLst>
          </p:cNvPr>
          <p:cNvSpPr txBox="1"/>
          <p:nvPr/>
        </p:nvSpPr>
        <p:spPr>
          <a:xfrm>
            <a:off x="2771800" y="4365104"/>
            <a:ext cx="6372000" cy="338554"/>
          </a:xfrm>
          <a:prstGeom prst="rect">
            <a:avLst/>
          </a:prstGeom>
          <a:solidFill>
            <a:schemeClr val="bg1"/>
          </a:solidFill>
        </p:spPr>
        <p:txBody>
          <a:bodyPr wrap="square" rtlCol="0">
            <a:spAutoFit/>
          </a:bodyPr>
          <a:lstStyle/>
          <a:p>
            <a:r>
              <a:rPr lang="en-GB" sz="1600" b="1" dirty="0"/>
              <a:t>Polite inquiries or offers</a:t>
            </a:r>
            <a:r>
              <a:rPr lang="en-US" sz="1600" b="1" dirty="0"/>
              <a:t>:</a:t>
            </a:r>
            <a:r>
              <a:rPr lang="en-US" sz="1600" dirty="0"/>
              <a:t> </a:t>
            </a:r>
            <a:endParaRPr lang="de-DE" sz="1600" dirty="0"/>
          </a:p>
        </p:txBody>
      </p:sp>
      <p:sp>
        <p:nvSpPr>
          <p:cNvPr id="13" name="Textfeld 12">
            <a:extLst>
              <a:ext uri="{FF2B5EF4-FFF2-40B4-BE49-F238E27FC236}">
                <a16:creationId xmlns:a16="http://schemas.microsoft.com/office/drawing/2014/main" id="{7A12F90B-BE79-F2CC-5380-9AC24D9E7E5A}"/>
              </a:ext>
            </a:extLst>
          </p:cNvPr>
          <p:cNvSpPr txBox="1"/>
          <p:nvPr/>
        </p:nvSpPr>
        <p:spPr>
          <a:xfrm>
            <a:off x="2771800" y="4674622"/>
            <a:ext cx="6372000" cy="338554"/>
          </a:xfrm>
          <a:prstGeom prst="rect">
            <a:avLst/>
          </a:prstGeom>
          <a:solidFill>
            <a:schemeClr val="bg1"/>
          </a:solidFill>
        </p:spPr>
        <p:txBody>
          <a:bodyPr wrap="square" rtlCol="0">
            <a:spAutoFit/>
          </a:bodyPr>
          <a:lstStyle/>
          <a:p>
            <a:pPr algn="ctr"/>
            <a:r>
              <a:rPr lang="en-US" sz="1600" i="1" dirty="0"/>
              <a:t>I was wondering if you were interested in joining us for dinner.</a:t>
            </a:r>
            <a:endParaRPr lang="en-GB" sz="1600" i="1" dirty="0"/>
          </a:p>
        </p:txBody>
      </p:sp>
      <p:sp>
        <p:nvSpPr>
          <p:cNvPr id="14" name="Textfeld 13">
            <a:extLst>
              <a:ext uri="{FF2B5EF4-FFF2-40B4-BE49-F238E27FC236}">
                <a16:creationId xmlns:a16="http://schemas.microsoft.com/office/drawing/2014/main" id="{17AF84BA-2307-155F-B583-BFACD4ABD956}"/>
              </a:ext>
            </a:extLst>
          </p:cNvPr>
          <p:cNvSpPr txBox="1"/>
          <p:nvPr/>
        </p:nvSpPr>
        <p:spPr>
          <a:xfrm>
            <a:off x="107504" y="5538718"/>
            <a:ext cx="9036496" cy="338554"/>
          </a:xfrm>
          <a:prstGeom prst="rect">
            <a:avLst/>
          </a:prstGeom>
          <a:solidFill>
            <a:srgbClr val="FFFF00"/>
          </a:solidFill>
        </p:spPr>
        <p:txBody>
          <a:bodyPr wrap="square" rtlCol="0">
            <a:spAutoFit/>
          </a:bodyPr>
          <a:lstStyle/>
          <a:p>
            <a:pPr algn="ctr"/>
            <a:r>
              <a:rPr lang="en-GB" sz="1600" b="1" dirty="0">
                <a:solidFill>
                  <a:srgbClr val="FF0000"/>
                </a:solidFill>
              </a:rPr>
              <a:t>Write your own examples, one each for a), b) and c).</a:t>
            </a:r>
          </a:p>
        </p:txBody>
      </p:sp>
    </p:spTree>
    <p:extLst>
      <p:ext uri="{BB962C8B-B14F-4D97-AF65-F5344CB8AC3E}">
        <p14:creationId xmlns:p14="http://schemas.microsoft.com/office/powerpoint/2010/main" val="298116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1000"/>
                                        <p:tgtEl>
                                          <p:spTgt spid="12"/>
                                        </p:tgtEl>
                                      </p:cBhvr>
                                    </p:animEffect>
                                    <p:anim calcmode="lin" valueType="num">
                                      <p:cBhvr>
                                        <p:cTn id="55" dur="1000" fill="hold"/>
                                        <p:tgtEl>
                                          <p:spTgt spid="12"/>
                                        </p:tgtEl>
                                        <p:attrNameLst>
                                          <p:attrName>ppt_x</p:attrName>
                                        </p:attrNameLst>
                                      </p:cBhvr>
                                      <p:tavLst>
                                        <p:tav tm="0">
                                          <p:val>
                                            <p:strVal val="#ppt_x"/>
                                          </p:val>
                                        </p:tav>
                                        <p:tav tm="100000">
                                          <p:val>
                                            <p:strVal val="#ppt_x"/>
                                          </p:val>
                                        </p:tav>
                                      </p:tavLst>
                                    </p:anim>
                                    <p:anim calcmode="lin" valueType="num">
                                      <p:cBhvr>
                                        <p:cTn id="5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1000"/>
                                        <p:tgtEl>
                                          <p:spTgt spid="13"/>
                                        </p:tgtEl>
                                      </p:cBhvr>
                                    </p:animEffect>
                                    <p:anim calcmode="lin" valueType="num">
                                      <p:cBhvr>
                                        <p:cTn id="62" dur="1000" fill="hold"/>
                                        <p:tgtEl>
                                          <p:spTgt spid="13"/>
                                        </p:tgtEl>
                                        <p:attrNameLst>
                                          <p:attrName>ppt_x</p:attrName>
                                        </p:attrNameLst>
                                      </p:cBhvr>
                                      <p:tavLst>
                                        <p:tav tm="0">
                                          <p:val>
                                            <p:strVal val="#ppt_x"/>
                                          </p:val>
                                        </p:tav>
                                        <p:tav tm="100000">
                                          <p:val>
                                            <p:strVal val="#ppt_x"/>
                                          </p:val>
                                        </p:tav>
                                      </p:tavLst>
                                    </p:anim>
                                    <p:anim calcmode="lin" valueType="num">
                                      <p:cBhvr>
                                        <p:cTn id="6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160A9-27C1-D991-0993-E5B396C70F78}"/>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4B369E3D-B37D-FBF7-C79D-80167E335A01}"/>
              </a:ext>
            </a:extLst>
          </p:cNvPr>
          <p:cNvSpPr txBox="1"/>
          <p:nvPr/>
        </p:nvSpPr>
        <p:spPr>
          <a:xfrm>
            <a:off x="0" y="1002214"/>
            <a:ext cx="9144000" cy="338554"/>
          </a:xfrm>
          <a:prstGeom prst="rect">
            <a:avLst/>
          </a:prstGeom>
          <a:noFill/>
        </p:spPr>
        <p:txBody>
          <a:bodyPr wrap="square" rtlCol="0">
            <a:spAutoFit/>
          </a:bodyPr>
          <a:lstStyle/>
          <a:p>
            <a:pPr algn="ctr"/>
            <a:r>
              <a:rPr lang="de-DE" sz="1600" b="1" dirty="0">
                <a:solidFill>
                  <a:srgbClr val="C00000"/>
                </a:solidFill>
              </a:rPr>
              <a:t>Use </a:t>
            </a:r>
            <a:r>
              <a:rPr lang="de-DE" sz="1600" b="1" dirty="0" err="1">
                <a:solidFill>
                  <a:srgbClr val="C00000"/>
                </a:solidFill>
              </a:rPr>
              <a:t>the</a:t>
            </a:r>
            <a:r>
              <a:rPr lang="de-DE" sz="1600" b="1" dirty="0">
                <a:solidFill>
                  <a:srgbClr val="C00000"/>
                </a:solidFill>
              </a:rPr>
              <a:t> </a:t>
            </a:r>
            <a:r>
              <a:rPr lang="de-DE" sz="1600" b="1" dirty="0" err="1">
                <a:solidFill>
                  <a:srgbClr val="C00000"/>
                </a:solidFill>
              </a:rPr>
              <a:t>continuous</a:t>
            </a:r>
            <a:r>
              <a:rPr lang="de-DE" sz="1600" b="1" dirty="0">
                <a:solidFill>
                  <a:srgbClr val="C00000"/>
                </a:solidFill>
              </a:rPr>
              <a:t>/progressive form:</a:t>
            </a:r>
            <a:endParaRPr lang="en-GB" sz="1600" b="1" dirty="0">
              <a:solidFill>
                <a:srgbClr val="C00000"/>
              </a:solidFill>
            </a:endParaRPr>
          </a:p>
        </p:txBody>
      </p:sp>
      <p:sp>
        <p:nvSpPr>
          <p:cNvPr id="14" name="Textfeld 13">
            <a:extLst>
              <a:ext uri="{FF2B5EF4-FFF2-40B4-BE49-F238E27FC236}">
                <a16:creationId xmlns:a16="http://schemas.microsoft.com/office/drawing/2014/main" id="{E4FC0818-12B6-3612-CACD-C752D92D4B54}"/>
              </a:ext>
            </a:extLst>
          </p:cNvPr>
          <p:cNvSpPr txBox="1"/>
          <p:nvPr/>
        </p:nvSpPr>
        <p:spPr>
          <a:xfrm>
            <a:off x="2771800" y="3132257"/>
            <a:ext cx="6372200" cy="338554"/>
          </a:xfrm>
          <a:prstGeom prst="rect">
            <a:avLst/>
          </a:prstGeom>
          <a:solidFill>
            <a:schemeClr val="accent1"/>
          </a:solidFill>
        </p:spPr>
        <p:txBody>
          <a:bodyPr wrap="square" rtlCol="0">
            <a:spAutoFit/>
          </a:bodyPr>
          <a:lstStyle/>
          <a:p>
            <a:pPr algn="ctr"/>
            <a:r>
              <a:rPr lang="en-GB" sz="1600" i="1" dirty="0"/>
              <a:t>We </a:t>
            </a:r>
            <a:r>
              <a:rPr lang="en-GB" sz="1600" b="1" i="1" dirty="0"/>
              <a:t>have been studying </a:t>
            </a:r>
            <a:r>
              <a:rPr lang="en-GB" sz="1600" i="1" dirty="0"/>
              <a:t>English.</a:t>
            </a:r>
          </a:p>
        </p:txBody>
      </p:sp>
      <p:sp>
        <p:nvSpPr>
          <p:cNvPr id="9" name="Textfeld 8">
            <a:extLst>
              <a:ext uri="{FF2B5EF4-FFF2-40B4-BE49-F238E27FC236}">
                <a16:creationId xmlns:a16="http://schemas.microsoft.com/office/drawing/2014/main" id="{09F0D3B7-2179-64C7-9FF7-79ED8F946190}"/>
              </a:ext>
            </a:extLst>
          </p:cNvPr>
          <p:cNvSpPr txBox="1"/>
          <p:nvPr/>
        </p:nvSpPr>
        <p:spPr>
          <a:xfrm>
            <a:off x="2772000" y="2412000"/>
            <a:ext cx="6372200" cy="338554"/>
          </a:xfrm>
          <a:prstGeom prst="rect">
            <a:avLst/>
          </a:prstGeom>
          <a:solidFill>
            <a:schemeClr val="accent1"/>
          </a:solidFill>
        </p:spPr>
        <p:txBody>
          <a:bodyPr wrap="square" rtlCol="0">
            <a:spAutoFit/>
          </a:bodyPr>
          <a:lstStyle/>
          <a:p>
            <a:pPr algn="ctr"/>
            <a:r>
              <a:rPr lang="en-US" sz="1600" i="1" dirty="0"/>
              <a:t>We </a:t>
            </a:r>
            <a:r>
              <a:rPr lang="en-US" sz="1600" b="1" i="1" dirty="0"/>
              <a:t>are studying </a:t>
            </a:r>
            <a:r>
              <a:rPr lang="en-US" sz="1600" i="1" dirty="0"/>
              <a:t>English.</a:t>
            </a:r>
            <a:endParaRPr lang="en-GB" sz="1600" i="1" dirty="0"/>
          </a:p>
        </p:txBody>
      </p:sp>
      <p:sp>
        <p:nvSpPr>
          <p:cNvPr id="12" name="Textfeld 11">
            <a:extLst>
              <a:ext uri="{FF2B5EF4-FFF2-40B4-BE49-F238E27FC236}">
                <a16:creationId xmlns:a16="http://schemas.microsoft.com/office/drawing/2014/main" id="{DE2FC190-DE56-DEED-4CEF-FE201B748D1C}"/>
              </a:ext>
            </a:extLst>
          </p:cNvPr>
          <p:cNvSpPr txBox="1"/>
          <p:nvPr/>
        </p:nvSpPr>
        <p:spPr>
          <a:xfrm>
            <a:off x="2774865" y="3852000"/>
            <a:ext cx="6372200" cy="338554"/>
          </a:xfrm>
          <a:prstGeom prst="rect">
            <a:avLst/>
          </a:prstGeom>
          <a:solidFill>
            <a:schemeClr val="accent1"/>
          </a:solidFill>
        </p:spPr>
        <p:txBody>
          <a:bodyPr wrap="square" rtlCol="0">
            <a:spAutoFit/>
          </a:bodyPr>
          <a:lstStyle/>
          <a:p>
            <a:pPr algn="ctr"/>
            <a:r>
              <a:rPr lang="en-GB" sz="1600" dirty="0"/>
              <a:t> </a:t>
            </a:r>
            <a:r>
              <a:rPr lang="en-GB" sz="1600" i="1" dirty="0"/>
              <a:t>We </a:t>
            </a:r>
            <a:r>
              <a:rPr lang="en-GB" sz="1600" b="1" i="1" dirty="0"/>
              <a:t>were studying </a:t>
            </a:r>
            <a:r>
              <a:rPr lang="en-GB" sz="1600" i="1" dirty="0"/>
              <a:t>English.</a:t>
            </a:r>
          </a:p>
        </p:txBody>
      </p:sp>
      <p:sp>
        <p:nvSpPr>
          <p:cNvPr id="17" name="Textfeld 16">
            <a:extLst>
              <a:ext uri="{FF2B5EF4-FFF2-40B4-BE49-F238E27FC236}">
                <a16:creationId xmlns:a16="http://schemas.microsoft.com/office/drawing/2014/main" id="{5085863E-2DBB-E73B-A63D-8A9AA1C2750B}"/>
              </a:ext>
            </a:extLst>
          </p:cNvPr>
          <p:cNvSpPr txBox="1"/>
          <p:nvPr/>
        </p:nvSpPr>
        <p:spPr>
          <a:xfrm>
            <a:off x="2771800" y="4572000"/>
            <a:ext cx="6372200" cy="338554"/>
          </a:xfrm>
          <a:prstGeom prst="rect">
            <a:avLst/>
          </a:prstGeom>
          <a:solidFill>
            <a:schemeClr val="accent1"/>
          </a:solidFill>
        </p:spPr>
        <p:txBody>
          <a:bodyPr wrap="square" rtlCol="0">
            <a:spAutoFit/>
          </a:bodyPr>
          <a:lstStyle/>
          <a:p>
            <a:pPr algn="ctr"/>
            <a:r>
              <a:rPr lang="en-GB" sz="1600" i="1" dirty="0"/>
              <a:t>We </a:t>
            </a:r>
            <a:r>
              <a:rPr lang="en-GB" sz="1600" b="1" i="1" dirty="0"/>
              <a:t>had been studying </a:t>
            </a:r>
            <a:r>
              <a:rPr lang="en-GB" sz="1600" i="1" dirty="0"/>
              <a:t>English.</a:t>
            </a:r>
          </a:p>
        </p:txBody>
      </p:sp>
      <p:sp>
        <p:nvSpPr>
          <p:cNvPr id="19" name="Textfeld 18">
            <a:extLst>
              <a:ext uri="{FF2B5EF4-FFF2-40B4-BE49-F238E27FC236}">
                <a16:creationId xmlns:a16="http://schemas.microsoft.com/office/drawing/2014/main" id="{F4CBFD6C-0F92-9F28-25A9-76A49182BB3D}"/>
              </a:ext>
            </a:extLst>
          </p:cNvPr>
          <p:cNvSpPr txBox="1"/>
          <p:nvPr/>
        </p:nvSpPr>
        <p:spPr>
          <a:xfrm>
            <a:off x="2771800" y="5328000"/>
            <a:ext cx="6372200" cy="338554"/>
          </a:xfrm>
          <a:prstGeom prst="rect">
            <a:avLst/>
          </a:prstGeom>
          <a:solidFill>
            <a:schemeClr val="accent1"/>
          </a:solidFill>
        </p:spPr>
        <p:txBody>
          <a:bodyPr wrap="square" rtlCol="0">
            <a:spAutoFit/>
          </a:bodyPr>
          <a:lstStyle/>
          <a:p>
            <a:pPr algn="ctr"/>
            <a:r>
              <a:rPr lang="en-GB" sz="1600" i="1" dirty="0"/>
              <a:t>We </a:t>
            </a:r>
            <a:r>
              <a:rPr lang="en-GB" sz="1600" b="1" i="1" dirty="0"/>
              <a:t>will be studying </a:t>
            </a:r>
            <a:r>
              <a:rPr lang="en-GB" sz="1600" i="1" dirty="0"/>
              <a:t>English.</a:t>
            </a:r>
          </a:p>
        </p:txBody>
      </p:sp>
      <p:sp>
        <p:nvSpPr>
          <p:cNvPr id="21" name="Textfeld 20">
            <a:extLst>
              <a:ext uri="{FF2B5EF4-FFF2-40B4-BE49-F238E27FC236}">
                <a16:creationId xmlns:a16="http://schemas.microsoft.com/office/drawing/2014/main" id="{D8C68A29-3611-70FB-65BE-46F3AEB9B449}"/>
              </a:ext>
            </a:extLst>
          </p:cNvPr>
          <p:cNvSpPr txBox="1"/>
          <p:nvPr/>
        </p:nvSpPr>
        <p:spPr>
          <a:xfrm>
            <a:off x="2771800" y="6012000"/>
            <a:ext cx="6372360" cy="338554"/>
          </a:xfrm>
          <a:prstGeom prst="rect">
            <a:avLst/>
          </a:prstGeom>
          <a:solidFill>
            <a:schemeClr val="accent1"/>
          </a:solidFill>
        </p:spPr>
        <p:txBody>
          <a:bodyPr wrap="square" rtlCol="0">
            <a:spAutoFit/>
          </a:bodyPr>
          <a:lstStyle/>
          <a:p>
            <a:pPr algn="ctr"/>
            <a:r>
              <a:rPr lang="en-GB" sz="1600" i="1" dirty="0"/>
              <a:t>We </a:t>
            </a:r>
            <a:r>
              <a:rPr lang="en-GB" sz="1600" b="1" i="1" dirty="0"/>
              <a:t>will have been studying </a:t>
            </a:r>
            <a:r>
              <a:rPr lang="en-GB" sz="1600" i="1" dirty="0"/>
              <a:t>English.</a:t>
            </a:r>
          </a:p>
        </p:txBody>
      </p:sp>
      <p:sp>
        <p:nvSpPr>
          <p:cNvPr id="8" name="Textfeld 7">
            <a:extLst>
              <a:ext uri="{FF2B5EF4-FFF2-40B4-BE49-F238E27FC236}">
                <a16:creationId xmlns:a16="http://schemas.microsoft.com/office/drawing/2014/main" id="{04DD32E4-8E54-2B59-87C0-69014781A34C}"/>
              </a:ext>
            </a:extLst>
          </p:cNvPr>
          <p:cNvSpPr txBox="1"/>
          <p:nvPr/>
        </p:nvSpPr>
        <p:spPr>
          <a:xfrm>
            <a:off x="0" y="1506270"/>
            <a:ext cx="9144000" cy="338554"/>
          </a:xfrm>
          <a:prstGeom prst="rect">
            <a:avLst/>
          </a:prstGeom>
          <a:solidFill>
            <a:schemeClr val="bg1"/>
          </a:solidFill>
          <a:ln>
            <a:solidFill>
              <a:schemeClr val="tx1"/>
            </a:solidFill>
          </a:ln>
        </p:spPr>
        <p:txBody>
          <a:bodyPr wrap="square" rtlCol="0">
            <a:spAutoFit/>
          </a:bodyPr>
          <a:lstStyle/>
          <a:p>
            <a:pPr algn="ctr"/>
            <a:r>
              <a:rPr lang="de-DE" sz="1600" b="1" dirty="0" err="1"/>
              <a:t>We</a:t>
            </a:r>
            <a:r>
              <a:rPr lang="de-DE" sz="1600" b="1" dirty="0"/>
              <a:t> (</a:t>
            </a:r>
            <a:r>
              <a:rPr lang="de-DE" sz="1600" b="1" dirty="0" err="1"/>
              <a:t>to</a:t>
            </a:r>
            <a:r>
              <a:rPr lang="de-DE" sz="1600" b="1" dirty="0"/>
              <a:t> </a:t>
            </a:r>
            <a:r>
              <a:rPr lang="de-DE" sz="1600" b="1" dirty="0" err="1"/>
              <a:t>study</a:t>
            </a:r>
            <a:r>
              <a:rPr lang="de-DE" sz="1600" b="1" dirty="0"/>
              <a:t>) English.</a:t>
            </a:r>
            <a:endParaRPr lang="en-GB" sz="1600" b="1" dirty="0"/>
          </a:p>
        </p:txBody>
      </p:sp>
      <p:grpSp>
        <p:nvGrpSpPr>
          <p:cNvPr id="27" name="Gruppieren 26">
            <a:extLst>
              <a:ext uri="{FF2B5EF4-FFF2-40B4-BE49-F238E27FC236}">
                <a16:creationId xmlns:a16="http://schemas.microsoft.com/office/drawing/2014/main" id="{41EF2866-9AD9-9462-0B23-2CE9E6FE62AE}"/>
              </a:ext>
            </a:extLst>
          </p:cNvPr>
          <p:cNvGrpSpPr/>
          <p:nvPr/>
        </p:nvGrpSpPr>
        <p:grpSpPr>
          <a:xfrm>
            <a:off x="63630" y="2412000"/>
            <a:ext cx="2348130" cy="3938554"/>
            <a:chOff x="63630" y="2412000"/>
            <a:chExt cx="2348130" cy="3938554"/>
          </a:xfrm>
        </p:grpSpPr>
        <p:sp>
          <p:nvSpPr>
            <p:cNvPr id="6" name="Textfeld 5">
              <a:extLst>
                <a:ext uri="{FF2B5EF4-FFF2-40B4-BE49-F238E27FC236}">
                  <a16:creationId xmlns:a16="http://schemas.microsoft.com/office/drawing/2014/main" id="{D5DDD250-CACA-C22C-ED0F-FFD7321BEBCC}"/>
                </a:ext>
              </a:extLst>
            </p:cNvPr>
            <p:cNvSpPr txBox="1"/>
            <p:nvPr/>
          </p:nvSpPr>
          <p:spPr>
            <a:xfrm>
              <a:off x="63630" y="2412000"/>
              <a:ext cx="2348130" cy="338554"/>
            </a:xfrm>
            <a:prstGeom prst="rect">
              <a:avLst/>
            </a:prstGeom>
            <a:solidFill>
              <a:srgbClr val="FFFF00"/>
            </a:solidFill>
          </p:spPr>
          <p:txBody>
            <a:bodyPr wrap="square" rtlCol="0">
              <a:spAutoFit/>
            </a:bodyPr>
            <a:lstStyle/>
            <a:p>
              <a:r>
                <a:rPr lang="en-GB" sz="1600" dirty="0"/>
                <a:t>Present tense</a:t>
              </a:r>
            </a:p>
          </p:txBody>
        </p:sp>
        <p:sp>
          <p:nvSpPr>
            <p:cNvPr id="11" name="Textfeld 10">
              <a:extLst>
                <a:ext uri="{FF2B5EF4-FFF2-40B4-BE49-F238E27FC236}">
                  <a16:creationId xmlns:a16="http://schemas.microsoft.com/office/drawing/2014/main" id="{68B78246-D2A8-24CB-FB2F-78EB09865F61}"/>
                </a:ext>
              </a:extLst>
            </p:cNvPr>
            <p:cNvSpPr txBox="1"/>
            <p:nvPr/>
          </p:nvSpPr>
          <p:spPr>
            <a:xfrm>
              <a:off x="63630" y="3132000"/>
              <a:ext cx="2348130" cy="338554"/>
            </a:xfrm>
            <a:prstGeom prst="rect">
              <a:avLst/>
            </a:prstGeom>
            <a:solidFill>
              <a:srgbClr val="FFFF00"/>
            </a:solidFill>
          </p:spPr>
          <p:txBody>
            <a:bodyPr wrap="square" rtlCol="0">
              <a:spAutoFit/>
            </a:bodyPr>
            <a:lstStyle/>
            <a:p>
              <a:r>
                <a:rPr lang="en-GB" sz="1600" dirty="0"/>
                <a:t>Present perfect</a:t>
              </a:r>
            </a:p>
          </p:txBody>
        </p:sp>
        <p:sp>
          <p:nvSpPr>
            <p:cNvPr id="22" name="Textfeld 21">
              <a:extLst>
                <a:ext uri="{FF2B5EF4-FFF2-40B4-BE49-F238E27FC236}">
                  <a16:creationId xmlns:a16="http://schemas.microsoft.com/office/drawing/2014/main" id="{0CD13F03-E959-90FF-3D21-04C555F27CA2}"/>
                </a:ext>
              </a:extLst>
            </p:cNvPr>
            <p:cNvSpPr txBox="1"/>
            <p:nvPr/>
          </p:nvSpPr>
          <p:spPr>
            <a:xfrm>
              <a:off x="63630" y="3852000"/>
              <a:ext cx="2348130" cy="338554"/>
            </a:xfrm>
            <a:prstGeom prst="rect">
              <a:avLst/>
            </a:prstGeom>
            <a:solidFill>
              <a:srgbClr val="FFFF00"/>
            </a:solidFill>
          </p:spPr>
          <p:txBody>
            <a:bodyPr wrap="square" rtlCol="0">
              <a:spAutoFit/>
            </a:bodyPr>
            <a:lstStyle/>
            <a:p>
              <a:r>
                <a:rPr lang="en-GB" sz="1600" dirty="0"/>
                <a:t>Past tense</a:t>
              </a:r>
            </a:p>
          </p:txBody>
        </p:sp>
        <p:sp>
          <p:nvSpPr>
            <p:cNvPr id="24" name="Textfeld 23">
              <a:extLst>
                <a:ext uri="{FF2B5EF4-FFF2-40B4-BE49-F238E27FC236}">
                  <a16:creationId xmlns:a16="http://schemas.microsoft.com/office/drawing/2014/main" id="{97844F22-54CB-25E9-4AEB-9270DB16A086}"/>
                </a:ext>
              </a:extLst>
            </p:cNvPr>
            <p:cNvSpPr txBox="1"/>
            <p:nvPr/>
          </p:nvSpPr>
          <p:spPr>
            <a:xfrm>
              <a:off x="63630" y="4572000"/>
              <a:ext cx="2348130" cy="338554"/>
            </a:xfrm>
            <a:prstGeom prst="rect">
              <a:avLst/>
            </a:prstGeom>
            <a:solidFill>
              <a:srgbClr val="FFFF00"/>
            </a:solidFill>
          </p:spPr>
          <p:txBody>
            <a:bodyPr wrap="square" rtlCol="0">
              <a:spAutoFit/>
            </a:bodyPr>
            <a:lstStyle/>
            <a:p>
              <a:r>
                <a:rPr lang="en-GB" sz="1600" dirty="0"/>
                <a:t>Past perfect</a:t>
              </a:r>
            </a:p>
          </p:txBody>
        </p:sp>
        <p:sp>
          <p:nvSpPr>
            <p:cNvPr id="25" name="Textfeld 24">
              <a:extLst>
                <a:ext uri="{FF2B5EF4-FFF2-40B4-BE49-F238E27FC236}">
                  <a16:creationId xmlns:a16="http://schemas.microsoft.com/office/drawing/2014/main" id="{D406E8F4-335E-83AE-4974-9EEF259AB209}"/>
                </a:ext>
              </a:extLst>
            </p:cNvPr>
            <p:cNvSpPr txBox="1"/>
            <p:nvPr/>
          </p:nvSpPr>
          <p:spPr>
            <a:xfrm>
              <a:off x="63630" y="5292000"/>
              <a:ext cx="2348130" cy="338554"/>
            </a:xfrm>
            <a:prstGeom prst="rect">
              <a:avLst/>
            </a:prstGeom>
            <a:solidFill>
              <a:srgbClr val="FFFF00"/>
            </a:solidFill>
          </p:spPr>
          <p:txBody>
            <a:bodyPr wrap="square" rtlCol="0">
              <a:spAutoFit/>
            </a:bodyPr>
            <a:lstStyle/>
            <a:p>
              <a:r>
                <a:rPr lang="en-GB" sz="1600" dirty="0"/>
                <a:t>Future 1</a:t>
              </a:r>
            </a:p>
          </p:txBody>
        </p:sp>
        <p:sp>
          <p:nvSpPr>
            <p:cNvPr id="26" name="Textfeld 25">
              <a:extLst>
                <a:ext uri="{FF2B5EF4-FFF2-40B4-BE49-F238E27FC236}">
                  <a16:creationId xmlns:a16="http://schemas.microsoft.com/office/drawing/2014/main" id="{0450FB74-1CC4-DEF7-9CC5-4DEAA7B5810C}"/>
                </a:ext>
              </a:extLst>
            </p:cNvPr>
            <p:cNvSpPr txBox="1"/>
            <p:nvPr/>
          </p:nvSpPr>
          <p:spPr>
            <a:xfrm>
              <a:off x="63630" y="6012000"/>
              <a:ext cx="2348130" cy="338554"/>
            </a:xfrm>
            <a:prstGeom prst="rect">
              <a:avLst/>
            </a:prstGeom>
            <a:solidFill>
              <a:srgbClr val="FFFF00"/>
            </a:solidFill>
          </p:spPr>
          <p:txBody>
            <a:bodyPr wrap="square" rtlCol="0">
              <a:spAutoFit/>
            </a:bodyPr>
            <a:lstStyle/>
            <a:p>
              <a:r>
                <a:rPr lang="en-GB" sz="1600" dirty="0"/>
                <a:t>Future 2</a:t>
              </a:r>
            </a:p>
          </p:txBody>
        </p:sp>
      </p:grpSp>
    </p:spTree>
    <p:extLst>
      <p:ext uri="{BB962C8B-B14F-4D97-AF65-F5344CB8AC3E}">
        <p14:creationId xmlns:p14="http://schemas.microsoft.com/office/powerpoint/2010/main" val="274380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1000" fill="hold"/>
                                        <p:tgtEl>
                                          <p:spTgt spid="27"/>
                                        </p:tgtEl>
                                        <p:attrNameLst>
                                          <p:attrName>ppt_x</p:attrName>
                                        </p:attrNameLst>
                                      </p:cBhvr>
                                      <p:tavLst>
                                        <p:tav tm="0">
                                          <p:val>
                                            <p:strVal val="1+#ppt_w/2"/>
                                          </p:val>
                                        </p:tav>
                                        <p:tav tm="100000">
                                          <p:val>
                                            <p:strVal val="#ppt_x"/>
                                          </p:val>
                                        </p:tav>
                                      </p:tavLst>
                                    </p:anim>
                                    <p:anim calcmode="lin" valueType="num">
                                      <p:cBhvr additive="base">
                                        <p:cTn id="14" dur="10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1000"/>
                                        <p:tgtEl>
                                          <p:spTgt spid="17"/>
                                        </p:tgtEl>
                                      </p:cBhvr>
                                    </p:animEffect>
                                    <p:anim calcmode="lin" valueType="num">
                                      <p:cBhvr>
                                        <p:cTn id="41" dur="1000" fill="hold"/>
                                        <p:tgtEl>
                                          <p:spTgt spid="17"/>
                                        </p:tgtEl>
                                        <p:attrNameLst>
                                          <p:attrName>ppt_x</p:attrName>
                                        </p:attrNameLst>
                                      </p:cBhvr>
                                      <p:tavLst>
                                        <p:tav tm="0">
                                          <p:val>
                                            <p:strVal val="#ppt_x"/>
                                          </p:val>
                                        </p:tav>
                                        <p:tav tm="100000">
                                          <p:val>
                                            <p:strVal val="#ppt_x"/>
                                          </p:val>
                                        </p:tav>
                                      </p:tavLst>
                                    </p:anim>
                                    <p:anim calcmode="lin" valueType="num">
                                      <p:cBhvr>
                                        <p:cTn id="4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anim calcmode="lin" valueType="num">
                                      <p:cBhvr>
                                        <p:cTn id="48" dur="1000" fill="hold"/>
                                        <p:tgtEl>
                                          <p:spTgt spid="19"/>
                                        </p:tgtEl>
                                        <p:attrNameLst>
                                          <p:attrName>ppt_x</p:attrName>
                                        </p:attrNameLst>
                                      </p:cBhvr>
                                      <p:tavLst>
                                        <p:tav tm="0">
                                          <p:val>
                                            <p:strVal val="#ppt_x"/>
                                          </p:val>
                                        </p:tav>
                                        <p:tav tm="100000">
                                          <p:val>
                                            <p:strVal val="#ppt_x"/>
                                          </p:val>
                                        </p:tav>
                                      </p:tavLst>
                                    </p:anim>
                                    <p:anim calcmode="lin" valueType="num">
                                      <p:cBhvr>
                                        <p:cTn id="4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1000"/>
                                        <p:tgtEl>
                                          <p:spTgt spid="21"/>
                                        </p:tgtEl>
                                      </p:cBhvr>
                                    </p:animEffect>
                                    <p:anim calcmode="lin" valueType="num">
                                      <p:cBhvr>
                                        <p:cTn id="55" dur="1000" fill="hold"/>
                                        <p:tgtEl>
                                          <p:spTgt spid="21"/>
                                        </p:tgtEl>
                                        <p:attrNameLst>
                                          <p:attrName>ppt_x</p:attrName>
                                        </p:attrNameLst>
                                      </p:cBhvr>
                                      <p:tavLst>
                                        <p:tav tm="0">
                                          <p:val>
                                            <p:strVal val="#ppt_x"/>
                                          </p:val>
                                        </p:tav>
                                        <p:tav tm="100000">
                                          <p:val>
                                            <p:strVal val="#ppt_x"/>
                                          </p:val>
                                        </p:tav>
                                      </p:tavLst>
                                    </p:anim>
                                    <p:anim calcmode="lin" valueType="num">
                                      <p:cBhvr>
                                        <p:cTn id="5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P spid="12" grpId="0" animBg="1"/>
      <p:bldP spid="17" grpId="0" animBg="1"/>
      <p:bldP spid="19" grpId="0" animBg="1"/>
      <p:bldP spid="21"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D7E94-CF70-CBA4-8AA1-8ACFF16E9523}"/>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073B0BF2-6501-BD02-0902-6243D9CBAE6B}"/>
              </a:ext>
            </a:extLst>
          </p:cNvPr>
          <p:cNvSpPr txBox="1"/>
          <p:nvPr/>
        </p:nvSpPr>
        <p:spPr>
          <a:xfrm>
            <a:off x="0" y="1002214"/>
            <a:ext cx="9144000" cy="338554"/>
          </a:xfrm>
          <a:prstGeom prst="rect">
            <a:avLst/>
          </a:prstGeom>
          <a:noFill/>
        </p:spPr>
        <p:txBody>
          <a:bodyPr wrap="square" rtlCol="0">
            <a:spAutoFit/>
          </a:bodyPr>
          <a:lstStyle/>
          <a:p>
            <a:pPr algn="ctr"/>
            <a:r>
              <a:rPr lang="de-DE" sz="1600" b="1" dirty="0">
                <a:solidFill>
                  <a:srgbClr val="C00000"/>
                </a:solidFill>
              </a:rPr>
              <a:t>Use </a:t>
            </a:r>
            <a:r>
              <a:rPr lang="de-DE" sz="1600" b="1" dirty="0" err="1">
                <a:solidFill>
                  <a:srgbClr val="C00000"/>
                </a:solidFill>
              </a:rPr>
              <a:t>the</a:t>
            </a:r>
            <a:r>
              <a:rPr lang="de-DE" sz="1600" b="1" dirty="0">
                <a:solidFill>
                  <a:srgbClr val="C00000"/>
                </a:solidFill>
              </a:rPr>
              <a:t> simple </a:t>
            </a:r>
            <a:r>
              <a:rPr lang="de-DE" sz="1600" b="1" dirty="0" err="1">
                <a:solidFill>
                  <a:srgbClr val="C00000"/>
                </a:solidFill>
              </a:rPr>
              <a:t>or</a:t>
            </a:r>
            <a:r>
              <a:rPr lang="de-DE" sz="1600" b="1" dirty="0">
                <a:solidFill>
                  <a:srgbClr val="C00000"/>
                </a:solidFill>
              </a:rPr>
              <a:t> </a:t>
            </a:r>
            <a:r>
              <a:rPr lang="de-DE" sz="1600" b="1" dirty="0" err="1">
                <a:solidFill>
                  <a:srgbClr val="C00000"/>
                </a:solidFill>
              </a:rPr>
              <a:t>continuous</a:t>
            </a:r>
            <a:r>
              <a:rPr lang="de-DE" sz="1600" b="1" dirty="0">
                <a:solidFill>
                  <a:srgbClr val="C00000"/>
                </a:solidFill>
              </a:rPr>
              <a:t>/progressive form:</a:t>
            </a:r>
            <a:endParaRPr lang="en-GB" sz="1600" b="1" dirty="0">
              <a:solidFill>
                <a:srgbClr val="C00000"/>
              </a:solidFill>
            </a:endParaRPr>
          </a:p>
        </p:txBody>
      </p:sp>
      <p:sp>
        <p:nvSpPr>
          <p:cNvPr id="14" name="Textfeld 13">
            <a:extLst>
              <a:ext uri="{FF2B5EF4-FFF2-40B4-BE49-F238E27FC236}">
                <a16:creationId xmlns:a16="http://schemas.microsoft.com/office/drawing/2014/main" id="{B13F4500-8804-7397-30A8-5ECDFE57B883}"/>
              </a:ext>
            </a:extLst>
          </p:cNvPr>
          <p:cNvSpPr txBox="1"/>
          <p:nvPr/>
        </p:nvSpPr>
        <p:spPr>
          <a:xfrm>
            <a:off x="4857447" y="3132257"/>
            <a:ext cx="4320000" cy="338554"/>
          </a:xfrm>
          <a:prstGeom prst="rect">
            <a:avLst/>
          </a:prstGeom>
          <a:solidFill>
            <a:schemeClr val="accent1"/>
          </a:solidFill>
        </p:spPr>
        <p:txBody>
          <a:bodyPr wrap="square" rtlCol="0">
            <a:spAutoFit/>
          </a:bodyPr>
          <a:lstStyle/>
          <a:p>
            <a:pPr algn="ctr"/>
            <a:r>
              <a:rPr lang="en-GB" sz="1600" i="1" dirty="0"/>
              <a:t>I’</a:t>
            </a:r>
            <a:r>
              <a:rPr lang="en-GB" sz="1600" b="1" i="1" dirty="0"/>
              <a:t>ve </a:t>
            </a:r>
            <a:r>
              <a:rPr lang="en-GB" sz="1600" i="1" dirty="0"/>
              <a:t>already </a:t>
            </a:r>
            <a:r>
              <a:rPr lang="en-GB" sz="1600" b="1" i="1" dirty="0"/>
              <a:t>been waiting </a:t>
            </a:r>
            <a:r>
              <a:rPr lang="en-GB" sz="1600" i="1" dirty="0"/>
              <a:t>here for an hour.</a:t>
            </a:r>
          </a:p>
        </p:txBody>
      </p:sp>
      <p:sp>
        <p:nvSpPr>
          <p:cNvPr id="9" name="Textfeld 8">
            <a:extLst>
              <a:ext uri="{FF2B5EF4-FFF2-40B4-BE49-F238E27FC236}">
                <a16:creationId xmlns:a16="http://schemas.microsoft.com/office/drawing/2014/main" id="{13495BD8-F8BC-5746-7695-C27B1CFDB81F}"/>
              </a:ext>
            </a:extLst>
          </p:cNvPr>
          <p:cNvSpPr txBox="1"/>
          <p:nvPr/>
        </p:nvSpPr>
        <p:spPr>
          <a:xfrm>
            <a:off x="4857647" y="2412000"/>
            <a:ext cx="4320000" cy="338554"/>
          </a:xfrm>
          <a:prstGeom prst="rect">
            <a:avLst/>
          </a:prstGeom>
          <a:solidFill>
            <a:schemeClr val="accent1"/>
          </a:solidFill>
        </p:spPr>
        <p:txBody>
          <a:bodyPr wrap="square" rtlCol="0">
            <a:spAutoFit/>
          </a:bodyPr>
          <a:lstStyle/>
          <a:p>
            <a:pPr algn="ctr"/>
            <a:r>
              <a:rPr lang="en-US" sz="1600" i="1" dirty="0"/>
              <a:t>Men </a:t>
            </a:r>
            <a:r>
              <a:rPr lang="en-US" sz="1600" b="1" i="1" dirty="0"/>
              <a:t>like </a:t>
            </a:r>
            <a:r>
              <a:rPr lang="en-US" sz="1600" i="1" dirty="0"/>
              <a:t>to drink beer.</a:t>
            </a:r>
            <a:endParaRPr lang="en-GB" sz="1600" i="1" dirty="0"/>
          </a:p>
        </p:txBody>
      </p:sp>
      <p:sp>
        <p:nvSpPr>
          <p:cNvPr id="12" name="Textfeld 11">
            <a:extLst>
              <a:ext uri="{FF2B5EF4-FFF2-40B4-BE49-F238E27FC236}">
                <a16:creationId xmlns:a16="http://schemas.microsoft.com/office/drawing/2014/main" id="{8CF62444-E889-416A-267E-EDA31A2F3F74}"/>
              </a:ext>
            </a:extLst>
          </p:cNvPr>
          <p:cNvSpPr txBox="1"/>
          <p:nvPr/>
        </p:nvSpPr>
        <p:spPr>
          <a:xfrm>
            <a:off x="4860512" y="3852000"/>
            <a:ext cx="4320000" cy="584775"/>
          </a:xfrm>
          <a:prstGeom prst="rect">
            <a:avLst/>
          </a:prstGeom>
          <a:solidFill>
            <a:schemeClr val="accent1"/>
          </a:solidFill>
        </p:spPr>
        <p:txBody>
          <a:bodyPr wrap="square" rtlCol="0">
            <a:spAutoFit/>
          </a:bodyPr>
          <a:lstStyle/>
          <a:p>
            <a:pPr algn="ctr"/>
            <a:r>
              <a:rPr lang="en-GB" sz="1600" dirty="0"/>
              <a:t> While we </a:t>
            </a:r>
            <a:r>
              <a:rPr lang="en-GB" sz="1600" b="1" dirty="0"/>
              <a:t>were going </a:t>
            </a:r>
            <a:r>
              <a:rPr lang="en-GB" sz="1600" dirty="0"/>
              <a:t>home it </a:t>
            </a:r>
            <a:r>
              <a:rPr lang="en-GB" sz="1600" b="1" dirty="0"/>
              <a:t>started</a:t>
            </a:r>
            <a:r>
              <a:rPr lang="en-GB" sz="1600" dirty="0"/>
              <a:t> to rain</a:t>
            </a:r>
            <a:r>
              <a:rPr lang="en-GB" sz="1600" i="1" dirty="0"/>
              <a:t>.</a:t>
            </a:r>
          </a:p>
        </p:txBody>
      </p:sp>
      <p:sp>
        <p:nvSpPr>
          <p:cNvPr id="17" name="Textfeld 16">
            <a:extLst>
              <a:ext uri="{FF2B5EF4-FFF2-40B4-BE49-F238E27FC236}">
                <a16:creationId xmlns:a16="http://schemas.microsoft.com/office/drawing/2014/main" id="{4B5F68BA-69AD-5284-7CE2-C8A3D8BDA27C}"/>
              </a:ext>
            </a:extLst>
          </p:cNvPr>
          <p:cNvSpPr txBox="1"/>
          <p:nvPr/>
        </p:nvSpPr>
        <p:spPr>
          <a:xfrm>
            <a:off x="4857447" y="4572000"/>
            <a:ext cx="4320000" cy="338554"/>
          </a:xfrm>
          <a:prstGeom prst="rect">
            <a:avLst/>
          </a:prstGeom>
          <a:solidFill>
            <a:schemeClr val="accent1"/>
          </a:solidFill>
        </p:spPr>
        <p:txBody>
          <a:bodyPr wrap="square" rtlCol="0">
            <a:spAutoFit/>
          </a:bodyPr>
          <a:lstStyle/>
          <a:p>
            <a:pPr algn="ctr"/>
            <a:r>
              <a:rPr lang="en-GB" sz="1600" i="1" dirty="0"/>
              <a:t>Who </a:t>
            </a:r>
            <a:r>
              <a:rPr lang="en-GB" sz="1600" b="1" i="1" dirty="0"/>
              <a:t>is preparing</a:t>
            </a:r>
            <a:r>
              <a:rPr lang="en-GB" sz="1600" i="1" dirty="0"/>
              <a:t> the things for tonight?</a:t>
            </a:r>
          </a:p>
        </p:txBody>
      </p:sp>
      <p:sp>
        <p:nvSpPr>
          <p:cNvPr id="19" name="Textfeld 18">
            <a:extLst>
              <a:ext uri="{FF2B5EF4-FFF2-40B4-BE49-F238E27FC236}">
                <a16:creationId xmlns:a16="http://schemas.microsoft.com/office/drawing/2014/main" id="{B5E7CE73-A0C6-DE83-FE1A-C0087C3F1578}"/>
              </a:ext>
            </a:extLst>
          </p:cNvPr>
          <p:cNvSpPr txBox="1"/>
          <p:nvPr/>
        </p:nvSpPr>
        <p:spPr>
          <a:xfrm>
            <a:off x="4857447" y="5328000"/>
            <a:ext cx="4320000" cy="338554"/>
          </a:xfrm>
          <a:prstGeom prst="rect">
            <a:avLst/>
          </a:prstGeom>
          <a:solidFill>
            <a:schemeClr val="accent1"/>
          </a:solidFill>
        </p:spPr>
        <p:txBody>
          <a:bodyPr wrap="square" rtlCol="0">
            <a:spAutoFit/>
          </a:bodyPr>
          <a:lstStyle/>
          <a:p>
            <a:pPr algn="ctr"/>
            <a:r>
              <a:rPr lang="en-GB" sz="1600" i="1" dirty="0"/>
              <a:t>It </a:t>
            </a:r>
            <a:r>
              <a:rPr lang="en-GB" sz="1600" b="1" i="1" dirty="0"/>
              <a:t>is snowing</a:t>
            </a:r>
            <a:r>
              <a:rPr lang="en-GB" sz="1600" i="1" dirty="0"/>
              <a:t>. We </a:t>
            </a:r>
            <a:r>
              <a:rPr lang="en-GB" sz="1600" b="1" i="1" dirty="0"/>
              <a:t>have to </a:t>
            </a:r>
            <a:r>
              <a:rPr lang="en-GB" sz="1600" i="1" dirty="0"/>
              <a:t>stay home.</a:t>
            </a:r>
          </a:p>
        </p:txBody>
      </p:sp>
      <p:sp>
        <p:nvSpPr>
          <p:cNvPr id="21" name="Textfeld 20">
            <a:extLst>
              <a:ext uri="{FF2B5EF4-FFF2-40B4-BE49-F238E27FC236}">
                <a16:creationId xmlns:a16="http://schemas.microsoft.com/office/drawing/2014/main" id="{6C752D88-07EF-8B0A-D080-C0E4D783636E}"/>
              </a:ext>
            </a:extLst>
          </p:cNvPr>
          <p:cNvSpPr txBox="1"/>
          <p:nvPr/>
        </p:nvSpPr>
        <p:spPr>
          <a:xfrm>
            <a:off x="4857447" y="6012000"/>
            <a:ext cx="4320000" cy="338554"/>
          </a:xfrm>
          <a:prstGeom prst="rect">
            <a:avLst/>
          </a:prstGeom>
          <a:solidFill>
            <a:schemeClr val="accent1"/>
          </a:solidFill>
        </p:spPr>
        <p:txBody>
          <a:bodyPr wrap="square" rtlCol="0">
            <a:spAutoFit/>
          </a:bodyPr>
          <a:lstStyle/>
          <a:p>
            <a:pPr algn="ctr"/>
            <a:r>
              <a:rPr lang="en-GB" sz="1600" i="1" dirty="0"/>
              <a:t>Hiking </a:t>
            </a:r>
            <a:r>
              <a:rPr lang="en-GB" sz="1600" b="1" i="1"/>
              <a:t>is</a:t>
            </a:r>
            <a:r>
              <a:rPr lang="en-GB" sz="1600" i="1"/>
              <a:t> fun.</a:t>
            </a:r>
            <a:endParaRPr lang="en-GB" sz="1600" i="1" dirty="0"/>
          </a:p>
        </p:txBody>
      </p:sp>
      <p:sp>
        <p:nvSpPr>
          <p:cNvPr id="8" name="Textfeld 7">
            <a:extLst>
              <a:ext uri="{FF2B5EF4-FFF2-40B4-BE49-F238E27FC236}">
                <a16:creationId xmlns:a16="http://schemas.microsoft.com/office/drawing/2014/main" id="{856A9AE0-8454-AC63-5143-B8E7F162105D}"/>
              </a:ext>
            </a:extLst>
          </p:cNvPr>
          <p:cNvSpPr txBox="1"/>
          <p:nvPr/>
        </p:nvSpPr>
        <p:spPr>
          <a:xfrm>
            <a:off x="0" y="1506270"/>
            <a:ext cx="9144000" cy="338554"/>
          </a:xfrm>
          <a:prstGeom prst="rect">
            <a:avLst/>
          </a:prstGeom>
          <a:solidFill>
            <a:schemeClr val="bg1"/>
          </a:solidFill>
          <a:ln>
            <a:solidFill>
              <a:schemeClr val="tx1"/>
            </a:solidFill>
          </a:ln>
        </p:spPr>
        <p:txBody>
          <a:bodyPr wrap="square" rtlCol="0">
            <a:spAutoFit/>
          </a:bodyPr>
          <a:lstStyle/>
          <a:p>
            <a:pPr algn="ctr"/>
            <a:r>
              <a:rPr lang="de-DE" sz="1600" b="1" dirty="0" err="1"/>
              <a:t>Translate</a:t>
            </a:r>
            <a:r>
              <a:rPr lang="de-DE" sz="1600" b="1" dirty="0"/>
              <a:t>:</a:t>
            </a:r>
            <a:endParaRPr lang="en-GB" sz="1600" b="1" dirty="0"/>
          </a:p>
        </p:txBody>
      </p:sp>
      <p:sp>
        <p:nvSpPr>
          <p:cNvPr id="6" name="Textfeld 5">
            <a:extLst>
              <a:ext uri="{FF2B5EF4-FFF2-40B4-BE49-F238E27FC236}">
                <a16:creationId xmlns:a16="http://schemas.microsoft.com/office/drawing/2014/main" id="{D3FC7C68-C866-6086-D583-F6D9948D6DA2}"/>
              </a:ext>
            </a:extLst>
          </p:cNvPr>
          <p:cNvSpPr txBox="1"/>
          <p:nvPr/>
        </p:nvSpPr>
        <p:spPr>
          <a:xfrm>
            <a:off x="63630" y="2412000"/>
            <a:ext cx="4320000" cy="338554"/>
          </a:xfrm>
          <a:prstGeom prst="rect">
            <a:avLst/>
          </a:prstGeom>
          <a:solidFill>
            <a:srgbClr val="FFFF00"/>
          </a:solidFill>
        </p:spPr>
        <p:txBody>
          <a:bodyPr wrap="square" rtlCol="0">
            <a:spAutoFit/>
          </a:bodyPr>
          <a:lstStyle/>
          <a:p>
            <a:r>
              <a:rPr lang="en-GB" sz="1600" dirty="0" err="1"/>
              <a:t>Männer</a:t>
            </a:r>
            <a:r>
              <a:rPr lang="en-GB" sz="1600" dirty="0"/>
              <a:t> </a:t>
            </a:r>
            <a:r>
              <a:rPr lang="en-GB" sz="1600" dirty="0" err="1"/>
              <a:t>trinken</a:t>
            </a:r>
            <a:r>
              <a:rPr lang="en-GB" sz="1600" dirty="0"/>
              <a:t> gerne Bier.</a:t>
            </a:r>
          </a:p>
        </p:txBody>
      </p:sp>
      <p:sp>
        <p:nvSpPr>
          <p:cNvPr id="11" name="Textfeld 10">
            <a:extLst>
              <a:ext uri="{FF2B5EF4-FFF2-40B4-BE49-F238E27FC236}">
                <a16:creationId xmlns:a16="http://schemas.microsoft.com/office/drawing/2014/main" id="{D882A9A7-F580-BD86-B102-BF0988BBBCF0}"/>
              </a:ext>
            </a:extLst>
          </p:cNvPr>
          <p:cNvSpPr txBox="1"/>
          <p:nvPr/>
        </p:nvSpPr>
        <p:spPr>
          <a:xfrm>
            <a:off x="63630" y="3132000"/>
            <a:ext cx="4320000" cy="338554"/>
          </a:xfrm>
          <a:prstGeom prst="rect">
            <a:avLst/>
          </a:prstGeom>
          <a:solidFill>
            <a:srgbClr val="FFFF00"/>
          </a:solidFill>
        </p:spPr>
        <p:txBody>
          <a:bodyPr wrap="square" rtlCol="0">
            <a:spAutoFit/>
          </a:bodyPr>
          <a:lstStyle/>
          <a:p>
            <a:r>
              <a:rPr lang="en-GB" sz="1600" dirty="0"/>
              <a:t>Ich </a:t>
            </a:r>
            <a:r>
              <a:rPr lang="en-GB" sz="1600" dirty="0" err="1"/>
              <a:t>warte</a:t>
            </a:r>
            <a:r>
              <a:rPr lang="en-GB" sz="1600" dirty="0"/>
              <a:t> </a:t>
            </a:r>
            <a:r>
              <a:rPr lang="en-GB" sz="1600" dirty="0" err="1"/>
              <a:t>hier</a:t>
            </a:r>
            <a:r>
              <a:rPr lang="en-GB" sz="1600" dirty="0"/>
              <a:t> </a:t>
            </a:r>
            <a:r>
              <a:rPr lang="en-GB" sz="1600" dirty="0" err="1"/>
              <a:t>schon</a:t>
            </a:r>
            <a:r>
              <a:rPr lang="en-GB" sz="1600" dirty="0"/>
              <a:t> </a:t>
            </a:r>
            <a:r>
              <a:rPr lang="en-GB" sz="1600" dirty="0" err="1"/>
              <a:t>seit</a:t>
            </a:r>
            <a:r>
              <a:rPr lang="en-GB" sz="1600" dirty="0"/>
              <a:t> </a:t>
            </a:r>
            <a:r>
              <a:rPr lang="en-GB" sz="1600" dirty="0" err="1"/>
              <a:t>einer</a:t>
            </a:r>
            <a:r>
              <a:rPr lang="en-GB" sz="1600" dirty="0"/>
              <a:t> </a:t>
            </a:r>
            <a:r>
              <a:rPr lang="en-GB" sz="1600" dirty="0" err="1"/>
              <a:t>Stunde</a:t>
            </a:r>
            <a:r>
              <a:rPr lang="en-GB" sz="1600" dirty="0"/>
              <a:t>.</a:t>
            </a:r>
          </a:p>
        </p:txBody>
      </p:sp>
      <p:sp>
        <p:nvSpPr>
          <p:cNvPr id="22" name="Textfeld 21">
            <a:extLst>
              <a:ext uri="{FF2B5EF4-FFF2-40B4-BE49-F238E27FC236}">
                <a16:creationId xmlns:a16="http://schemas.microsoft.com/office/drawing/2014/main" id="{3EA47C01-ECE5-5C08-DD4E-4D18B5012992}"/>
              </a:ext>
            </a:extLst>
          </p:cNvPr>
          <p:cNvSpPr txBox="1"/>
          <p:nvPr/>
        </p:nvSpPr>
        <p:spPr>
          <a:xfrm>
            <a:off x="63630" y="3852000"/>
            <a:ext cx="4320000" cy="584775"/>
          </a:xfrm>
          <a:prstGeom prst="rect">
            <a:avLst/>
          </a:prstGeom>
          <a:solidFill>
            <a:srgbClr val="FFFF00"/>
          </a:solidFill>
        </p:spPr>
        <p:txBody>
          <a:bodyPr wrap="square" rtlCol="0">
            <a:spAutoFit/>
          </a:bodyPr>
          <a:lstStyle/>
          <a:p>
            <a:r>
              <a:rPr lang="en-GB" sz="1600" dirty="0" err="1"/>
              <a:t>Während</a:t>
            </a:r>
            <a:r>
              <a:rPr lang="en-GB" sz="1600" dirty="0"/>
              <a:t> </a:t>
            </a:r>
            <a:r>
              <a:rPr lang="en-GB" sz="1600" dirty="0" err="1"/>
              <a:t>wir</a:t>
            </a:r>
            <a:r>
              <a:rPr lang="en-GB" sz="1600" dirty="0"/>
              <a:t> </a:t>
            </a:r>
            <a:r>
              <a:rPr lang="en-GB" sz="1600" dirty="0" err="1"/>
              <a:t>nach</a:t>
            </a:r>
            <a:r>
              <a:rPr lang="en-GB" sz="1600" dirty="0"/>
              <a:t> </a:t>
            </a:r>
            <a:r>
              <a:rPr lang="en-GB" sz="1600" dirty="0" err="1"/>
              <a:t>Hause</a:t>
            </a:r>
            <a:r>
              <a:rPr lang="en-GB" sz="1600" dirty="0"/>
              <a:t> </a:t>
            </a:r>
            <a:r>
              <a:rPr lang="en-GB" sz="1600" dirty="0" err="1"/>
              <a:t>gingen</a:t>
            </a:r>
            <a:r>
              <a:rPr lang="en-GB" sz="1600" dirty="0"/>
              <a:t>, </a:t>
            </a:r>
            <a:r>
              <a:rPr lang="en-GB" sz="1600" dirty="0" err="1"/>
              <a:t>begann</a:t>
            </a:r>
            <a:r>
              <a:rPr lang="en-GB" sz="1600" dirty="0"/>
              <a:t> es </a:t>
            </a:r>
            <a:r>
              <a:rPr lang="en-GB" sz="1600" dirty="0" err="1"/>
              <a:t>zu</a:t>
            </a:r>
            <a:r>
              <a:rPr lang="en-GB" sz="1600" dirty="0"/>
              <a:t> </a:t>
            </a:r>
            <a:r>
              <a:rPr lang="en-GB" sz="1600" dirty="0" err="1"/>
              <a:t>regnen</a:t>
            </a:r>
            <a:r>
              <a:rPr lang="en-GB" sz="1600" dirty="0"/>
              <a:t>.</a:t>
            </a:r>
          </a:p>
        </p:txBody>
      </p:sp>
      <p:sp>
        <p:nvSpPr>
          <p:cNvPr id="24" name="Textfeld 23">
            <a:extLst>
              <a:ext uri="{FF2B5EF4-FFF2-40B4-BE49-F238E27FC236}">
                <a16:creationId xmlns:a16="http://schemas.microsoft.com/office/drawing/2014/main" id="{E33C1557-C9C5-CD90-160E-E35F832A438C}"/>
              </a:ext>
            </a:extLst>
          </p:cNvPr>
          <p:cNvSpPr txBox="1"/>
          <p:nvPr/>
        </p:nvSpPr>
        <p:spPr>
          <a:xfrm>
            <a:off x="63630" y="4572000"/>
            <a:ext cx="4320000" cy="338554"/>
          </a:xfrm>
          <a:prstGeom prst="rect">
            <a:avLst/>
          </a:prstGeom>
          <a:solidFill>
            <a:srgbClr val="FFFF00"/>
          </a:solidFill>
        </p:spPr>
        <p:txBody>
          <a:bodyPr wrap="square" rtlCol="0">
            <a:spAutoFit/>
          </a:bodyPr>
          <a:lstStyle/>
          <a:p>
            <a:r>
              <a:rPr lang="en-GB" sz="1600" dirty="0" err="1"/>
              <a:t>Wer</a:t>
            </a:r>
            <a:r>
              <a:rPr lang="en-GB" sz="1600" dirty="0"/>
              <a:t> </a:t>
            </a:r>
            <a:r>
              <a:rPr lang="en-GB" sz="1600" dirty="0" err="1"/>
              <a:t>bereitet</a:t>
            </a:r>
            <a:r>
              <a:rPr lang="en-GB" sz="1600" dirty="0"/>
              <a:t> die Dinge für </a:t>
            </a:r>
            <a:r>
              <a:rPr lang="en-GB" sz="1600" dirty="0" err="1"/>
              <a:t>heute</a:t>
            </a:r>
            <a:r>
              <a:rPr lang="en-GB" sz="1600" dirty="0"/>
              <a:t> Abend </a:t>
            </a:r>
            <a:r>
              <a:rPr lang="en-GB" sz="1600" dirty="0" err="1"/>
              <a:t>vor</a:t>
            </a:r>
            <a:r>
              <a:rPr lang="en-GB" sz="1600" dirty="0"/>
              <a:t>?</a:t>
            </a:r>
          </a:p>
        </p:txBody>
      </p:sp>
      <p:sp>
        <p:nvSpPr>
          <p:cNvPr id="25" name="Textfeld 24">
            <a:extLst>
              <a:ext uri="{FF2B5EF4-FFF2-40B4-BE49-F238E27FC236}">
                <a16:creationId xmlns:a16="http://schemas.microsoft.com/office/drawing/2014/main" id="{B4B01DD2-CF21-5148-E871-61852BA37E2E}"/>
              </a:ext>
            </a:extLst>
          </p:cNvPr>
          <p:cNvSpPr txBox="1"/>
          <p:nvPr/>
        </p:nvSpPr>
        <p:spPr>
          <a:xfrm>
            <a:off x="63630" y="5292000"/>
            <a:ext cx="4320000" cy="338554"/>
          </a:xfrm>
          <a:prstGeom prst="rect">
            <a:avLst/>
          </a:prstGeom>
          <a:solidFill>
            <a:srgbClr val="FFFF00"/>
          </a:solidFill>
        </p:spPr>
        <p:txBody>
          <a:bodyPr wrap="square" rtlCol="0">
            <a:spAutoFit/>
          </a:bodyPr>
          <a:lstStyle/>
          <a:p>
            <a:r>
              <a:rPr lang="en-GB" sz="1600" dirty="0"/>
              <a:t>Es </a:t>
            </a:r>
            <a:r>
              <a:rPr lang="en-GB" sz="1600" dirty="0" err="1"/>
              <a:t>schneit</a:t>
            </a:r>
            <a:r>
              <a:rPr lang="en-GB" sz="1600" dirty="0"/>
              <a:t>. </a:t>
            </a:r>
            <a:r>
              <a:rPr lang="en-GB" sz="1600" dirty="0" err="1"/>
              <a:t>Wir</a:t>
            </a:r>
            <a:r>
              <a:rPr lang="en-GB" sz="1600" dirty="0"/>
              <a:t> </a:t>
            </a:r>
            <a:r>
              <a:rPr lang="en-GB" sz="1600" dirty="0" err="1"/>
              <a:t>müssen</a:t>
            </a:r>
            <a:r>
              <a:rPr lang="en-GB" sz="1600" dirty="0"/>
              <a:t> </a:t>
            </a:r>
            <a:r>
              <a:rPr lang="en-GB" sz="1600" dirty="0" err="1"/>
              <a:t>zuhause</a:t>
            </a:r>
            <a:r>
              <a:rPr lang="en-GB" sz="1600" dirty="0"/>
              <a:t> </a:t>
            </a:r>
            <a:r>
              <a:rPr lang="en-GB" sz="1600" dirty="0" err="1"/>
              <a:t>bleiben</a:t>
            </a:r>
            <a:r>
              <a:rPr lang="en-GB" sz="1600" dirty="0"/>
              <a:t>.</a:t>
            </a:r>
          </a:p>
        </p:txBody>
      </p:sp>
      <p:sp>
        <p:nvSpPr>
          <p:cNvPr id="26" name="Textfeld 25">
            <a:extLst>
              <a:ext uri="{FF2B5EF4-FFF2-40B4-BE49-F238E27FC236}">
                <a16:creationId xmlns:a16="http://schemas.microsoft.com/office/drawing/2014/main" id="{0E8A529C-5162-55E5-8213-868C7DCA34AB}"/>
              </a:ext>
            </a:extLst>
          </p:cNvPr>
          <p:cNvSpPr txBox="1"/>
          <p:nvPr/>
        </p:nvSpPr>
        <p:spPr>
          <a:xfrm>
            <a:off x="63630" y="6012000"/>
            <a:ext cx="4320000" cy="338554"/>
          </a:xfrm>
          <a:prstGeom prst="rect">
            <a:avLst/>
          </a:prstGeom>
          <a:solidFill>
            <a:srgbClr val="FFFF00"/>
          </a:solidFill>
        </p:spPr>
        <p:txBody>
          <a:bodyPr wrap="square" rtlCol="0">
            <a:spAutoFit/>
          </a:bodyPr>
          <a:lstStyle/>
          <a:p>
            <a:r>
              <a:rPr lang="en-GB" sz="1600" dirty="0" err="1"/>
              <a:t>Wandern</a:t>
            </a:r>
            <a:r>
              <a:rPr lang="en-GB" sz="1600" dirty="0"/>
              <a:t> </a:t>
            </a:r>
            <a:r>
              <a:rPr lang="en-GB" sz="1600" dirty="0" err="1"/>
              <a:t>macht</a:t>
            </a:r>
            <a:r>
              <a:rPr lang="en-GB" sz="1600" dirty="0"/>
              <a:t> </a:t>
            </a:r>
            <a:r>
              <a:rPr lang="en-GB" sz="1600" dirty="0" err="1"/>
              <a:t>Spaß</a:t>
            </a:r>
            <a:r>
              <a:rPr lang="en-GB" sz="1600" dirty="0"/>
              <a:t>.</a:t>
            </a:r>
          </a:p>
        </p:txBody>
      </p:sp>
    </p:spTree>
    <p:extLst>
      <p:ext uri="{BB962C8B-B14F-4D97-AF65-F5344CB8AC3E}">
        <p14:creationId xmlns:p14="http://schemas.microsoft.com/office/powerpoint/2010/main" val="162321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1000"/>
                                        <p:tgtEl>
                                          <p:spTgt spid="24"/>
                                        </p:tgtEl>
                                      </p:cBhvr>
                                    </p:animEffect>
                                    <p:anim calcmode="lin" valueType="num">
                                      <p:cBhvr>
                                        <p:cTn id="29" dur="1000" fill="hold"/>
                                        <p:tgtEl>
                                          <p:spTgt spid="24"/>
                                        </p:tgtEl>
                                        <p:attrNameLst>
                                          <p:attrName>ppt_x</p:attrName>
                                        </p:attrNameLst>
                                      </p:cBhvr>
                                      <p:tavLst>
                                        <p:tav tm="0">
                                          <p:val>
                                            <p:strVal val="#ppt_x"/>
                                          </p:val>
                                        </p:tav>
                                        <p:tav tm="100000">
                                          <p:val>
                                            <p:strVal val="#ppt_x"/>
                                          </p:val>
                                        </p:tav>
                                      </p:tavLst>
                                    </p:anim>
                                    <p:anim calcmode="lin" valueType="num">
                                      <p:cBhvr>
                                        <p:cTn id="30" dur="1000" fill="hold"/>
                                        <p:tgtEl>
                                          <p:spTgt spid="2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fade">
                                      <p:cBhvr>
                                        <p:cTn id="59" dur="1000"/>
                                        <p:tgtEl>
                                          <p:spTgt spid="12"/>
                                        </p:tgtEl>
                                      </p:cBhvr>
                                    </p:animEffect>
                                    <p:anim calcmode="lin" valueType="num">
                                      <p:cBhvr>
                                        <p:cTn id="60" dur="1000" fill="hold"/>
                                        <p:tgtEl>
                                          <p:spTgt spid="12"/>
                                        </p:tgtEl>
                                        <p:attrNameLst>
                                          <p:attrName>ppt_x</p:attrName>
                                        </p:attrNameLst>
                                      </p:cBhvr>
                                      <p:tavLst>
                                        <p:tav tm="0">
                                          <p:val>
                                            <p:strVal val="#ppt_x"/>
                                          </p:val>
                                        </p:tav>
                                        <p:tav tm="100000">
                                          <p:val>
                                            <p:strVal val="#ppt_x"/>
                                          </p:val>
                                        </p:tav>
                                      </p:tavLst>
                                    </p:anim>
                                    <p:anim calcmode="lin" valueType="num">
                                      <p:cBhvr>
                                        <p:cTn id="6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1000"/>
                                        <p:tgtEl>
                                          <p:spTgt spid="17"/>
                                        </p:tgtEl>
                                      </p:cBhvr>
                                    </p:animEffect>
                                    <p:anim calcmode="lin" valueType="num">
                                      <p:cBhvr>
                                        <p:cTn id="67" dur="1000" fill="hold"/>
                                        <p:tgtEl>
                                          <p:spTgt spid="17"/>
                                        </p:tgtEl>
                                        <p:attrNameLst>
                                          <p:attrName>ppt_x</p:attrName>
                                        </p:attrNameLst>
                                      </p:cBhvr>
                                      <p:tavLst>
                                        <p:tav tm="0">
                                          <p:val>
                                            <p:strVal val="#ppt_x"/>
                                          </p:val>
                                        </p:tav>
                                        <p:tav tm="100000">
                                          <p:val>
                                            <p:strVal val="#ppt_x"/>
                                          </p:val>
                                        </p:tav>
                                      </p:tavLst>
                                    </p:anim>
                                    <p:anim calcmode="lin" valueType="num">
                                      <p:cBhvr>
                                        <p:cTn id="6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ppt_x</p:attrName>
                                        </p:attrNameLst>
                                      </p:cBhvr>
                                      <p:tavLst>
                                        <p:tav tm="0">
                                          <p:val>
                                            <p:strVal val="#ppt_x"/>
                                          </p:val>
                                        </p:tav>
                                        <p:tav tm="100000">
                                          <p:val>
                                            <p:strVal val="#ppt_x"/>
                                          </p:val>
                                        </p:tav>
                                      </p:tavLst>
                                    </p:anim>
                                    <p:anim calcmode="lin" valueType="num">
                                      <p:cBhvr>
                                        <p:cTn id="7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1000"/>
                                        <p:tgtEl>
                                          <p:spTgt spid="21"/>
                                        </p:tgtEl>
                                      </p:cBhvr>
                                    </p:animEffect>
                                    <p:anim calcmode="lin" valueType="num">
                                      <p:cBhvr>
                                        <p:cTn id="81" dur="1000" fill="hold"/>
                                        <p:tgtEl>
                                          <p:spTgt spid="21"/>
                                        </p:tgtEl>
                                        <p:attrNameLst>
                                          <p:attrName>ppt_x</p:attrName>
                                        </p:attrNameLst>
                                      </p:cBhvr>
                                      <p:tavLst>
                                        <p:tav tm="0">
                                          <p:val>
                                            <p:strVal val="#ppt_x"/>
                                          </p:val>
                                        </p:tav>
                                        <p:tav tm="100000">
                                          <p:val>
                                            <p:strVal val="#ppt_x"/>
                                          </p:val>
                                        </p:tav>
                                      </p:tavLst>
                                    </p:anim>
                                    <p:anim calcmode="lin" valueType="num">
                                      <p:cBhvr>
                                        <p:cTn id="8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P spid="12" grpId="0" animBg="1"/>
      <p:bldP spid="17" grpId="0" animBg="1"/>
      <p:bldP spid="19" grpId="0" animBg="1"/>
      <p:bldP spid="21" grpId="0" animBg="1"/>
      <p:bldP spid="8" grpId="0" animBg="1"/>
      <p:bldP spid="6" grpId="0" animBg="1"/>
      <p:bldP spid="11" grpId="0" animBg="1"/>
      <p:bldP spid="22" grpId="0" animBg="1"/>
      <p:bldP spid="24"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15E14-C69D-16AA-D8B0-9CE830309D3C}"/>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76C81640-ED91-E72D-AA1B-6C112DC62EC0}"/>
              </a:ext>
            </a:extLst>
          </p:cNvPr>
          <p:cNvSpPr txBox="1"/>
          <p:nvPr/>
        </p:nvSpPr>
        <p:spPr>
          <a:xfrm>
            <a:off x="0" y="1218238"/>
            <a:ext cx="9144000" cy="338554"/>
          </a:xfrm>
          <a:prstGeom prst="rect">
            <a:avLst/>
          </a:prstGeom>
          <a:noFill/>
        </p:spPr>
        <p:txBody>
          <a:bodyPr wrap="square" rtlCol="0">
            <a:spAutoFit/>
          </a:bodyPr>
          <a:lstStyle/>
          <a:p>
            <a:pPr algn="ctr"/>
            <a:r>
              <a:rPr lang="de-DE" sz="1600" b="1" dirty="0">
                <a:solidFill>
                  <a:srgbClr val="C00000"/>
                </a:solidFill>
              </a:rPr>
              <a:t>Question tags</a:t>
            </a:r>
            <a:endParaRPr lang="en-GB" sz="1600" b="1" dirty="0">
              <a:solidFill>
                <a:srgbClr val="C00000"/>
              </a:solidFill>
            </a:endParaRPr>
          </a:p>
        </p:txBody>
      </p:sp>
      <p:sp>
        <p:nvSpPr>
          <p:cNvPr id="3" name="Textfeld 2">
            <a:extLst>
              <a:ext uri="{FF2B5EF4-FFF2-40B4-BE49-F238E27FC236}">
                <a16:creationId xmlns:a16="http://schemas.microsoft.com/office/drawing/2014/main" id="{00B125F9-3CA6-B237-823E-2DE12606AADF}"/>
              </a:ext>
            </a:extLst>
          </p:cNvPr>
          <p:cNvSpPr txBox="1"/>
          <p:nvPr/>
        </p:nvSpPr>
        <p:spPr>
          <a:xfrm>
            <a:off x="252000" y="2880000"/>
            <a:ext cx="4320000" cy="338554"/>
          </a:xfrm>
          <a:prstGeom prst="rect">
            <a:avLst/>
          </a:prstGeom>
          <a:solidFill>
            <a:srgbClr val="FFFF00"/>
          </a:solidFill>
        </p:spPr>
        <p:txBody>
          <a:bodyPr wrap="square" rtlCol="0">
            <a:spAutoFit/>
          </a:bodyPr>
          <a:lstStyle/>
          <a:p>
            <a:pPr algn="r"/>
            <a:r>
              <a:rPr lang="en-GB" sz="1600" dirty="0"/>
              <a:t>Hiking is fun,</a:t>
            </a:r>
          </a:p>
        </p:txBody>
      </p:sp>
      <p:sp>
        <p:nvSpPr>
          <p:cNvPr id="4" name="Textfeld 3">
            <a:extLst>
              <a:ext uri="{FF2B5EF4-FFF2-40B4-BE49-F238E27FC236}">
                <a16:creationId xmlns:a16="http://schemas.microsoft.com/office/drawing/2014/main" id="{57E37A92-FCF4-43D0-6B03-7F382AB0D791}"/>
              </a:ext>
            </a:extLst>
          </p:cNvPr>
          <p:cNvSpPr txBox="1"/>
          <p:nvPr/>
        </p:nvSpPr>
        <p:spPr>
          <a:xfrm>
            <a:off x="4572000" y="2880000"/>
            <a:ext cx="2160000" cy="338554"/>
          </a:xfrm>
          <a:prstGeom prst="rect">
            <a:avLst/>
          </a:prstGeom>
          <a:solidFill>
            <a:srgbClr val="FFFF00"/>
          </a:solidFill>
        </p:spPr>
        <p:txBody>
          <a:bodyPr wrap="square" rtlCol="0">
            <a:spAutoFit/>
          </a:bodyPr>
          <a:lstStyle/>
          <a:p>
            <a:r>
              <a:rPr lang="en-GB" sz="1600" dirty="0"/>
              <a:t>isn’t it?</a:t>
            </a:r>
          </a:p>
        </p:txBody>
      </p:sp>
      <p:sp>
        <p:nvSpPr>
          <p:cNvPr id="5" name="Textfeld 4">
            <a:extLst>
              <a:ext uri="{FF2B5EF4-FFF2-40B4-BE49-F238E27FC236}">
                <a16:creationId xmlns:a16="http://schemas.microsoft.com/office/drawing/2014/main" id="{AB662AAC-253A-3A73-7EEF-6331636971F8}"/>
              </a:ext>
            </a:extLst>
          </p:cNvPr>
          <p:cNvSpPr txBox="1"/>
          <p:nvPr/>
        </p:nvSpPr>
        <p:spPr>
          <a:xfrm>
            <a:off x="252000" y="3600000"/>
            <a:ext cx="4320000" cy="338554"/>
          </a:xfrm>
          <a:prstGeom prst="rect">
            <a:avLst/>
          </a:prstGeom>
          <a:solidFill>
            <a:srgbClr val="FFFF00"/>
          </a:solidFill>
        </p:spPr>
        <p:txBody>
          <a:bodyPr wrap="square" rtlCol="0">
            <a:spAutoFit/>
          </a:bodyPr>
          <a:lstStyle/>
          <a:p>
            <a:pPr algn="r"/>
            <a:r>
              <a:rPr lang="en-GB" sz="1600" dirty="0"/>
              <a:t>You don’t have a car,</a:t>
            </a:r>
          </a:p>
        </p:txBody>
      </p:sp>
      <p:sp>
        <p:nvSpPr>
          <p:cNvPr id="6" name="Textfeld 5">
            <a:extLst>
              <a:ext uri="{FF2B5EF4-FFF2-40B4-BE49-F238E27FC236}">
                <a16:creationId xmlns:a16="http://schemas.microsoft.com/office/drawing/2014/main" id="{D6C161C6-2944-F573-5CC1-FC3D031721FD}"/>
              </a:ext>
            </a:extLst>
          </p:cNvPr>
          <p:cNvSpPr txBox="1"/>
          <p:nvPr/>
        </p:nvSpPr>
        <p:spPr>
          <a:xfrm>
            <a:off x="4572000" y="3600000"/>
            <a:ext cx="2160000" cy="338554"/>
          </a:xfrm>
          <a:prstGeom prst="rect">
            <a:avLst/>
          </a:prstGeom>
          <a:solidFill>
            <a:srgbClr val="FFFF00"/>
          </a:solidFill>
        </p:spPr>
        <p:txBody>
          <a:bodyPr wrap="square" rtlCol="0">
            <a:spAutoFit/>
          </a:bodyPr>
          <a:lstStyle/>
          <a:p>
            <a:r>
              <a:rPr lang="en-GB" sz="1600" dirty="0"/>
              <a:t>do you?</a:t>
            </a:r>
          </a:p>
        </p:txBody>
      </p:sp>
    </p:spTree>
    <p:extLst>
      <p:ext uri="{BB962C8B-B14F-4D97-AF65-F5344CB8AC3E}">
        <p14:creationId xmlns:p14="http://schemas.microsoft.com/office/powerpoint/2010/main" val="21555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923</Words>
  <Application>Microsoft Office PowerPoint</Application>
  <PresentationFormat>Bildschirmpräsentation (4:3)</PresentationFormat>
  <Paragraphs>133</Paragraphs>
  <Slides>12</Slides>
  <Notes>12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Verdana</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Maximilian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Jürgen Hensel</dc:creator>
  <cp:lastModifiedBy>Jürgen Hensel</cp:lastModifiedBy>
  <cp:revision>473</cp:revision>
  <dcterms:created xsi:type="dcterms:W3CDTF">2011-03-24T10:15:25Z</dcterms:created>
  <dcterms:modified xsi:type="dcterms:W3CDTF">2024-11-08T08:03:33Z</dcterms:modified>
</cp:coreProperties>
</file>