
<file path=[Content_Types].xml><?xml version="1.0" encoding="utf-8"?>
<Types xmlns="http://schemas.openxmlformats.org/package/2006/content-types">
  <Default Extension="jpeg" ContentType="image/jpeg"/>
  <Default Extension="mp3" ContentType="audio/m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6" r:id="rId2"/>
    <p:sldId id="286" r:id="rId3"/>
    <p:sldId id="410" r:id="rId4"/>
    <p:sldId id="411" r:id="rId5"/>
    <p:sldId id="412" r:id="rId6"/>
    <p:sldId id="422" r:id="rId7"/>
    <p:sldId id="414" r:id="rId8"/>
    <p:sldId id="415" r:id="rId9"/>
    <p:sldId id="416" r:id="rId10"/>
    <p:sldId id="417" r:id="rId11"/>
    <p:sldId id="418" r:id="rId12"/>
    <p:sldId id="419" r:id="rId13"/>
    <p:sldId id="420" r:id="rId14"/>
    <p:sldId id="423" r:id="rId15"/>
  </p:sldIdLst>
  <p:sldSz cx="9144000" cy="6858000" type="screen4x3"/>
  <p:notesSz cx="7099300" cy="10234613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24">
          <p15:clr>
            <a:srgbClr val="A4A3A4"/>
          </p15:clr>
        </p15:guide>
        <p15:guide id="2" pos="2236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8" d="100"/>
          <a:sy n="98" d="100"/>
        </p:scale>
        <p:origin x="732" y="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8" d="100"/>
          <a:sy n="68" d="100"/>
        </p:scale>
        <p:origin x="-2772" y="-96"/>
      </p:cViewPr>
      <p:guideLst>
        <p:guide orient="horz" pos="3224"/>
        <p:guide pos="2236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4021294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/>
            </a:lvl1pPr>
          </a:lstStyle>
          <a:p>
            <a:pPr>
              <a:defRPr/>
            </a:pPr>
            <a:fld id="{B0C46192-7FF4-4670-A111-ED727D42048A}" type="datetimeFigureOut">
              <a:rPr lang="de-DE"/>
              <a:pPr>
                <a:defRPr/>
              </a:pPr>
              <a:t>17.06.2024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92188" y="768350"/>
            <a:ext cx="5114925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8" tIns="49524" rIns="99048" bIns="49524" rtlCol="0" anchor="ctr"/>
          <a:lstStyle/>
          <a:p>
            <a:pPr lvl="0"/>
            <a:endParaRPr lang="de-DE" noProof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709930" y="4861441"/>
            <a:ext cx="5679440" cy="4605576"/>
          </a:xfrm>
          <a:prstGeom prst="rect">
            <a:avLst/>
          </a:prstGeom>
        </p:spPr>
        <p:txBody>
          <a:bodyPr vert="horz" lIns="99048" tIns="49524" rIns="99048" bIns="49524" rtlCol="0"/>
          <a:lstStyle/>
          <a:p>
            <a:pPr lvl="0"/>
            <a:r>
              <a:rPr lang="de-DE" noProof="0"/>
              <a:t>Textmasterformat bearbeiten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  <a:p>
            <a:pPr lvl="3"/>
            <a:r>
              <a:rPr lang="de-DE" noProof="0"/>
              <a:t>Vierte Ebene</a:t>
            </a:r>
          </a:p>
          <a:p>
            <a:pPr lvl="4"/>
            <a:r>
              <a:rPr lang="de-DE" noProof="0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4021294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/>
            </a:lvl1pPr>
          </a:lstStyle>
          <a:p>
            <a:pPr>
              <a:defRPr/>
            </a:pPr>
            <a:fld id="{BA3FC7BF-4427-497C-AD8A-BAB9D7CE07C5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7326115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A3FC7BF-4427-497C-AD8A-BAB9D7CE07C5}" type="slidenum">
              <a:rPr lang="de-DE" smtClean="0"/>
              <a:pPr>
                <a:defRPr/>
              </a:pPr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576191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21925906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37429022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8542138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9357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9498045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5840164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30057367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26663920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198359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17957698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16016147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chemeClr val="accent2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endParaRPr lang="de-DE" altLang="de-DE"/>
          </a:p>
        </p:txBody>
      </p:sp>
      <p:sp>
        <p:nvSpPr>
          <p:cNvPr id="1028" name="Text Box 8"/>
          <p:cNvSpPr txBox="1">
            <a:spLocks noChangeArrowheads="1"/>
          </p:cNvSpPr>
          <p:nvPr userDrawn="1"/>
        </p:nvSpPr>
        <p:spPr bwMode="auto">
          <a:xfrm>
            <a:off x="0" y="0"/>
            <a:ext cx="9144000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defRPr/>
            </a:pPr>
            <a:r>
              <a:rPr lang="de-DE" altLang="de-DE" b="1" dirty="0"/>
              <a:t>2. Halbjahr 2024</a:t>
            </a:r>
            <a:endParaRPr lang="de-DE" altLang="de-DE" b="1" i="1" dirty="0"/>
          </a:p>
          <a:p>
            <a:pPr algn="ctr" eaLnBrk="1" hangingPunct="1">
              <a:defRPr/>
            </a:pPr>
            <a:r>
              <a:rPr lang="de-DE" altLang="de-DE" b="1" i="1" dirty="0"/>
              <a:t>Englisch am Abend C1-2</a:t>
            </a:r>
            <a:endParaRPr lang="de-DE" altLang="de-DE" b="1" dirty="0"/>
          </a:p>
          <a:p>
            <a:pPr algn="ctr" eaLnBrk="1" hangingPunct="1">
              <a:defRPr/>
            </a:pPr>
            <a:r>
              <a:rPr lang="en-GB" altLang="de-DE" b="1" dirty="0"/>
              <a:t>242-40681</a:t>
            </a:r>
            <a:r>
              <a:rPr lang="de-DE" altLang="de-DE" b="1" dirty="0"/>
              <a:t>, Di, 18.15 – 19.45 Uhr</a:t>
            </a:r>
          </a:p>
        </p:txBody>
      </p:sp>
      <p:sp>
        <p:nvSpPr>
          <p:cNvPr id="1029" name="Line 10"/>
          <p:cNvSpPr>
            <a:spLocks noChangeShapeType="1"/>
          </p:cNvSpPr>
          <p:nvPr userDrawn="1"/>
        </p:nvSpPr>
        <p:spPr bwMode="auto">
          <a:xfrm>
            <a:off x="0" y="908050"/>
            <a:ext cx="914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pic>
        <p:nvPicPr>
          <p:cNvPr id="3" name="Grafik 2" descr="Ein Bild, das Diagramm enthält.&#10;&#10;Automatisch generierte Beschreibung">
            <a:extLst>
              <a:ext uri="{FF2B5EF4-FFF2-40B4-BE49-F238E27FC236}">
                <a16:creationId xmlns:a16="http://schemas.microsoft.com/office/drawing/2014/main" id="{CA344F88-9566-5573-0FB1-0678F24F2857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36754" y="44624"/>
            <a:ext cx="2571750" cy="52387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3.mp3"/><Relationship Id="rId1" Type="http://schemas.microsoft.com/office/2007/relationships/media" Target="../media/media3.mp3"/><Relationship Id="rId4" Type="http://schemas.openxmlformats.org/officeDocument/2006/relationships/image" Target="../media/image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4.mp3"/><Relationship Id="rId1" Type="http://schemas.microsoft.com/office/2007/relationships/media" Target="../media/media4.mp3"/><Relationship Id="rId4" Type="http://schemas.openxmlformats.org/officeDocument/2006/relationships/image" Target="../media/image2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2.mp3"/><Relationship Id="rId1" Type="http://schemas.microsoft.com/office/2007/relationships/media" Target="../media/media2.mp3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 bwMode="auto">
          <a:xfrm>
            <a:off x="0" y="2130425"/>
            <a:ext cx="9144000" cy="22352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 eaLnBrk="1" hangingPunct="1"/>
            <a:r>
              <a:rPr lang="en-GB" altLang="de-DE" sz="6600">
                <a:latin typeface="Verdana" pitchFamily="34" charset="0"/>
              </a:rPr>
              <a:t>Quiz – </a:t>
            </a:r>
            <a:br>
              <a:rPr lang="en-GB" altLang="de-DE" sz="6600">
                <a:latin typeface="Verdana" pitchFamily="34" charset="0"/>
              </a:rPr>
            </a:br>
            <a:r>
              <a:rPr lang="en-GB" altLang="de-DE" sz="6600">
                <a:latin typeface="Verdana" pitchFamily="34" charset="0"/>
              </a:rPr>
              <a:t>“The Hot Chair”</a:t>
            </a:r>
            <a:r>
              <a:rPr lang="de-DE" altLang="de-DE" sz="4000"/>
              <a:t> </a:t>
            </a:r>
          </a:p>
        </p:txBody>
      </p:sp>
      <p:sp>
        <p:nvSpPr>
          <p:cNvPr id="3075" name="Text Box 8"/>
          <p:cNvSpPr txBox="1">
            <a:spLocks noChangeArrowheads="1"/>
          </p:cNvSpPr>
          <p:nvPr/>
        </p:nvSpPr>
        <p:spPr bwMode="auto">
          <a:xfrm>
            <a:off x="0" y="1125538"/>
            <a:ext cx="914400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de-DE" altLang="de-DE" b="1" dirty="0">
                <a:solidFill>
                  <a:srgbClr val="FF0000"/>
                </a:solidFill>
                <a:latin typeface="Verdana" pitchFamily="34" charset="0"/>
              </a:rPr>
              <a:t>Unit 1, 01 </a:t>
            </a:r>
            <a:r>
              <a:rPr lang="de-DE" altLang="de-DE" b="1" dirty="0" err="1">
                <a:solidFill>
                  <a:srgbClr val="FF0000"/>
                </a:solidFill>
                <a:latin typeface="Verdana" pitchFamily="34" charset="0"/>
              </a:rPr>
              <a:t>October</a:t>
            </a:r>
            <a:r>
              <a:rPr lang="de-DE" altLang="de-DE" b="1" dirty="0">
                <a:solidFill>
                  <a:srgbClr val="FF0000"/>
                </a:solidFill>
                <a:latin typeface="Verdana" pitchFamily="34" charset="0"/>
              </a:rPr>
              <a:t> 2024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ctrTitle"/>
          </p:nvPr>
        </p:nvSpPr>
        <p:spPr bwMode="auto">
          <a:xfrm>
            <a:off x="0" y="2274442"/>
            <a:ext cx="9144000" cy="650502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 eaLnBrk="1" hangingPunct="1"/>
            <a:r>
              <a:rPr lang="en-US" altLang="de-DE" sz="3600" dirty="0">
                <a:latin typeface="Verdana" panose="020B0604030504040204" pitchFamily="34" charset="0"/>
                <a:ea typeface="Verdana" panose="020B0604030504040204" pitchFamily="34" charset="0"/>
              </a:rPr>
              <a:t>I’ll give you that.</a:t>
            </a:r>
            <a:endParaRPr lang="en-GB" altLang="de-DE" sz="3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17415" name="Text Box 7"/>
          <p:cNvSpPr txBox="1">
            <a:spLocks noChangeArrowheads="1"/>
          </p:cNvSpPr>
          <p:nvPr/>
        </p:nvSpPr>
        <p:spPr bwMode="auto">
          <a:xfrm>
            <a:off x="0" y="1125538"/>
            <a:ext cx="914400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de-DE" altLang="de-DE" b="1" dirty="0">
                <a:solidFill>
                  <a:srgbClr val="FF0000"/>
                </a:solidFill>
                <a:latin typeface="Verdana" pitchFamily="34" charset="0"/>
              </a:rPr>
              <a:t>Team 2 (4)</a:t>
            </a: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8F804A0F-E93E-4987-A8E4-84F9B1475A22}"/>
              </a:ext>
            </a:extLst>
          </p:cNvPr>
          <p:cNvSpPr txBox="1"/>
          <p:nvPr/>
        </p:nvSpPr>
        <p:spPr>
          <a:xfrm>
            <a:off x="251519" y="4149080"/>
            <a:ext cx="419314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a) I will </a:t>
            </a:r>
            <a:r>
              <a:rPr lang="de-DE" sz="2400" b="1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cause</a:t>
            </a:r>
            <a:r>
              <a:rPr lang="de-DE" sz="24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de-DE" sz="2400" b="1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you</a:t>
            </a:r>
            <a:r>
              <a:rPr lang="de-DE" sz="24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de-DE" sz="2400" b="1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trouble</a:t>
            </a:r>
            <a:r>
              <a:rPr lang="de-DE" sz="24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.</a:t>
            </a:r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05EC9DF3-5D33-4786-98E9-731CA1C3752F}"/>
              </a:ext>
            </a:extLst>
          </p:cNvPr>
          <p:cNvSpPr txBox="1"/>
          <p:nvPr/>
        </p:nvSpPr>
        <p:spPr>
          <a:xfrm>
            <a:off x="251520" y="5343599"/>
            <a:ext cx="403244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c) </a:t>
            </a:r>
            <a:r>
              <a:rPr lang="de-DE" sz="2400" b="1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Accepted</a:t>
            </a:r>
            <a:r>
              <a:rPr lang="de-DE" sz="24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, </a:t>
            </a:r>
            <a:r>
              <a:rPr lang="de-DE" sz="2400" b="1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what</a:t>
            </a:r>
            <a:r>
              <a:rPr lang="de-DE" sz="24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de-DE" sz="2400" b="1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you</a:t>
            </a:r>
            <a:r>
              <a:rPr lang="de-DE" sz="24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de-DE" sz="2400" b="1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said</a:t>
            </a:r>
            <a:r>
              <a:rPr lang="de-DE" sz="24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de-DE" sz="2400" b="1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is</a:t>
            </a:r>
            <a:r>
              <a:rPr lang="de-DE" sz="24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de-DE" sz="2400" b="1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right</a:t>
            </a:r>
            <a:r>
              <a:rPr lang="de-DE" sz="24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.</a:t>
            </a: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C719080C-605D-4242-AF20-68B6C51464CB}"/>
              </a:ext>
            </a:extLst>
          </p:cNvPr>
          <p:cNvSpPr txBox="1"/>
          <p:nvPr/>
        </p:nvSpPr>
        <p:spPr>
          <a:xfrm>
            <a:off x="4699336" y="5313982"/>
            <a:ext cx="44446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d) I </a:t>
            </a:r>
            <a:r>
              <a:rPr lang="de-DE" sz="2400" b="1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don‘t</a:t>
            </a:r>
            <a:r>
              <a:rPr lang="de-DE" sz="24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care. </a:t>
            </a: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1F89A008-8C8A-4DC7-93AB-474126C6CF91}"/>
              </a:ext>
            </a:extLst>
          </p:cNvPr>
          <p:cNvSpPr txBox="1"/>
          <p:nvPr/>
        </p:nvSpPr>
        <p:spPr>
          <a:xfrm>
            <a:off x="4644008" y="4149080"/>
            <a:ext cx="46085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b) Forget </a:t>
            </a:r>
            <a:r>
              <a:rPr lang="de-DE" sz="2400" b="1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about</a:t>
            </a:r>
            <a:r>
              <a:rPr lang="de-DE" sz="24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it.</a:t>
            </a:r>
          </a:p>
        </p:txBody>
      </p:sp>
    </p:spTree>
    <p:extLst>
      <p:ext uri="{BB962C8B-B14F-4D97-AF65-F5344CB8AC3E}">
        <p14:creationId xmlns:p14="http://schemas.microsoft.com/office/powerpoint/2010/main" val="19305778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55" dur="2000" fill="hold"/>
                                        <p:tgtEl>
                                          <p:spTgt spid="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0" grpId="0" animBg="1"/>
      <p:bldP spid="5" grpId="0"/>
      <p:bldP spid="5" grpId="1"/>
      <p:bldP spid="6" grpId="0"/>
      <p:bldP spid="6" grpId="1"/>
      <p:bldP spid="7" grpId="0"/>
      <p:bldP spid="9" grpId="0"/>
      <p:bldP spid="9" grpId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5" name="Text Box 7"/>
          <p:cNvSpPr txBox="1">
            <a:spLocks noChangeArrowheads="1"/>
          </p:cNvSpPr>
          <p:nvPr/>
        </p:nvSpPr>
        <p:spPr bwMode="auto">
          <a:xfrm>
            <a:off x="0" y="1125538"/>
            <a:ext cx="914400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de-DE" altLang="de-DE" b="1" dirty="0">
                <a:solidFill>
                  <a:srgbClr val="FF0000"/>
                </a:solidFill>
                <a:latin typeface="Verdana" pitchFamily="34" charset="0"/>
              </a:rPr>
              <a:t>Team 1 (5)</a:t>
            </a:r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0757D987-D4A9-4286-9765-00E4C26A34B9}"/>
              </a:ext>
            </a:extLst>
          </p:cNvPr>
          <p:cNvSpPr txBox="1"/>
          <p:nvPr/>
        </p:nvSpPr>
        <p:spPr>
          <a:xfrm>
            <a:off x="251520" y="4437112"/>
            <a:ext cx="403244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a) Country </a:t>
            </a:r>
            <a:r>
              <a:rPr lang="de-DE" sz="2400" b="1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Roads</a:t>
            </a:r>
            <a:r>
              <a:rPr lang="de-DE" sz="24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(John Denver)</a:t>
            </a: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66E3108A-6CBA-4937-832A-B3F666454DD8}"/>
              </a:ext>
            </a:extLst>
          </p:cNvPr>
          <p:cNvSpPr txBox="1"/>
          <p:nvPr/>
        </p:nvSpPr>
        <p:spPr>
          <a:xfrm>
            <a:off x="251520" y="5618857"/>
            <a:ext cx="388843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c) Me and Bobby McGee (Janis Joplin)</a:t>
            </a:r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8D17762B-2C76-465C-81CA-5CE5DBF9BE54}"/>
              </a:ext>
            </a:extLst>
          </p:cNvPr>
          <p:cNvSpPr txBox="1"/>
          <p:nvPr/>
        </p:nvSpPr>
        <p:spPr>
          <a:xfrm>
            <a:off x="4644008" y="5589240"/>
            <a:ext cx="449999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d) Born in </a:t>
            </a:r>
            <a:r>
              <a:rPr lang="de-DE" sz="2400" b="1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</a:t>
            </a:r>
            <a:r>
              <a:rPr lang="de-DE" sz="24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USA (Bruce Springsteen)</a:t>
            </a: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469CBF2E-67B1-404E-A235-667BAAB57A19}"/>
              </a:ext>
            </a:extLst>
          </p:cNvPr>
          <p:cNvSpPr txBox="1"/>
          <p:nvPr/>
        </p:nvSpPr>
        <p:spPr>
          <a:xfrm>
            <a:off x="4598640" y="4437112"/>
            <a:ext cx="414982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b) City </a:t>
            </a:r>
            <a:r>
              <a:rPr lang="de-DE" sz="2400" b="1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of</a:t>
            </a:r>
            <a:r>
              <a:rPr lang="de-DE" sz="24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New Orleans (</a:t>
            </a:r>
            <a:r>
              <a:rPr lang="de-DE" sz="2400" b="1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Arlo</a:t>
            </a:r>
            <a:r>
              <a:rPr lang="de-DE" sz="24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Guthrie)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0BF35A93-4431-D837-CF89-D98FEFF04A99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 bwMode="auto">
          <a:xfrm>
            <a:off x="0" y="2274442"/>
            <a:ext cx="9144000" cy="1298574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 eaLnBrk="1" hangingPunct="1"/>
            <a:r>
              <a:rPr lang="en-US" altLang="de-DE" sz="3600" dirty="0">
                <a:latin typeface="Verdana" panose="020B0604030504040204" pitchFamily="34" charset="0"/>
                <a:ea typeface="Verdana" panose="020B0604030504040204" pitchFamily="34" charset="0"/>
              </a:rPr>
              <a:t>“Busted flat in Baton Rouge…”.</a:t>
            </a:r>
            <a:br>
              <a:rPr lang="en-US" altLang="de-DE" sz="3600" dirty="0">
                <a:latin typeface="Verdana" panose="020B0604030504040204" pitchFamily="34" charset="0"/>
                <a:ea typeface="Verdana" panose="020B0604030504040204" pitchFamily="34" charset="0"/>
              </a:rPr>
            </a:br>
            <a:r>
              <a:rPr lang="en-US" altLang="de-DE" sz="3600" dirty="0">
                <a:latin typeface="Verdana" panose="020B0604030504040204" pitchFamily="34" charset="0"/>
                <a:ea typeface="Verdana" panose="020B0604030504040204" pitchFamily="34" charset="0"/>
              </a:rPr>
              <a:t>Which song is it?</a:t>
            </a:r>
            <a:endParaRPr lang="en-GB" altLang="de-DE" sz="3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8" name="Janis Joplin - Me And Bobbie McGee">
            <a:hlinkClick r:id="" action="ppaction://media"/>
            <a:extLst>
              <a:ext uri="{FF2B5EF4-FFF2-40B4-BE49-F238E27FC236}">
                <a16:creationId xmlns:a16="http://schemas.microsoft.com/office/drawing/2014/main" id="{86F9E981-5DDA-2041-1CE9-D76CE3BD8865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4267200" y="3683496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86819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55" dur="2000" fill="hold"/>
                                        <p:tgtEl>
                                          <p:spTgt spid="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59" dur="25025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60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  <p:bldLst>
      <p:bldP spid="4" grpId="0"/>
      <p:bldP spid="4" grpId="1"/>
      <p:bldP spid="5" grpId="0"/>
      <p:bldP spid="5" grpId="1"/>
      <p:bldP spid="6" grpId="0"/>
      <p:bldP spid="7" grpId="0"/>
      <p:bldP spid="7" grpId="1"/>
      <p:bldP spid="3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5" name="Text Box 7"/>
          <p:cNvSpPr txBox="1">
            <a:spLocks noChangeArrowheads="1"/>
          </p:cNvSpPr>
          <p:nvPr/>
        </p:nvSpPr>
        <p:spPr bwMode="auto">
          <a:xfrm>
            <a:off x="0" y="1125538"/>
            <a:ext cx="914400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de-DE" altLang="de-DE" b="1" dirty="0">
                <a:solidFill>
                  <a:srgbClr val="FF0000"/>
                </a:solidFill>
                <a:latin typeface="Verdana" pitchFamily="34" charset="0"/>
              </a:rPr>
              <a:t>Team 2 (5)</a:t>
            </a:r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0757D987-D4A9-4286-9765-00E4C26A34B9}"/>
              </a:ext>
            </a:extLst>
          </p:cNvPr>
          <p:cNvSpPr txBox="1"/>
          <p:nvPr/>
        </p:nvSpPr>
        <p:spPr>
          <a:xfrm>
            <a:off x="251519" y="4614227"/>
            <a:ext cx="424847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a) Smoke on </a:t>
            </a:r>
            <a:r>
              <a:rPr lang="de-DE" sz="2400" b="1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</a:t>
            </a:r>
            <a:r>
              <a:rPr lang="de-DE" sz="24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de-DE" sz="2400" b="1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Water</a:t>
            </a:r>
            <a:r>
              <a:rPr lang="de-DE" sz="24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(Deep Purple)  </a:t>
            </a: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66E3108A-6CBA-4937-832A-B3F666454DD8}"/>
              </a:ext>
            </a:extLst>
          </p:cNvPr>
          <p:cNvSpPr txBox="1"/>
          <p:nvPr/>
        </p:nvSpPr>
        <p:spPr>
          <a:xfrm>
            <a:off x="251520" y="5910371"/>
            <a:ext cx="388843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c) Hells Bells (AC/DC)</a:t>
            </a:r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8D17762B-2C76-465C-81CA-5CE5DBF9BE54}"/>
              </a:ext>
            </a:extLst>
          </p:cNvPr>
          <p:cNvSpPr txBox="1"/>
          <p:nvPr/>
        </p:nvSpPr>
        <p:spPr>
          <a:xfrm>
            <a:off x="4644008" y="5910371"/>
            <a:ext cx="44999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d) </a:t>
            </a:r>
            <a:r>
              <a:rPr lang="de-DE" sz="2400" b="1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Get</a:t>
            </a:r>
            <a:r>
              <a:rPr lang="de-DE" sz="24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Back (Beatles)</a:t>
            </a: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469CBF2E-67B1-404E-A235-667BAAB57A19}"/>
              </a:ext>
            </a:extLst>
          </p:cNvPr>
          <p:cNvSpPr txBox="1"/>
          <p:nvPr/>
        </p:nvSpPr>
        <p:spPr>
          <a:xfrm>
            <a:off x="4598640" y="4614227"/>
            <a:ext cx="458187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b) </a:t>
            </a:r>
            <a:r>
              <a:rPr lang="de-DE" sz="2400" b="1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To</a:t>
            </a:r>
            <a:r>
              <a:rPr lang="de-DE" sz="24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France (Mike Oldfield &amp; Maggie Reilly)</a:t>
            </a:r>
          </a:p>
        </p:txBody>
      </p:sp>
      <p:sp>
        <p:nvSpPr>
          <p:cNvPr id="2" name="Rectangle 2">
            <a:extLst>
              <a:ext uri="{FF2B5EF4-FFF2-40B4-BE49-F238E27FC236}">
                <a16:creationId xmlns:a16="http://schemas.microsoft.com/office/drawing/2014/main" id="{B683B050-DCC6-70E5-9042-0D87E7DAE9E2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 bwMode="auto">
          <a:xfrm>
            <a:off x="0" y="2274442"/>
            <a:ext cx="9144000" cy="1298574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 eaLnBrk="1" hangingPunct="1"/>
            <a:r>
              <a:rPr lang="en-US" altLang="de-DE" sz="3600" dirty="0">
                <a:latin typeface="Verdana" panose="020B0604030504040204" pitchFamily="34" charset="0"/>
                <a:ea typeface="Verdana" panose="020B0604030504040204" pitchFamily="34" charset="0"/>
              </a:rPr>
              <a:t>“We all came out to Montreux…”.</a:t>
            </a:r>
            <a:br>
              <a:rPr lang="en-US" altLang="de-DE" sz="3600" dirty="0">
                <a:latin typeface="Verdana" panose="020B0604030504040204" pitchFamily="34" charset="0"/>
                <a:ea typeface="Verdana" panose="020B0604030504040204" pitchFamily="34" charset="0"/>
              </a:rPr>
            </a:br>
            <a:r>
              <a:rPr lang="en-US" altLang="de-DE" sz="3600" dirty="0">
                <a:latin typeface="Verdana" panose="020B0604030504040204" pitchFamily="34" charset="0"/>
                <a:ea typeface="Verdana" panose="020B0604030504040204" pitchFamily="34" charset="0"/>
              </a:rPr>
              <a:t>Which song is it?</a:t>
            </a:r>
            <a:endParaRPr lang="en-GB" altLang="de-DE" sz="3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3" name="Deep Purple - Smoke On The Water">
            <a:hlinkClick r:id="" action="ppaction://media"/>
            <a:extLst>
              <a:ext uri="{FF2B5EF4-FFF2-40B4-BE49-F238E27FC236}">
                <a16:creationId xmlns:a16="http://schemas.microsoft.com/office/drawing/2014/main" id="{37EF2141-5BD1-666D-73BB-5D8CA0393CD6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4293840" y="3645024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1368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55" dur="2000" fill="hold"/>
                                        <p:tgtEl>
                                          <p:spTgt spid="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59" dur="24476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60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P spid="4" grpId="0"/>
      <p:bldP spid="4" grpId="1"/>
      <p:bldP spid="5" grpId="0"/>
      <p:bldP spid="5" grpId="1"/>
      <p:bldP spid="6" grpId="0"/>
      <p:bldP spid="6" grpId="1"/>
      <p:bldP spid="7" grpId="0"/>
      <p:bldP spid="2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ctrTitle"/>
          </p:nvPr>
        </p:nvSpPr>
        <p:spPr bwMode="auto">
          <a:xfrm>
            <a:off x="0" y="1988840"/>
            <a:ext cx="9144000" cy="108012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 eaLnBrk="1" hangingPunct="1"/>
            <a:r>
              <a:rPr lang="de-DE" altLang="de-DE" sz="2800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We</a:t>
            </a:r>
            <a:r>
              <a:rPr lang="de-DE" altLang="de-DE" sz="2800" dirty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DE" altLang="de-DE" sz="2800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really</a:t>
            </a:r>
            <a:r>
              <a:rPr lang="de-DE" altLang="de-DE" sz="2800" dirty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DE" altLang="de-DE" sz="2800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want</a:t>
            </a:r>
            <a:r>
              <a:rPr lang="de-DE" altLang="de-DE" sz="2800" dirty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DE" altLang="de-DE" sz="2800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to</a:t>
            </a:r>
            <a:r>
              <a:rPr lang="de-DE" altLang="de-DE" sz="2800" dirty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DE" altLang="de-DE" sz="2800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watch</a:t>
            </a:r>
            <a:r>
              <a:rPr lang="de-DE" altLang="de-DE" sz="2800" dirty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DE" altLang="de-DE" sz="2800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the</a:t>
            </a:r>
            <a:r>
              <a:rPr lang="de-DE" altLang="de-DE" sz="2800" dirty="0">
                <a:latin typeface="Verdana" pitchFamily="34" charset="0"/>
                <a:ea typeface="Verdana" pitchFamily="34" charset="0"/>
                <a:cs typeface="Verdana" pitchFamily="34" charset="0"/>
              </a:rPr>
              <a:t> film. All </a:t>
            </a:r>
            <a:r>
              <a:rPr lang="de-DE" altLang="de-DE" sz="2800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newspapers</a:t>
            </a:r>
            <a:r>
              <a:rPr lang="de-DE" altLang="de-DE" sz="2800" dirty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DE" altLang="de-DE" sz="2800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have</a:t>
            </a:r>
            <a:r>
              <a:rPr lang="de-DE" altLang="de-DE" sz="2800" dirty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DE" altLang="de-DE" sz="2800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written</a:t>
            </a:r>
            <a:r>
              <a:rPr lang="de-DE" altLang="de-DE" sz="2800" dirty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DE" altLang="de-DE" sz="2800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good</a:t>
            </a:r>
            <a:r>
              <a:rPr lang="de-DE" altLang="de-DE" sz="2800" dirty="0">
                <a:latin typeface="Verdana" pitchFamily="34" charset="0"/>
                <a:ea typeface="Verdana" pitchFamily="34" charset="0"/>
                <a:cs typeface="Verdana" pitchFamily="34" charset="0"/>
              </a:rPr>
              <a:t> … </a:t>
            </a:r>
            <a:r>
              <a:rPr lang="de-DE" altLang="de-DE" sz="2800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of</a:t>
            </a:r>
            <a:r>
              <a:rPr lang="de-DE" altLang="de-DE" sz="2800" dirty="0">
                <a:latin typeface="Verdana" pitchFamily="34" charset="0"/>
                <a:ea typeface="Verdana" pitchFamily="34" charset="0"/>
                <a:cs typeface="Verdana" pitchFamily="34" charset="0"/>
              </a:rPr>
              <a:t> it.</a:t>
            </a:r>
          </a:p>
        </p:txBody>
      </p:sp>
      <p:sp>
        <p:nvSpPr>
          <p:cNvPr id="17415" name="Text Box 7"/>
          <p:cNvSpPr txBox="1">
            <a:spLocks noChangeArrowheads="1"/>
          </p:cNvSpPr>
          <p:nvPr/>
        </p:nvSpPr>
        <p:spPr bwMode="auto">
          <a:xfrm>
            <a:off x="0" y="1125538"/>
            <a:ext cx="914400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de-DE" altLang="de-DE" b="1" dirty="0">
                <a:solidFill>
                  <a:srgbClr val="FF0000"/>
                </a:solidFill>
                <a:latin typeface="Verdana" pitchFamily="34" charset="0"/>
              </a:rPr>
              <a:t>Team 1 (6)</a:t>
            </a:r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2D3FAD51-0B8A-4FA3-A822-818725FAB679}"/>
              </a:ext>
            </a:extLst>
          </p:cNvPr>
          <p:cNvSpPr txBox="1"/>
          <p:nvPr/>
        </p:nvSpPr>
        <p:spPr>
          <a:xfrm>
            <a:off x="1368152" y="4250705"/>
            <a:ext cx="40324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a) </a:t>
            </a:r>
            <a:r>
              <a:rPr lang="de-DE" sz="2400" b="1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articles</a:t>
            </a:r>
            <a:endParaRPr lang="de-DE" sz="240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F6B22AAB-5251-4122-BD57-350D794A72C5}"/>
              </a:ext>
            </a:extLst>
          </p:cNvPr>
          <p:cNvSpPr txBox="1"/>
          <p:nvPr/>
        </p:nvSpPr>
        <p:spPr>
          <a:xfrm>
            <a:off x="1368152" y="5177517"/>
            <a:ext cx="41764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c) </a:t>
            </a:r>
            <a:r>
              <a:rPr lang="de-DE" sz="2400" b="1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reviews</a:t>
            </a:r>
            <a:endParaRPr lang="de-DE" sz="240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71964D6C-7A9D-47BE-A5F7-04423468678E}"/>
              </a:ext>
            </a:extLst>
          </p:cNvPr>
          <p:cNvSpPr txBox="1"/>
          <p:nvPr/>
        </p:nvSpPr>
        <p:spPr>
          <a:xfrm>
            <a:off x="5760640" y="5147900"/>
            <a:ext cx="44999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d) </a:t>
            </a:r>
            <a:r>
              <a:rPr lang="de-DE" sz="2400" b="1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reports</a:t>
            </a:r>
            <a:endParaRPr lang="de-DE" sz="240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0E03BB72-7F93-42FC-826C-E2370C755227}"/>
              </a:ext>
            </a:extLst>
          </p:cNvPr>
          <p:cNvSpPr txBox="1"/>
          <p:nvPr/>
        </p:nvSpPr>
        <p:spPr>
          <a:xfrm>
            <a:off x="5715272" y="4221088"/>
            <a:ext cx="41498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b) </a:t>
            </a:r>
            <a:r>
              <a:rPr lang="de-DE" sz="2400" b="1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critics</a:t>
            </a:r>
            <a:endParaRPr lang="de-DE" sz="240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93781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55" dur="2000" fill="hold"/>
                                        <p:tgtEl>
                                          <p:spTgt spid="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0" grpId="0" animBg="1"/>
      <p:bldP spid="4" grpId="0"/>
      <p:bldP spid="4" grpId="1"/>
      <p:bldP spid="5" grpId="0"/>
      <p:bldP spid="5" grpId="1"/>
      <p:bldP spid="6" grpId="0"/>
      <p:bldP spid="6" grpId="1"/>
      <p:bldP spid="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ctrTitle"/>
          </p:nvPr>
        </p:nvSpPr>
        <p:spPr bwMode="auto">
          <a:xfrm>
            <a:off x="0" y="2348880"/>
            <a:ext cx="9144000" cy="1008112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 eaLnBrk="1" hangingPunct="1"/>
            <a:r>
              <a:rPr lang="de-DE" altLang="de-DE" sz="2800" dirty="0">
                <a:latin typeface="Verdana" pitchFamily="34" charset="0"/>
                <a:ea typeface="Verdana" pitchFamily="34" charset="0"/>
                <a:cs typeface="Verdana" pitchFamily="34" charset="0"/>
              </a:rPr>
              <a:t>BBC 1 and BBC 2 </a:t>
            </a:r>
            <a:r>
              <a:rPr lang="de-DE" altLang="de-DE" sz="2800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are</a:t>
            </a:r>
            <a:r>
              <a:rPr lang="de-DE" altLang="de-DE" sz="2800" dirty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DE" altLang="de-DE" sz="2800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two</a:t>
            </a:r>
            <a:r>
              <a:rPr lang="de-DE" altLang="de-DE" sz="2800" dirty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DE" altLang="de-DE" sz="2800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of</a:t>
            </a:r>
            <a:r>
              <a:rPr lang="de-DE" altLang="de-DE" sz="2800" dirty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DE" altLang="de-DE" sz="2800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the</a:t>
            </a:r>
            <a:r>
              <a:rPr lang="de-DE" altLang="de-DE" sz="2800" dirty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DE" altLang="de-DE" sz="2800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best</a:t>
            </a:r>
            <a:r>
              <a:rPr lang="de-DE" altLang="de-DE" sz="2800" dirty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br>
              <a:rPr lang="de-DE" altLang="de-DE" sz="2800" dirty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de-DE" altLang="de-DE" sz="2800" dirty="0">
                <a:latin typeface="Verdana" pitchFamily="34" charset="0"/>
                <a:ea typeface="Verdana" pitchFamily="34" charset="0"/>
                <a:cs typeface="Verdana" pitchFamily="34" charset="0"/>
              </a:rPr>
              <a:t>TV … in Britain.</a:t>
            </a:r>
          </a:p>
        </p:txBody>
      </p:sp>
      <p:sp>
        <p:nvSpPr>
          <p:cNvPr id="17415" name="Text Box 7"/>
          <p:cNvSpPr txBox="1">
            <a:spLocks noChangeArrowheads="1"/>
          </p:cNvSpPr>
          <p:nvPr/>
        </p:nvSpPr>
        <p:spPr bwMode="auto">
          <a:xfrm>
            <a:off x="0" y="1125538"/>
            <a:ext cx="914400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de-DE" altLang="de-DE" b="1" dirty="0">
                <a:solidFill>
                  <a:srgbClr val="FF0000"/>
                </a:solidFill>
                <a:latin typeface="Verdana" pitchFamily="34" charset="0"/>
              </a:rPr>
              <a:t>Team 1 (6)</a:t>
            </a:r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2D3FAD51-0B8A-4FA3-A822-818725FAB679}"/>
              </a:ext>
            </a:extLst>
          </p:cNvPr>
          <p:cNvSpPr txBox="1"/>
          <p:nvPr/>
        </p:nvSpPr>
        <p:spPr>
          <a:xfrm>
            <a:off x="1152128" y="4466729"/>
            <a:ext cx="40324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a) </a:t>
            </a:r>
            <a:r>
              <a:rPr lang="de-DE" sz="2400" b="1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companies</a:t>
            </a:r>
            <a:endParaRPr lang="de-DE" sz="240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F6B22AAB-5251-4122-BD57-350D794A72C5}"/>
              </a:ext>
            </a:extLst>
          </p:cNvPr>
          <p:cNvSpPr txBox="1"/>
          <p:nvPr/>
        </p:nvSpPr>
        <p:spPr>
          <a:xfrm>
            <a:off x="1152128" y="5393541"/>
            <a:ext cx="41764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c) </a:t>
            </a:r>
            <a:r>
              <a:rPr lang="de-DE" sz="2400" b="1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channels</a:t>
            </a:r>
            <a:endParaRPr lang="de-DE" sz="240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71964D6C-7A9D-47BE-A5F7-04423468678E}"/>
              </a:ext>
            </a:extLst>
          </p:cNvPr>
          <p:cNvSpPr txBox="1"/>
          <p:nvPr/>
        </p:nvSpPr>
        <p:spPr>
          <a:xfrm>
            <a:off x="5544616" y="5363924"/>
            <a:ext cx="44999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d) </a:t>
            </a:r>
            <a:r>
              <a:rPr lang="de-DE" sz="2400" b="1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broadcasts</a:t>
            </a:r>
            <a:endParaRPr lang="de-DE" sz="240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0E03BB72-7F93-42FC-826C-E2370C755227}"/>
              </a:ext>
            </a:extLst>
          </p:cNvPr>
          <p:cNvSpPr txBox="1"/>
          <p:nvPr/>
        </p:nvSpPr>
        <p:spPr>
          <a:xfrm>
            <a:off x="5499248" y="4437112"/>
            <a:ext cx="41498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b) </a:t>
            </a:r>
            <a:r>
              <a:rPr lang="de-DE" sz="2400" b="1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stations</a:t>
            </a:r>
            <a:endParaRPr lang="de-DE" sz="240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058163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55" dur="2000" fill="hold"/>
                                        <p:tgtEl>
                                          <p:spTgt spid="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0" grpId="0" animBg="1"/>
      <p:bldP spid="4" grpId="0"/>
      <p:bldP spid="4" grpId="1"/>
      <p:bldP spid="5" grpId="0"/>
      <p:bldP spid="5" grpId="1"/>
      <p:bldP spid="6" grpId="0"/>
      <p:bldP spid="6" grpId="1"/>
      <p:bldP spid="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4"/>
          <p:cNvSpPr>
            <a:spLocks noGrp="1" noChangeArrowheads="1"/>
          </p:cNvSpPr>
          <p:nvPr>
            <p:ph type="ctrTitle"/>
          </p:nvPr>
        </p:nvSpPr>
        <p:spPr bwMode="auto">
          <a:xfrm>
            <a:off x="0" y="1125538"/>
            <a:ext cx="9144000" cy="58769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 eaLnBrk="1" hangingPunct="1">
              <a:spcAft>
                <a:spcPct val="100000"/>
              </a:spcAft>
            </a:pPr>
            <a:r>
              <a:rPr lang="en-GB" altLang="de-DE" sz="2400" b="1" dirty="0">
                <a:solidFill>
                  <a:srgbClr val="FF0000"/>
                </a:solidFill>
              </a:rPr>
              <a:t>Quiz - “The Hot Chair” (Instructions)</a:t>
            </a:r>
            <a:br>
              <a:rPr lang="en-GB" altLang="de-DE" sz="2400" b="1" dirty="0">
                <a:solidFill>
                  <a:srgbClr val="FF0000"/>
                </a:solidFill>
              </a:rPr>
            </a:br>
            <a:br>
              <a:rPr lang="en-GB" altLang="de-DE" sz="1000" b="1" dirty="0">
                <a:solidFill>
                  <a:srgbClr val="FF0000"/>
                </a:solidFill>
              </a:rPr>
            </a:br>
            <a:br>
              <a:rPr lang="en-GB" altLang="de-DE" sz="1000" b="1" dirty="0">
                <a:solidFill>
                  <a:srgbClr val="FF0000"/>
                </a:solidFill>
              </a:rPr>
            </a:br>
            <a:r>
              <a:rPr lang="en-GB" altLang="de-DE" sz="2000" b="1" dirty="0">
                <a:solidFill>
                  <a:srgbClr val="FF0000"/>
                </a:solidFill>
              </a:rPr>
              <a:t>T</a:t>
            </a:r>
            <a:r>
              <a:rPr lang="en-GB" altLang="de-DE" sz="2000" b="1" dirty="0">
                <a:solidFill>
                  <a:schemeClr val="tx1"/>
                </a:solidFill>
              </a:rPr>
              <a:t>wo</a:t>
            </a:r>
            <a:r>
              <a:rPr lang="en-GB" altLang="de-DE" sz="2000" b="1" dirty="0"/>
              <a:t> teams compete (Team 1, Team 2)</a:t>
            </a:r>
            <a:br>
              <a:rPr lang="en-GB" altLang="de-DE" sz="2000" dirty="0"/>
            </a:br>
            <a:r>
              <a:rPr lang="en-GB" altLang="de-DE" sz="2000" b="1" dirty="0">
                <a:solidFill>
                  <a:srgbClr val="FF0000"/>
                </a:solidFill>
              </a:rPr>
              <a:t>T</a:t>
            </a:r>
            <a:r>
              <a:rPr lang="en-GB" altLang="de-DE" sz="2000" b="1" dirty="0"/>
              <a:t>here are 6 questions for each team</a:t>
            </a:r>
            <a:br>
              <a:rPr lang="en-GB" altLang="de-DE" sz="2000" b="1" dirty="0"/>
            </a:br>
            <a:r>
              <a:rPr lang="en-GB" altLang="de-DE" sz="2200" b="1" dirty="0">
                <a:solidFill>
                  <a:srgbClr val="FF0000"/>
                </a:solidFill>
              </a:rPr>
              <a:t>T</a:t>
            </a:r>
            <a:r>
              <a:rPr lang="en-GB" altLang="de-DE" sz="2000" b="1" dirty="0"/>
              <a:t>he team that can answer most of the questions correctly is the winner</a:t>
            </a:r>
            <a:br>
              <a:rPr lang="en-GB" altLang="de-DE" sz="2000" dirty="0"/>
            </a:br>
            <a:r>
              <a:rPr lang="en-GB" altLang="de-DE" sz="2200" b="1" dirty="0">
                <a:solidFill>
                  <a:srgbClr val="FF0000"/>
                </a:solidFill>
              </a:rPr>
              <a:t>E</a:t>
            </a:r>
            <a:r>
              <a:rPr lang="en-GB" altLang="de-DE" sz="2000" b="1" dirty="0"/>
              <a:t>ach question has to be answered </a:t>
            </a:r>
            <a:r>
              <a:rPr lang="en-GB" altLang="de-DE" sz="2000" b="1" u="sng" dirty="0"/>
              <a:t>by one team member/candidate</a:t>
            </a:r>
            <a:r>
              <a:rPr lang="en-GB" altLang="de-DE" sz="2000" b="1" dirty="0"/>
              <a:t> alone </a:t>
            </a:r>
            <a:br>
              <a:rPr lang="en-GB" altLang="de-DE" sz="2000" b="1" dirty="0"/>
            </a:br>
            <a:r>
              <a:rPr lang="en-GB" altLang="de-DE" sz="2200" b="1" dirty="0">
                <a:solidFill>
                  <a:srgbClr val="FF0000"/>
                </a:solidFill>
              </a:rPr>
              <a:t>T</a:t>
            </a:r>
            <a:r>
              <a:rPr lang="en-GB" altLang="de-DE" sz="2000" b="1" dirty="0"/>
              <a:t>he candidate </a:t>
            </a:r>
            <a:r>
              <a:rPr lang="en-GB" altLang="de-DE" sz="2000" b="1" u="sng" dirty="0"/>
              <a:t>must not </a:t>
            </a:r>
            <a:r>
              <a:rPr lang="en-GB" altLang="de-DE" sz="2000" b="1" u="sng"/>
              <a:t>consult</a:t>
            </a:r>
            <a:r>
              <a:rPr lang="en-GB" altLang="de-DE" sz="2000" b="1"/>
              <a:t> the </a:t>
            </a:r>
            <a:r>
              <a:rPr lang="en-GB" altLang="de-DE" sz="2000" b="1" dirty="0"/>
              <a:t>other members of his team</a:t>
            </a:r>
            <a:br>
              <a:rPr lang="en-GB" altLang="de-DE" sz="2000" b="1" dirty="0"/>
            </a:br>
            <a:r>
              <a:rPr lang="en-GB" altLang="de-DE" sz="2000" b="1" dirty="0">
                <a:solidFill>
                  <a:srgbClr val="FF0000"/>
                </a:solidFill>
              </a:rPr>
              <a:t>E</a:t>
            </a:r>
            <a:r>
              <a:rPr lang="en-GB" altLang="de-DE" sz="2000" b="1" dirty="0"/>
              <a:t>ach team has </a:t>
            </a:r>
            <a:r>
              <a:rPr lang="en-GB" altLang="de-DE" sz="2000" b="1" u="sng" dirty="0"/>
              <a:t>two 50/50 jokers</a:t>
            </a:r>
            <a:r>
              <a:rPr lang="en-GB" altLang="de-DE" sz="2000" b="1" dirty="0"/>
              <a:t> that can be used by the candidates</a:t>
            </a:r>
            <a:br>
              <a:rPr lang="en-GB" altLang="de-DE" sz="2000" b="1" dirty="0"/>
            </a:br>
            <a:r>
              <a:rPr lang="en-GB" altLang="de-DE" sz="2000" b="1" dirty="0">
                <a:solidFill>
                  <a:srgbClr val="FF0000"/>
                </a:solidFill>
              </a:rPr>
              <a:t>M</a:t>
            </a:r>
            <a:r>
              <a:rPr lang="en-GB" altLang="de-DE" sz="2000" b="1" dirty="0">
                <a:solidFill>
                  <a:schemeClr val="tx1"/>
                </a:solidFill>
              </a:rPr>
              <a:t>oreover,</a:t>
            </a:r>
            <a:r>
              <a:rPr lang="en-GB" altLang="de-DE" sz="2000" b="1" dirty="0">
                <a:solidFill>
                  <a:srgbClr val="FF0000"/>
                </a:solidFill>
              </a:rPr>
              <a:t> </a:t>
            </a:r>
            <a:r>
              <a:rPr lang="en-GB" altLang="de-DE" sz="2000" b="1" dirty="0">
                <a:solidFill>
                  <a:schemeClr val="tx1"/>
                </a:solidFill>
              </a:rPr>
              <a:t>e</a:t>
            </a:r>
            <a:r>
              <a:rPr lang="en-GB" altLang="de-DE" sz="2000" b="1" dirty="0"/>
              <a:t>ach team has </a:t>
            </a:r>
            <a:r>
              <a:rPr lang="en-GB" altLang="de-DE" sz="2000" b="1" u="sng" dirty="0"/>
              <a:t>one “Veto”*</a:t>
            </a:r>
            <a:r>
              <a:rPr lang="en-GB" altLang="de-DE" sz="2000" b="1" dirty="0"/>
              <a:t> that can be used </a:t>
            </a:r>
            <a:br>
              <a:rPr lang="en-GB" altLang="de-DE" sz="2000" b="1" dirty="0"/>
            </a:br>
            <a:r>
              <a:rPr lang="en-GB" altLang="de-DE" sz="2000" b="1" dirty="0"/>
              <a:t>if team members believe that the answer of their candidate is wrong</a:t>
            </a:r>
            <a:br>
              <a:rPr lang="en-GB" altLang="de-DE" sz="2000" b="1" dirty="0"/>
            </a:br>
            <a:r>
              <a:rPr lang="en-GB" altLang="de-DE" sz="2200" b="1" dirty="0">
                <a:solidFill>
                  <a:srgbClr val="FF0000"/>
                </a:solidFill>
              </a:rPr>
              <a:t>I</a:t>
            </a:r>
            <a:r>
              <a:rPr lang="en-GB" altLang="de-DE" sz="2000" b="1" dirty="0"/>
              <a:t>n case of a “Veto” the </a:t>
            </a:r>
            <a:r>
              <a:rPr lang="en-GB" altLang="de-DE" sz="2000" b="1" dirty="0">
                <a:solidFill>
                  <a:schemeClr val="tx1"/>
                </a:solidFill>
              </a:rPr>
              <a:t>team can correct the answer of their candidate </a:t>
            </a:r>
            <a:br>
              <a:rPr lang="en-GB" altLang="de-DE" sz="2000" b="1" dirty="0">
                <a:solidFill>
                  <a:schemeClr val="tx1"/>
                </a:solidFill>
              </a:rPr>
            </a:br>
            <a:r>
              <a:rPr lang="en-GB" altLang="de-DE" sz="2000" b="1" dirty="0">
                <a:solidFill>
                  <a:schemeClr val="tx1"/>
                </a:solidFill>
              </a:rPr>
              <a:t>and replace it by a second - then valid - answer</a:t>
            </a:r>
            <a:br>
              <a:rPr lang="de-DE" altLang="de-DE" sz="2000" b="1" dirty="0"/>
            </a:br>
            <a:br>
              <a:rPr lang="de-DE" altLang="de-DE" sz="2000" b="1" dirty="0"/>
            </a:br>
            <a:br>
              <a:rPr lang="de-DE" altLang="de-DE" sz="2000" b="1" dirty="0"/>
            </a:br>
            <a:r>
              <a:rPr lang="de-DE" altLang="de-DE" sz="2000" b="1" dirty="0">
                <a:solidFill>
                  <a:schemeClr val="bg1"/>
                </a:solidFill>
              </a:rPr>
              <a:t>*Veto –</a:t>
            </a:r>
            <a:r>
              <a:rPr lang="de-DE" altLang="de-DE" sz="2000" b="1" dirty="0"/>
              <a:t> </a:t>
            </a:r>
            <a:r>
              <a:rPr lang="de-DE" altLang="de-DE" sz="2000" b="1" dirty="0">
                <a:solidFill>
                  <a:schemeClr val="bg1"/>
                </a:solidFill>
              </a:rPr>
              <a:t>(lat.) „ich verbiete / I </a:t>
            </a:r>
            <a:r>
              <a:rPr lang="de-DE" altLang="de-DE" sz="2000" b="1" dirty="0" err="1">
                <a:solidFill>
                  <a:schemeClr val="bg1"/>
                </a:solidFill>
              </a:rPr>
              <a:t>forbid</a:t>
            </a:r>
            <a:r>
              <a:rPr lang="de-DE" altLang="de-DE" sz="2000" b="1" dirty="0">
                <a:solidFill>
                  <a:schemeClr val="bg1"/>
                </a:solidFill>
              </a:rPr>
              <a:t>“ (Einspruch)</a:t>
            </a:r>
            <a:r>
              <a:rPr lang="en-GB" altLang="de-DE" sz="2000" dirty="0">
                <a:solidFill>
                  <a:schemeClr val="bg1"/>
                </a:solidFill>
              </a:rPr>
              <a:t> </a:t>
            </a:r>
            <a:br>
              <a:rPr lang="de-DE" altLang="de-DE" sz="2000" dirty="0"/>
            </a:br>
            <a:endParaRPr lang="de-DE" altLang="de-DE" sz="20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ctrTitle"/>
          </p:nvPr>
        </p:nvSpPr>
        <p:spPr bwMode="auto">
          <a:xfrm>
            <a:off x="0" y="2492896"/>
            <a:ext cx="9144000" cy="576064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 eaLnBrk="1" hangingPunct="1"/>
            <a:r>
              <a:rPr lang="de-DE" altLang="de-DE" sz="3200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haberdashery</a:t>
            </a:r>
            <a:endParaRPr lang="de-DE" altLang="de-DE" sz="32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17415" name="Text Box 7"/>
          <p:cNvSpPr txBox="1">
            <a:spLocks noChangeArrowheads="1"/>
          </p:cNvSpPr>
          <p:nvPr/>
        </p:nvSpPr>
        <p:spPr bwMode="auto">
          <a:xfrm>
            <a:off x="0" y="1125538"/>
            <a:ext cx="914400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de-DE" altLang="de-DE" b="1" dirty="0">
                <a:solidFill>
                  <a:srgbClr val="FF0000"/>
                </a:solidFill>
                <a:latin typeface="Verdana" pitchFamily="34" charset="0"/>
              </a:rPr>
              <a:t>Team 1 (1)</a:t>
            </a:r>
          </a:p>
        </p:txBody>
      </p:sp>
      <p:sp>
        <p:nvSpPr>
          <p:cNvPr id="2" name="Text Box 3">
            <a:extLst>
              <a:ext uri="{FF2B5EF4-FFF2-40B4-BE49-F238E27FC236}">
                <a16:creationId xmlns:a16="http://schemas.microsoft.com/office/drawing/2014/main" id="{EB8B4B2E-9129-E2A6-0726-66A147DDADA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7338" y="4365625"/>
            <a:ext cx="4644702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AutoNum type="alphaLcParenR"/>
            </a:pPr>
            <a:r>
              <a:rPr lang="en-GB" altLang="de-DE" sz="2400" b="1" dirty="0">
                <a:solidFill>
                  <a:schemeClr val="bg1"/>
                </a:solidFill>
                <a:latin typeface="Verdana" pitchFamily="34" charset="0"/>
              </a:rPr>
              <a:t> nonsense phrases</a:t>
            </a:r>
            <a:endParaRPr lang="de-DE" altLang="de-DE" dirty="0"/>
          </a:p>
        </p:txBody>
      </p:sp>
      <p:sp>
        <p:nvSpPr>
          <p:cNvPr id="4" name="Text Box 4">
            <a:extLst>
              <a:ext uri="{FF2B5EF4-FFF2-40B4-BE49-F238E27FC236}">
                <a16:creationId xmlns:a16="http://schemas.microsoft.com/office/drawing/2014/main" id="{C1146AF0-8B09-E5B9-08DE-48F5DDC2C75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7338" y="5445125"/>
            <a:ext cx="4140646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altLang="de-DE" sz="2400" b="1" dirty="0">
                <a:solidFill>
                  <a:schemeClr val="bg1"/>
                </a:solidFill>
                <a:latin typeface="Verdana" pitchFamily="34" charset="0"/>
              </a:rPr>
              <a:t>c) sewing accessories</a:t>
            </a:r>
            <a:endParaRPr lang="de-DE" altLang="de-DE" sz="2400" b="1" dirty="0">
              <a:solidFill>
                <a:schemeClr val="bg1"/>
              </a:solidFill>
              <a:latin typeface="Verdana" pitchFamily="34" charset="0"/>
            </a:endParaRPr>
          </a:p>
        </p:txBody>
      </p:sp>
      <p:sp>
        <p:nvSpPr>
          <p:cNvPr id="8" name="Text Box 5">
            <a:extLst>
              <a:ext uri="{FF2B5EF4-FFF2-40B4-BE49-F238E27FC236}">
                <a16:creationId xmlns:a16="http://schemas.microsoft.com/office/drawing/2014/main" id="{B084D7C4-0724-F722-FDE8-4E917D72DF0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16016" y="4365625"/>
            <a:ext cx="4427984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altLang="de-DE" sz="2400" b="1" dirty="0">
                <a:solidFill>
                  <a:schemeClr val="bg1"/>
                </a:solidFill>
                <a:latin typeface="Verdana" pitchFamily="34" charset="0"/>
              </a:rPr>
              <a:t>b) underwear</a:t>
            </a:r>
            <a:endParaRPr lang="de-DE" altLang="de-DE" sz="2400" dirty="0"/>
          </a:p>
        </p:txBody>
      </p:sp>
      <p:sp>
        <p:nvSpPr>
          <p:cNvPr id="9" name="Text Box 6">
            <a:extLst>
              <a:ext uri="{FF2B5EF4-FFF2-40B4-BE49-F238E27FC236}">
                <a16:creationId xmlns:a16="http://schemas.microsoft.com/office/drawing/2014/main" id="{6BBDA033-4210-3089-6FDA-60D40F01CB0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87903" y="5445125"/>
            <a:ext cx="4320602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ES" altLang="de-DE" sz="2400" b="1" dirty="0">
                <a:solidFill>
                  <a:schemeClr val="bg1"/>
                </a:solidFill>
                <a:latin typeface="Verdana" pitchFamily="34" charset="0"/>
              </a:rPr>
              <a:t>d) </a:t>
            </a:r>
            <a:r>
              <a:rPr lang="es-ES" altLang="de-DE" sz="2400" b="1" dirty="0" err="1">
                <a:solidFill>
                  <a:schemeClr val="bg1"/>
                </a:solidFill>
                <a:latin typeface="Verdana" pitchFamily="34" charset="0"/>
              </a:rPr>
              <a:t>men’s</a:t>
            </a:r>
            <a:r>
              <a:rPr lang="es-ES" altLang="de-DE" sz="2400" b="1" dirty="0">
                <a:solidFill>
                  <a:schemeClr val="bg1"/>
                </a:solidFill>
                <a:latin typeface="Verdana" pitchFamily="34" charset="0"/>
              </a:rPr>
              <a:t> and </a:t>
            </a:r>
            <a:r>
              <a:rPr lang="es-ES" altLang="de-DE" sz="2400" b="1" dirty="0" err="1">
                <a:solidFill>
                  <a:schemeClr val="bg1"/>
                </a:solidFill>
                <a:latin typeface="Verdana" pitchFamily="34" charset="0"/>
              </a:rPr>
              <a:t>women’s</a:t>
            </a:r>
            <a:r>
              <a:rPr lang="es-ES" altLang="de-DE" sz="2400" b="1" dirty="0">
                <a:solidFill>
                  <a:schemeClr val="bg1"/>
                </a:solidFill>
                <a:latin typeface="Verdana" pitchFamily="34" charset="0"/>
              </a:rPr>
              <a:t> </a:t>
            </a:r>
            <a:r>
              <a:rPr lang="es-ES" altLang="de-DE" sz="2400" b="1">
                <a:solidFill>
                  <a:schemeClr val="bg1"/>
                </a:solidFill>
                <a:latin typeface="Verdana" pitchFamily="34" charset="0"/>
              </a:rPr>
              <a:t>hats</a:t>
            </a:r>
            <a:endParaRPr lang="de-DE" altLang="de-DE" dirty="0"/>
          </a:p>
        </p:txBody>
      </p:sp>
    </p:spTree>
    <p:extLst>
      <p:ext uri="{BB962C8B-B14F-4D97-AF65-F5344CB8AC3E}">
        <p14:creationId xmlns:p14="http://schemas.microsoft.com/office/powerpoint/2010/main" val="34905763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55" dur="2000" fill="hold"/>
                                        <p:tgtEl>
                                          <p:spTgt spid="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0" grpId="0" animBg="1"/>
      <p:bldP spid="2" grpId="0"/>
      <p:bldP spid="4" grpId="0"/>
      <p:bldP spid="4" grpId="1"/>
      <p:bldP spid="8" grpId="0"/>
      <p:bldP spid="8" grpId="1"/>
      <p:bldP spid="9" grpId="0"/>
      <p:bldP spid="9" grpId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ctrTitle"/>
          </p:nvPr>
        </p:nvSpPr>
        <p:spPr bwMode="auto">
          <a:xfrm>
            <a:off x="0" y="2276873"/>
            <a:ext cx="9144000" cy="79208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 eaLnBrk="1" hangingPunct="1"/>
            <a:r>
              <a:rPr lang="de-DE" altLang="de-DE" sz="3600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redoubt</a:t>
            </a:r>
            <a:endParaRPr lang="de-DE" altLang="de-DE" sz="3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12291" name="Text Box 3"/>
          <p:cNvSpPr txBox="1">
            <a:spLocks noChangeArrowheads="1"/>
          </p:cNvSpPr>
          <p:nvPr/>
        </p:nvSpPr>
        <p:spPr bwMode="auto">
          <a:xfrm>
            <a:off x="287338" y="4365625"/>
            <a:ext cx="4644702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AutoNum type="alphaLcParenR"/>
            </a:pPr>
            <a:r>
              <a:rPr lang="en-GB" altLang="de-DE" sz="2400" b="1" dirty="0">
                <a:solidFill>
                  <a:schemeClr val="bg1"/>
                </a:solidFill>
                <a:latin typeface="Verdana" pitchFamily="34" charset="0"/>
              </a:rPr>
              <a:t> a second opinion</a:t>
            </a:r>
            <a:endParaRPr lang="de-DE" altLang="de-DE" dirty="0"/>
          </a:p>
        </p:txBody>
      </p:sp>
      <p:sp>
        <p:nvSpPr>
          <p:cNvPr id="12292" name="Text Box 4"/>
          <p:cNvSpPr txBox="1">
            <a:spLocks noChangeArrowheads="1"/>
          </p:cNvSpPr>
          <p:nvPr/>
        </p:nvSpPr>
        <p:spPr bwMode="auto">
          <a:xfrm>
            <a:off x="287338" y="5445125"/>
            <a:ext cx="4068762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altLang="de-DE" sz="2400" b="1" dirty="0">
                <a:solidFill>
                  <a:schemeClr val="bg1"/>
                </a:solidFill>
                <a:latin typeface="Verdana" pitchFamily="34" charset="0"/>
              </a:rPr>
              <a:t>c) a protective shelter</a:t>
            </a:r>
            <a:endParaRPr lang="de-DE" altLang="de-DE" sz="2400" b="1" dirty="0">
              <a:solidFill>
                <a:schemeClr val="bg1"/>
              </a:solidFill>
              <a:latin typeface="Verdana" pitchFamily="34" charset="0"/>
            </a:endParaRPr>
          </a:p>
        </p:txBody>
      </p:sp>
      <p:sp>
        <p:nvSpPr>
          <p:cNvPr id="12293" name="Text Box 5"/>
          <p:cNvSpPr txBox="1">
            <a:spLocks noChangeArrowheads="1"/>
          </p:cNvSpPr>
          <p:nvPr/>
        </p:nvSpPr>
        <p:spPr bwMode="auto">
          <a:xfrm>
            <a:off x="4516116" y="4365625"/>
            <a:ext cx="3995936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altLang="de-DE" sz="2400" b="1" dirty="0">
                <a:solidFill>
                  <a:schemeClr val="bg1"/>
                </a:solidFill>
                <a:latin typeface="Verdana" pitchFamily="34" charset="0"/>
              </a:rPr>
              <a:t>b) a constant worry</a:t>
            </a:r>
            <a:endParaRPr lang="de-DE" altLang="de-DE" sz="2400" dirty="0"/>
          </a:p>
        </p:txBody>
      </p:sp>
      <p:sp>
        <p:nvSpPr>
          <p:cNvPr id="12294" name="Text Box 6"/>
          <p:cNvSpPr txBox="1">
            <a:spLocks noChangeArrowheads="1"/>
          </p:cNvSpPr>
          <p:nvPr/>
        </p:nvSpPr>
        <p:spPr bwMode="auto">
          <a:xfrm>
            <a:off x="4499992" y="5445125"/>
            <a:ext cx="4608512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ES" altLang="de-DE" sz="2400" b="1" dirty="0">
                <a:solidFill>
                  <a:schemeClr val="bg1"/>
                </a:solidFill>
                <a:latin typeface="Verdana" pitchFamily="34" charset="0"/>
              </a:rPr>
              <a:t>d) </a:t>
            </a:r>
            <a:r>
              <a:rPr lang="es-ES" altLang="de-DE" sz="2400" b="1" dirty="0" err="1">
                <a:solidFill>
                  <a:schemeClr val="bg1"/>
                </a:solidFill>
                <a:latin typeface="Verdana" pitchFamily="34" charset="0"/>
              </a:rPr>
              <a:t>the</a:t>
            </a:r>
            <a:r>
              <a:rPr lang="es-ES" altLang="de-DE" sz="2400" b="1" dirty="0">
                <a:solidFill>
                  <a:schemeClr val="bg1"/>
                </a:solidFill>
                <a:latin typeface="Verdana" pitchFamily="34" charset="0"/>
              </a:rPr>
              <a:t> </a:t>
            </a:r>
            <a:r>
              <a:rPr lang="es-ES" altLang="de-DE" sz="2400" b="1" dirty="0" err="1">
                <a:solidFill>
                  <a:schemeClr val="bg1"/>
                </a:solidFill>
                <a:latin typeface="Verdana" pitchFamily="34" charset="0"/>
              </a:rPr>
              <a:t>remove</a:t>
            </a:r>
            <a:r>
              <a:rPr lang="es-ES" altLang="de-DE" sz="2400" b="1" dirty="0">
                <a:solidFill>
                  <a:schemeClr val="bg1"/>
                </a:solidFill>
                <a:latin typeface="Verdana" pitchFamily="34" charset="0"/>
              </a:rPr>
              <a:t> </a:t>
            </a:r>
            <a:r>
              <a:rPr lang="es-ES" altLang="de-DE" sz="2400" b="1" dirty="0" err="1">
                <a:solidFill>
                  <a:schemeClr val="bg1"/>
                </a:solidFill>
                <a:latin typeface="Verdana" pitchFamily="34" charset="0"/>
              </a:rPr>
              <a:t>of</a:t>
            </a:r>
            <a:r>
              <a:rPr lang="es-ES" altLang="de-DE" sz="2400" b="1" dirty="0">
                <a:solidFill>
                  <a:schemeClr val="bg1"/>
                </a:solidFill>
                <a:latin typeface="Verdana" pitchFamily="34" charset="0"/>
              </a:rPr>
              <a:t> a </a:t>
            </a:r>
            <a:r>
              <a:rPr lang="es-ES" altLang="de-DE" sz="2400" b="1" dirty="0" err="1">
                <a:solidFill>
                  <a:schemeClr val="bg1"/>
                </a:solidFill>
                <a:latin typeface="Verdana" pitchFamily="34" charset="0"/>
              </a:rPr>
              <a:t>doubt</a:t>
            </a:r>
            <a:r>
              <a:rPr lang="es-ES" altLang="de-DE" sz="2400" b="1" dirty="0">
                <a:solidFill>
                  <a:schemeClr val="bg1"/>
                </a:solidFill>
                <a:latin typeface="Verdana" pitchFamily="34" charset="0"/>
              </a:rPr>
              <a:t> </a:t>
            </a:r>
            <a:endParaRPr lang="de-DE" altLang="de-DE" dirty="0"/>
          </a:p>
        </p:txBody>
      </p:sp>
      <p:sp>
        <p:nvSpPr>
          <p:cNvPr id="17415" name="Text Box 7"/>
          <p:cNvSpPr txBox="1">
            <a:spLocks noChangeArrowheads="1"/>
          </p:cNvSpPr>
          <p:nvPr/>
        </p:nvSpPr>
        <p:spPr bwMode="auto">
          <a:xfrm>
            <a:off x="0" y="1125538"/>
            <a:ext cx="914400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de-DE" altLang="de-DE" b="1" dirty="0">
                <a:solidFill>
                  <a:srgbClr val="FF0000"/>
                </a:solidFill>
                <a:latin typeface="Verdana" pitchFamily="34" charset="0"/>
              </a:rPr>
              <a:t>Team 2 (1)</a:t>
            </a:r>
          </a:p>
        </p:txBody>
      </p:sp>
    </p:spTree>
    <p:extLst>
      <p:ext uri="{BB962C8B-B14F-4D97-AF65-F5344CB8AC3E}">
        <p14:creationId xmlns:p14="http://schemas.microsoft.com/office/powerpoint/2010/main" val="18604537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22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229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229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22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22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22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" dur="1000"/>
                                        <p:tgtEl>
                                          <p:spTgt spid="1229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/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/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1000"/>
                                        <p:tgtEl>
                                          <p:spTgt spid="122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/>
                                        <p:tgtEl>
                                          <p:spTgt spid="122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/>
                                        <p:tgtEl>
                                          <p:spTgt spid="122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55" dur="2000" fill="hold"/>
                                        <p:tgtEl>
                                          <p:spTgt spid="1229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0" grpId="0" animBg="1"/>
      <p:bldP spid="12291" grpId="0"/>
      <p:bldP spid="12292" grpId="0"/>
      <p:bldP spid="12292" grpId="1"/>
      <p:bldP spid="12293" grpId="0"/>
      <p:bldP spid="12293" grpId="1"/>
      <p:bldP spid="12294" grpId="0"/>
      <p:bldP spid="12294" grpId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Text Box 3"/>
          <p:cNvSpPr txBox="1">
            <a:spLocks noChangeArrowheads="1"/>
          </p:cNvSpPr>
          <p:nvPr/>
        </p:nvSpPr>
        <p:spPr bwMode="auto">
          <a:xfrm>
            <a:off x="287338" y="4365625"/>
            <a:ext cx="3708598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AutoNum type="alphaLcParenR"/>
            </a:pPr>
            <a:r>
              <a:rPr lang="en-GB" altLang="de-DE" sz="2400" b="1" dirty="0">
                <a:solidFill>
                  <a:schemeClr val="bg1"/>
                </a:solidFill>
                <a:latin typeface="Verdana" pitchFamily="34" charset="0"/>
              </a:rPr>
              <a:t> New Orleans and Denver</a:t>
            </a:r>
            <a:endParaRPr lang="de-DE" altLang="de-DE" dirty="0"/>
          </a:p>
        </p:txBody>
      </p:sp>
      <p:sp>
        <p:nvSpPr>
          <p:cNvPr id="12292" name="Text Box 4"/>
          <p:cNvSpPr txBox="1">
            <a:spLocks noChangeArrowheads="1"/>
          </p:cNvSpPr>
          <p:nvPr/>
        </p:nvSpPr>
        <p:spPr bwMode="auto">
          <a:xfrm>
            <a:off x="287338" y="5445125"/>
            <a:ext cx="4068762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altLang="de-DE" sz="2400" b="1" dirty="0">
                <a:solidFill>
                  <a:schemeClr val="bg1"/>
                </a:solidFill>
                <a:latin typeface="Verdana" pitchFamily="34" charset="0"/>
              </a:rPr>
              <a:t>c) New Orleans and San Francisco</a:t>
            </a:r>
            <a:endParaRPr lang="de-DE" altLang="de-DE" sz="2400" b="1" dirty="0">
              <a:solidFill>
                <a:schemeClr val="bg1"/>
              </a:solidFill>
              <a:latin typeface="Verdana" pitchFamily="34" charset="0"/>
            </a:endParaRPr>
          </a:p>
        </p:txBody>
      </p:sp>
      <p:sp>
        <p:nvSpPr>
          <p:cNvPr id="12293" name="Text Box 5"/>
          <p:cNvSpPr txBox="1">
            <a:spLocks noChangeArrowheads="1"/>
          </p:cNvSpPr>
          <p:nvPr/>
        </p:nvSpPr>
        <p:spPr bwMode="auto">
          <a:xfrm>
            <a:off x="4211960" y="4365625"/>
            <a:ext cx="4824536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altLang="de-DE" sz="2400" b="1" dirty="0">
                <a:solidFill>
                  <a:schemeClr val="bg1"/>
                </a:solidFill>
                <a:latin typeface="Verdana" pitchFamily="34" charset="0"/>
              </a:rPr>
              <a:t>b) New Orleans and Saint Louis</a:t>
            </a:r>
            <a:endParaRPr lang="de-DE" altLang="de-DE" sz="2400" dirty="0"/>
          </a:p>
        </p:txBody>
      </p:sp>
      <p:sp>
        <p:nvSpPr>
          <p:cNvPr id="12294" name="Text Box 6"/>
          <p:cNvSpPr txBox="1">
            <a:spLocks noChangeArrowheads="1"/>
          </p:cNvSpPr>
          <p:nvPr/>
        </p:nvSpPr>
        <p:spPr bwMode="auto">
          <a:xfrm>
            <a:off x="4211960" y="5445125"/>
            <a:ext cx="4068763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ES" altLang="de-DE" sz="2400" b="1" dirty="0">
                <a:solidFill>
                  <a:schemeClr val="bg1"/>
                </a:solidFill>
                <a:latin typeface="Verdana" pitchFamily="34" charset="0"/>
              </a:rPr>
              <a:t>d) New Orleans and Chicago</a:t>
            </a:r>
            <a:endParaRPr lang="de-DE" altLang="de-DE" dirty="0"/>
          </a:p>
        </p:txBody>
      </p:sp>
      <p:sp>
        <p:nvSpPr>
          <p:cNvPr id="17415" name="Text Box 7"/>
          <p:cNvSpPr txBox="1">
            <a:spLocks noChangeArrowheads="1"/>
          </p:cNvSpPr>
          <p:nvPr/>
        </p:nvSpPr>
        <p:spPr bwMode="auto">
          <a:xfrm>
            <a:off x="0" y="1125538"/>
            <a:ext cx="914400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de-DE" altLang="de-DE" b="1" dirty="0">
                <a:solidFill>
                  <a:srgbClr val="FF0000"/>
                </a:solidFill>
                <a:latin typeface="Verdana" pitchFamily="34" charset="0"/>
              </a:rPr>
              <a:t>Team 1 (2)</a:t>
            </a:r>
          </a:p>
        </p:txBody>
      </p:sp>
      <p:pic>
        <p:nvPicPr>
          <p:cNvPr id="5" name="Arlo Guthrie - City of New Orleans">
            <a:hlinkClick r:id="" action="ppaction://media"/>
            <a:extLst>
              <a:ext uri="{FF2B5EF4-FFF2-40B4-BE49-F238E27FC236}">
                <a16:creationId xmlns:a16="http://schemas.microsoft.com/office/drawing/2014/main" id="{119BFFBE-8B93-AC59-E869-95A2BD2B767A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4267200" y="3124200"/>
            <a:ext cx="609600" cy="609600"/>
          </a:xfrm>
          <a:prstGeom prst="rect">
            <a:avLst/>
          </a:prstGeom>
        </p:spPr>
      </p:pic>
      <p:sp>
        <p:nvSpPr>
          <p:cNvPr id="6" name="Rectangle 2"/>
          <p:cNvSpPr>
            <a:spLocks noGrp="1" noChangeArrowheads="1"/>
          </p:cNvSpPr>
          <p:nvPr>
            <p:ph type="ctrTitle"/>
          </p:nvPr>
        </p:nvSpPr>
        <p:spPr bwMode="auto">
          <a:xfrm>
            <a:off x="0" y="2130425"/>
            <a:ext cx="9144000" cy="186586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 eaLnBrk="1" hangingPunct="1"/>
            <a:r>
              <a:rPr lang="de-DE" altLang="de-DE" sz="2800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Released</a:t>
            </a:r>
            <a:r>
              <a:rPr lang="de-DE" altLang="de-DE" sz="2800" dirty="0">
                <a:latin typeface="Verdana" pitchFamily="34" charset="0"/>
                <a:ea typeface="Verdana" pitchFamily="34" charset="0"/>
                <a:cs typeface="Verdana" pitchFamily="34" charset="0"/>
              </a:rPr>
              <a:t> in 1971, </a:t>
            </a:r>
            <a:r>
              <a:rPr lang="de-DE" altLang="de-DE" sz="2800" i="1" dirty="0">
                <a:latin typeface="Verdana" pitchFamily="34" charset="0"/>
                <a:ea typeface="Verdana" pitchFamily="34" charset="0"/>
                <a:cs typeface="Verdana" pitchFamily="34" charset="0"/>
              </a:rPr>
              <a:t>City </a:t>
            </a:r>
            <a:r>
              <a:rPr lang="de-DE" altLang="de-DE" sz="2800" i="1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of</a:t>
            </a:r>
            <a:r>
              <a:rPr lang="de-DE" altLang="de-DE" sz="2800" i="1" dirty="0">
                <a:latin typeface="Verdana" pitchFamily="34" charset="0"/>
                <a:ea typeface="Verdana" pitchFamily="34" charset="0"/>
                <a:cs typeface="Verdana" pitchFamily="34" charset="0"/>
              </a:rPr>
              <a:t> New Orleans </a:t>
            </a:r>
            <a:r>
              <a:rPr lang="de-DE" altLang="de-DE" sz="2800" dirty="0">
                <a:latin typeface="Verdana" pitchFamily="34" charset="0"/>
                <a:ea typeface="Verdana" pitchFamily="34" charset="0"/>
                <a:cs typeface="Verdana" pitchFamily="34" charset="0"/>
              </a:rPr>
              <a:t>was a </a:t>
            </a:r>
            <a:r>
              <a:rPr lang="de-DE" altLang="de-DE" sz="2800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protest</a:t>
            </a:r>
            <a:r>
              <a:rPr lang="de-DE" altLang="de-DE" sz="2800" dirty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DE" altLang="de-DE" sz="2800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song</a:t>
            </a:r>
            <a:r>
              <a:rPr lang="de-DE" altLang="de-DE" sz="2800" dirty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DE" altLang="de-DE" sz="2800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against</a:t>
            </a:r>
            <a:r>
              <a:rPr lang="de-DE" altLang="de-DE" sz="2800" dirty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DE" altLang="de-DE" sz="2800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President</a:t>
            </a:r>
            <a:r>
              <a:rPr lang="de-DE" altLang="de-DE" sz="2800" dirty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DE" altLang="de-DE" sz="2800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Nixon‘s</a:t>
            </a:r>
            <a:r>
              <a:rPr lang="de-DE" altLang="de-DE" sz="2800" dirty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DE" altLang="de-DE" sz="2800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decision</a:t>
            </a:r>
            <a:r>
              <a:rPr lang="de-DE" altLang="de-DE" sz="2800" dirty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DE" altLang="de-DE" sz="2800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to</a:t>
            </a:r>
            <a:r>
              <a:rPr lang="de-DE" altLang="de-DE" sz="2800" dirty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DE" altLang="de-DE" sz="2800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retire</a:t>
            </a:r>
            <a:r>
              <a:rPr lang="de-DE" altLang="de-DE" sz="2800" dirty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DE" altLang="de-DE" sz="2800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two</a:t>
            </a:r>
            <a:r>
              <a:rPr lang="de-DE" altLang="de-DE" sz="2800" dirty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DE" altLang="de-DE" sz="2800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thirds</a:t>
            </a:r>
            <a:r>
              <a:rPr lang="de-DE" altLang="de-DE" sz="2800" dirty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DE" altLang="de-DE" sz="2800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of</a:t>
            </a:r>
            <a:r>
              <a:rPr lang="de-DE" altLang="de-DE" sz="2800" dirty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DE" altLang="de-DE" sz="2800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the</a:t>
            </a:r>
            <a:r>
              <a:rPr lang="de-DE" altLang="de-DE" sz="2800">
                <a:latin typeface="Verdana" pitchFamily="34" charset="0"/>
                <a:ea typeface="Verdana" pitchFamily="34" charset="0"/>
                <a:cs typeface="Verdana" pitchFamily="34" charset="0"/>
              </a:rPr>
              <a:t> US </a:t>
            </a:r>
            <a:r>
              <a:rPr lang="de-DE" altLang="de-DE" sz="2800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long</a:t>
            </a:r>
            <a:r>
              <a:rPr lang="de-DE" altLang="de-DE" sz="2800" dirty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DE" altLang="de-DE" sz="2800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distance</a:t>
            </a:r>
            <a:r>
              <a:rPr lang="de-DE" altLang="de-DE" sz="2800" dirty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DE" altLang="de-DE" sz="2800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trains</a:t>
            </a:r>
            <a:r>
              <a:rPr lang="de-DE" altLang="de-DE" sz="2800" dirty="0">
                <a:latin typeface="Verdana" pitchFamily="34" charset="0"/>
                <a:ea typeface="Verdana" pitchFamily="34" charset="0"/>
                <a:cs typeface="Verdana" pitchFamily="34" charset="0"/>
              </a:rPr>
              <a:t>.</a:t>
            </a:r>
            <a:br>
              <a:rPr lang="de-DE" altLang="de-DE" sz="2800" dirty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de-DE" altLang="de-DE" sz="2800" dirty="0">
                <a:latin typeface="Verdana" pitchFamily="34" charset="0"/>
                <a:ea typeface="Verdana" pitchFamily="34" charset="0"/>
                <a:cs typeface="Verdana" pitchFamily="34" charset="0"/>
              </a:rPr>
              <a:t>The </a:t>
            </a:r>
            <a:r>
              <a:rPr lang="de-DE" altLang="de-DE" sz="2800" i="1" dirty="0">
                <a:latin typeface="Verdana" pitchFamily="34" charset="0"/>
                <a:ea typeface="Verdana" pitchFamily="34" charset="0"/>
                <a:cs typeface="Verdana" pitchFamily="34" charset="0"/>
              </a:rPr>
              <a:t>City </a:t>
            </a:r>
            <a:r>
              <a:rPr lang="de-DE" altLang="de-DE" sz="2800" i="1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of</a:t>
            </a:r>
            <a:r>
              <a:rPr lang="de-DE" altLang="de-DE" sz="2800" i="1" dirty="0">
                <a:latin typeface="Verdana" pitchFamily="34" charset="0"/>
                <a:ea typeface="Verdana" pitchFamily="34" charset="0"/>
                <a:cs typeface="Verdana" pitchFamily="34" charset="0"/>
              </a:rPr>
              <a:t> New Orleans </a:t>
            </a:r>
            <a:r>
              <a:rPr lang="de-DE" altLang="de-DE" sz="2800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operated</a:t>
            </a:r>
            <a:r>
              <a:rPr lang="de-DE" altLang="de-DE" sz="2800" dirty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DE" altLang="de-DE" sz="2800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between</a:t>
            </a:r>
            <a:r>
              <a:rPr lang="de-DE" altLang="de-DE" sz="2800" dirty="0">
                <a:latin typeface="Verdana" pitchFamily="34" charset="0"/>
                <a:ea typeface="Verdana" pitchFamily="34" charset="0"/>
                <a:cs typeface="Verdana" pitchFamily="34" charset="0"/>
              </a:rPr>
              <a:t>…</a:t>
            </a:r>
            <a:endParaRPr lang="de-DE" altLang="de-DE" sz="2800" i="1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322317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4842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22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229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229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22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22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22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2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" dur="1000"/>
                                        <p:tgtEl>
                                          <p:spTgt spid="122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/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/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42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" dur="1000"/>
                                        <p:tgtEl>
                                          <p:spTgt spid="1229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/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/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59" dur="2000" fill="hold"/>
                                        <p:tgtEl>
                                          <p:spTgt spid="1229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60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  <p:bldLst>
      <p:bldP spid="12291" grpId="0"/>
      <p:bldP spid="12291" grpId="1"/>
      <p:bldP spid="12292" grpId="0"/>
      <p:bldP spid="12293" grpId="0"/>
      <p:bldP spid="12293" grpId="1"/>
      <p:bldP spid="12294" grpId="0"/>
      <p:bldP spid="12294" grpId="1"/>
      <p:bldP spid="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5" name="Text Box 7"/>
          <p:cNvSpPr txBox="1">
            <a:spLocks noChangeArrowheads="1"/>
          </p:cNvSpPr>
          <p:nvPr/>
        </p:nvSpPr>
        <p:spPr bwMode="auto">
          <a:xfrm>
            <a:off x="0" y="1125538"/>
            <a:ext cx="914400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de-DE" altLang="de-DE" b="1" dirty="0">
                <a:solidFill>
                  <a:srgbClr val="FF0000"/>
                </a:solidFill>
                <a:latin typeface="Verdana" pitchFamily="34" charset="0"/>
              </a:rPr>
              <a:t>Team 2 (2)</a:t>
            </a:r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0757D987-D4A9-4286-9765-00E4C26A34B9}"/>
              </a:ext>
            </a:extLst>
          </p:cNvPr>
          <p:cNvSpPr txBox="1"/>
          <p:nvPr/>
        </p:nvSpPr>
        <p:spPr>
          <a:xfrm>
            <a:off x="251520" y="4077072"/>
            <a:ext cx="40324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a) </a:t>
            </a:r>
            <a:r>
              <a:rPr lang="de-DE" sz="2400" b="1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</a:t>
            </a:r>
            <a:r>
              <a:rPr lang="de-DE" sz="24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Game Boy</a:t>
            </a: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66E3108A-6CBA-4937-832A-B3F666454DD8}"/>
              </a:ext>
            </a:extLst>
          </p:cNvPr>
          <p:cNvSpPr txBox="1"/>
          <p:nvPr/>
        </p:nvSpPr>
        <p:spPr>
          <a:xfrm>
            <a:off x="251520" y="5343599"/>
            <a:ext cx="38884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c) Windows 95</a:t>
            </a:r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8D17762B-2C76-465C-81CA-5CE5DBF9BE54}"/>
              </a:ext>
            </a:extLst>
          </p:cNvPr>
          <p:cNvSpPr txBox="1"/>
          <p:nvPr/>
        </p:nvSpPr>
        <p:spPr>
          <a:xfrm>
            <a:off x="4644008" y="5313982"/>
            <a:ext cx="449999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d) GPS </a:t>
            </a:r>
            <a:r>
              <a:rPr lang="de-DE" sz="2400" b="1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navigation</a:t>
            </a:r>
            <a:r>
              <a:rPr lang="de-DE" sz="24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de-DE" sz="2400" b="1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systems</a:t>
            </a:r>
            <a:endParaRPr lang="de-DE" sz="240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469CBF2E-67B1-404E-A235-667BAAB57A19}"/>
              </a:ext>
            </a:extLst>
          </p:cNvPr>
          <p:cNvSpPr txBox="1"/>
          <p:nvPr/>
        </p:nvSpPr>
        <p:spPr>
          <a:xfrm>
            <a:off x="4598640" y="4077072"/>
            <a:ext cx="41498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b) </a:t>
            </a:r>
            <a:r>
              <a:rPr lang="de-DE" sz="2400" b="1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</a:t>
            </a:r>
            <a:r>
              <a:rPr lang="de-DE" sz="24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DVD </a:t>
            </a:r>
          </a:p>
        </p:txBody>
      </p:sp>
      <p:pic>
        <p:nvPicPr>
          <p:cNvPr id="8" name="Rolling Stones - Start Me Up">
            <a:hlinkClick r:id="" action="ppaction://media"/>
            <a:extLst>
              <a:ext uri="{FF2B5EF4-FFF2-40B4-BE49-F238E27FC236}">
                <a16:creationId xmlns:a16="http://schemas.microsoft.com/office/drawing/2014/main" id="{9703E484-ECD1-EF16-39DB-BFE5E294482A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4267200" y="3124200"/>
            <a:ext cx="609600" cy="609600"/>
          </a:xfrm>
          <a:prstGeom prst="rect">
            <a:avLst/>
          </a:prstGeom>
        </p:spPr>
      </p:pic>
      <p:sp>
        <p:nvSpPr>
          <p:cNvPr id="10" name="Rectangle 2"/>
          <p:cNvSpPr>
            <a:spLocks noGrp="1" noChangeArrowheads="1"/>
          </p:cNvSpPr>
          <p:nvPr>
            <p:ph type="ctrTitle"/>
          </p:nvPr>
        </p:nvSpPr>
        <p:spPr bwMode="auto">
          <a:xfrm>
            <a:off x="0" y="2132856"/>
            <a:ext cx="9144000" cy="1656184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 eaLnBrk="1" hangingPunct="1"/>
            <a:r>
              <a:rPr lang="de-DE" altLang="de-DE" sz="3200" dirty="0">
                <a:latin typeface="Verdana" pitchFamily="34" charset="0"/>
                <a:ea typeface="Verdana" pitchFamily="34" charset="0"/>
                <a:cs typeface="Verdana" pitchFamily="34" charset="0"/>
              </a:rPr>
              <a:t>In 1995, </a:t>
            </a:r>
            <a:r>
              <a:rPr lang="de-DE" altLang="de-DE" sz="3200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the</a:t>
            </a:r>
            <a:r>
              <a:rPr lang="de-DE" altLang="de-DE" sz="3200" dirty="0">
                <a:latin typeface="Verdana" pitchFamily="34" charset="0"/>
                <a:ea typeface="Verdana" pitchFamily="34" charset="0"/>
                <a:cs typeface="Verdana" pitchFamily="34" charset="0"/>
              </a:rPr>
              <a:t> Rolling Stones </a:t>
            </a:r>
            <a:r>
              <a:rPr lang="de-DE" altLang="de-DE" sz="3200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song</a:t>
            </a:r>
            <a:r>
              <a:rPr lang="de-DE" altLang="de-DE" sz="3200" dirty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DE" altLang="de-DE" sz="3200" i="1" dirty="0">
                <a:latin typeface="Verdana" pitchFamily="34" charset="0"/>
                <a:ea typeface="Verdana" pitchFamily="34" charset="0"/>
                <a:cs typeface="Verdana" pitchFamily="34" charset="0"/>
              </a:rPr>
              <a:t>Start </a:t>
            </a:r>
            <a:r>
              <a:rPr lang="de-DE" altLang="de-DE" sz="3200" i="1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me</a:t>
            </a:r>
            <a:r>
              <a:rPr lang="de-DE" altLang="de-DE" sz="3200" i="1" dirty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DE" altLang="de-DE" sz="3200" i="1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up</a:t>
            </a:r>
            <a:r>
              <a:rPr lang="de-DE" altLang="de-DE" sz="3200" dirty="0">
                <a:latin typeface="Verdana" pitchFamily="34" charset="0"/>
                <a:ea typeface="Verdana" pitchFamily="34" charset="0"/>
                <a:cs typeface="Verdana" pitchFamily="34" charset="0"/>
              </a:rPr>
              <a:t> was </a:t>
            </a:r>
            <a:r>
              <a:rPr lang="de-DE" altLang="de-DE" sz="3200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used</a:t>
            </a:r>
            <a:r>
              <a:rPr lang="de-DE" altLang="de-DE" sz="3200" dirty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DE" altLang="de-DE" sz="3200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by</a:t>
            </a:r>
            <a:r>
              <a:rPr lang="de-DE" altLang="de-DE" sz="3200" dirty="0">
                <a:latin typeface="Verdana" pitchFamily="34" charset="0"/>
                <a:ea typeface="Verdana" pitchFamily="34" charset="0"/>
                <a:cs typeface="Verdana" pitchFamily="34" charset="0"/>
              </a:rPr>
              <a:t> a US </a:t>
            </a:r>
            <a:r>
              <a:rPr lang="de-DE" altLang="de-DE" sz="3200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company</a:t>
            </a:r>
            <a:r>
              <a:rPr lang="de-DE" altLang="de-DE" sz="3200" dirty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DE" altLang="de-DE" sz="3200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to</a:t>
            </a:r>
            <a:r>
              <a:rPr lang="de-DE" altLang="de-DE" sz="3200" dirty="0">
                <a:latin typeface="Verdana" pitchFamily="34" charset="0"/>
                <a:ea typeface="Verdana" pitchFamily="34" charset="0"/>
                <a:cs typeface="Verdana" pitchFamily="34" charset="0"/>
              </a:rPr>
              <a:t> support </a:t>
            </a:r>
            <a:r>
              <a:rPr lang="de-DE" altLang="de-DE" sz="3200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the</a:t>
            </a:r>
            <a:r>
              <a:rPr lang="de-DE" altLang="de-DE" sz="3200" dirty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DE" altLang="de-DE" sz="3200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market</a:t>
            </a:r>
            <a:r>
              <a:rPr lang="de-DE" altLang="de-DE" sz="3200" dirty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DE" altLang="de-DE" sz="3200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introduction</a:t>
            </a:r>
            <a:r>
              <a:rPr lang="de-DE" altLang="de-DE" sz="3200" dirty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DE" altLang="de-DE" sz="3200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of</a:t>
            </a:r>
            <a:r>
              <a:rPr lang="de-DE" altLang="de-DE" sz="3200" dirty="0">
                <a:latin typeface="Verdana" pitchFamily="34" charset="0"/>
                <a:ea typeface="Verdana" pitchFamily="34" charset="0"/>
                <a:cs typeface="Verdana" pitchFamily="34" charset="0"/>
              </a:rPr>
              <a:t>…?</a:t>
            </a:r>
          </a:p>
        </p:txBody>
      </p:sp>
    </p:spTree>
    <p:extLst>
      <p:ext uri="{BB962C8B-B14F-4D97-AF65-F5344CB8AC3E}">
        <p14:creationId xmlns:p14="http://schemas.microsoft.com/office/powerpoint/2010/main" val="39701528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4868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2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42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59" dur="2000" fill="hold"/>
                                        <p:tgtEl>
                                          <p:spTgt spid="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60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  <p:bldLst>
      <p:bldP spid="4" grpId="0"/>
      <p:bldP spid="5" grpId="0"/>
      <p:bldP spid="5" grpId="1"/>
      <p:bldP spid="6" grpId="0"/>
      <p:bldP spid="6" grpId="1"/>
      <p:bldP spid="7" grpId="0"/>
      <p:bldP spid="7" grpId="1"/>
      <p:bldP spid="10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5" name="Text Box 7"/>
          <p:cNvSpPr txBox="1">
            <a:spLocks noChangeArrowheads="1"/>
          </p:cNvSpPr>
          <p:nvPr/>
        </p:nvSpPr>
        <p:spPr bwMode="auto">
          <a:xfrm>
            <a:off x="0" y="1125538"/>
            <a:ext cx="914400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de-DE" altLang="de-DE" b="1" dirty="0">
                <a:solidFill>
                  <a:srgbClr val="FF0000"/>
                </a:solidFill>
                <a:latin typeface="Verdana" pitchFamily="34" charset="0"/>
              </a:rPr>
              <a:t>Team 1 (3)</a:t>
            </a:r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521B739D-72D1-470C-B604-11B86415F8F2}"/>
              </a:ext>
            </a:extLst>
          </p:cNvPr>
          <p:cNvSpPr txBox="1"/>
          <p:nvPr/>
        </p:nvSpPr>
        <p:spPr>
          <a:xfrm>
            <a:off x="1475656" y="5046275"/>
            <a:ext cx="40324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a) 1801</a:t>
            </a: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924351A7-B0E4-4107-82BA-E6CB7F6B555B}"/>
              </a:ext>
            </a:extLst>
          </p:cNvPr>
          <p:cNvSpPr txBox="1"/>
          <p:nvPr/>
        </p:nvSpPr>
        <p:spPr>
          <a:xfrm>
            <a:off x="1475656" y="5982379"/>
            <a:ext cx="41764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c) 1861</a:t>
            </a:r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5F63A587-981F-4000-AEED-3925277E7FA7}"/>
              </a:ext>
            </a:extLst>
          </p:cNvPr>
          <p:cNvSpPr txBox="1"/>
          <p:nvPr/>
        </p:nvSpPr>
        <p:spPr>
          <a:xfrm>
            <a:off x="6120680" y="5952762"/>
            <a:ext cx="457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d) 1793 </a:t>
            </a: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E94A4D89-2AA8-46A0-B1DB-FE84D9D7E795}"/>
              </a:ext>
            </a:extLst>
          </p:cNvPr>
          <p:cNvSpPr txBox="1"/>
          <p:nvPr/>
        </p:nvSpPr>
        <p:spPr>
          <a:xfrm>
            <a:off x="6120680" y="5046275"/>
            <a:ext cx="41498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b) 1777</a:t>
            </a:r>
          </a:p>
        </p:txBody>
      </p:sp>
      <p:sp>
        <p:nvSpPr>
          <p:cNvPr id="2" name="Rectangle 2">
            <a:extLst>
              <a:ext uri="{FF2B5EF4-FFF2-40B4-BE49-F238E27FC236}">
                <a16:creationId xmlns:a16="http://schemas.microsoft.com/office/drawing/2014/main" id="{EADBB1CE-EB56-F3D5-5852-EF251515584E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 bwMode="auto">
          <a:xfrm>
            <a:off x="0" y="2276872"/>
            <a:ext cx="9144000" cy="2294963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 eaLnBrk="1" hangingPunct="1"/>
            <a:r>
              <a:rPr lang="de-DE" altLang="de-DE" sz="3600" dirty="0">
                <a:latin typeface="Verdana" pitchFamily="34" charset="0"/>
                <a:ea typeface="Verdana" pitchFamily="34" charset="0"/>
                <a:cs typeface="Verdana" pitchFamily="34" charset="0"/>
              </a:rPr>
              <a:t>The United Kingdom was </a:t>
            </a:r>
            <a:r>
              <a:rPr lang="de-DE" altLang="de-DE" sz="3600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founded</a:t>
            </a:r>
            <a:r>
              <a:rPr lang="de-DE" altLang="de-DE" sz="3600" dirty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DE" altLang="de-DE" sz="3600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as</a:t>
            </a:r>
            <a:r>
              <a:rPr lang="de-DE" altLang="de-DE" sz="3600" dirty="0">
                <a:latin typeface="Verdana" pitchFamily="34" charset="0"/>
                <a:ea typeface="Verdana" pitchFamily="34" charset="0"/>
                <a:cs typeface="Verdana" pitchFamily="34" charset="0"/>
              </a:rPr>
              <a:t> an </a:t>
            </a:r>
            <a:r>
              <a:rPr lang="de-DE" altLang="de-DE" sz="3600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alliance</a:t>
            </a:r>
            <a:r>
              <a:rPr lang="de-DE" altLang="de-DE" sz="3600" dirty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DE" altLang="de-DE" sz="3600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of</a:t>
            </a:r>
            <a:r>
              <a:rPr lang="de-DE" altLang="de-DE" sz="3600" dirty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DE" altLang="de-DE" sz="3600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the</a:t>
            </a:r>
            <a:r>
              <a:rPr lang="de-DE" altLang="de-DE" sz="3600" dirty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DE" altLang="de-DE" sz="3600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monarchies</a:t>
            </a:r>
            <a:r>
              <a:rPr lang="de-DE" altLang="de-DE" sz="3600" dirty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DE" altLang="de-DE" sz="3600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of</a:t>
            </a:r>
            <a:r>
              <a:rPr lang="de-DE" altLang="de-DE" sz="3600" dirty="0">
                <a:latin typeface="Verdana" pitchFamily="34" charset="0"/>
                <a:ea typeface="Verdana" pitchFamily="34" charset="0"/>
                <a:cs typeface="Verdana" pitchFamily="34" charset="0"/>
              </a:rPr>
              <a:t> England, Scotland and Wales. </a:t>
            </a:r>
            <a:r>
              <a:rPr lang="de-DE" altLang="de-DE" sz="3600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That</a:t>
            </a:r>
            <a:r>
              <a:rPr lang="de-DE" altLang="de-DE" sz="3600" dirty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DE" altLang="de-DE" sz="3600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hapened</a:t>
            </a:r>
            <a:r>
              <a:rPr lang="de-DE" altLang="de-DE" sz="3600" dirty="0">
                <a:latin typeface="Verdana" pitchFamily="34" charset="0"/>
                <a:ea typeface="Verdana" pitchFamily="34" charset="0"/>
                <a:cs typeface="Verdana" pitchFamily="34" charset="0"/>
              </a:rPr>
              <a:t> in…</a:t>
            </a:r>
          </a:p>
        </p:txBody>
      </p:sp>
    </p:spTree>
    <p:extLst>
      <p:ext uri="{BB962C8B-B14F-4D97-AF65-F5344CB8AC3E}">
        <p14:creationId xmlns:p14="http://schemas.microsoft.com/office/powerpoint/2010/main" val="23900826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55" dur="2000" fill="hold"/>
                                        <p:tgtEl>
                                          <p:spTgt spid="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  <p:bldP spid="5" grpId="0"/>
      <p:bldP spid="5" grpId="1"/>
      <p:bldP spid="6" grpId="0"/>
      <p:bldP spid="7" grpId="0"/>
      <p:bldP spid="7" grpId="1"/>
      <p:bldP spid="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5" name="Text Box 7"/>
          <p:cNvSpPr txBox="1">
            <a:spLocks noChangeArrowheads="1"/>
          </p:cNvSpPr>
          <p:nvPr/>
        </p:nvSpPr>
        <p:spPr bwMode="auto">
          <a:xfrm>
            <a:off x="0" y="1125538"/>
            <a:ext cx="914400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de-DE" altLang="de-DE" b="1" dirty="0">
                <a:solidFill>
                  <a:srgbClr val="FF0000"/>
                </a:solidFill>
                <a:latin typeface="Verdana" pitchFamily="34" charset="0"/>
              </a:rPr>
              <a:t>Team 2 (3)</a:t>
            </a:r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521B739D-72D1-470C-B604-11B86415F8F2}"/>
              </a:ext>
            </a:extLst>
          </p:cNvPr>
          <p:cNvSpPr txBox="1"/>
          <p:nvPr/>
        </p:nvSpPr>
        <p:spPr>
          <a:xfrm>
            <a:off x="1512168" y="4797152"/>
            <a:ext cx="40324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a) Vikings</a:t>
            </a: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924351A7-B0E4-4107-82BA-E6CB7F6B555B}"/>
              </a:ext>
            </a:extLst>
          </p:cNvPr>
          <p:cNvSpPr txBox="1"/>
          <p:nvPr/>
        </p:nvSpPr>
        <p:spPr>
          <a:xfrm>
            <a:off x="1512168" y="5930696"/>
            <a:ext cx="38884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c) Romans</a:t>
            </a:r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5F63A587-981F-4000-AEED-3925277E7FA7}"/>
              </a:ext>
            </a:extLst>
          </p:cNvPr>
          <p:cNvSpPr txBox="1"/>
          <p:nvPr/>
        </p:nvSpPr>
        <p:spPr>
          <a:xfrm>
            <a:off x="5904656" y="5901079"/>
            <a:ext cx="44999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d) Normans</a:t>
            </a: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E94A4D89-2AA8-46A0-B1DB-FE84D9D7E795}"/>
              </a:ext>
            </a:extLst>
          </p:cNvPr>
          <p:cNvSpPr txBox="1"/>
          <p:nvPr/>
        </p:nvSpPr>
        <p:spPr>
          <a:xfrm>
            <a:off x="5859288" y="4830251"/>
            <a:ext cx="41498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b) </a:t>
            </a:r>
            <a:r>
              <a:rPr lang="de-DE" sz="2400" b="1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Celts</a:t>
            </a:r>
            <a:endParaRPr lang="de-DE" sz="240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" name="Rectangle 2">
            <a:extLst>
              <a:ext uri="{FF2B5EF4-FFF2-40B4-BE49-F238E27FC236}">
                <a16:creationId xmlns:a16="http://schemas.microsoft.com/office/drawing/2014/main" id="{7FCC41C7-D6B3-D71F-6ECA-7711B8793D9E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 bwMode="auto">
          <a:xfrm>
            <a:off x="0" y="2276872"/>
            <a:ext cx="9144000" cy="1656184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 eaLnBrk="1" hangingPunct="1"/>
            <a:r>
              <a:rPr lang="de-DE" altLang="de-DE" sz="3200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Which</a:t>
            </a:r>
            <a:r>
              <a:rPr lang="de-DE" altLang="de-DE" sz="3200" dirty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DE" altLang="de-DE" sz="3200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people</a:t>
            </a:r>
            <a:r>
              <a:rPr lang="de-DE" altLang="de-DE" sz="3200" dirty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DE" altLang="de-DE" sz="3200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were</a:t>
            </a:r>
            <a:r>
              <a:rPr lang="de-DE" altLang="de-DE" sz="3200" dirty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DE" altLang="de-DE" sz="3200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pushed</a:t>
            </a:r>
            <a:r>
              <a:rPr lang="de-DE" altLang="de-DE" sz="3200" dirty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DE" altLang="de-DE" sz="3200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by</a:t>
            </a:r>
            <a:r>
              <a:rPr lang="de-DE" altLang="de-DE" sz="3200" dirty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DE" altLang="de-DE" sz="3200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the</a:t>
            </a:r>
            <a:r>
              <a:rPr lang="de-DE" altLang="de-DE" sz="3200" dirty="0">
                <a:latin typeface="Verdana" pitchFamily="34" charset="0"/>
                <a:ea typeface="Verdana" pitchFamily="34" charset="0"/>
                <a:cs typeface="Verdana" pitchFamily="34" charset="0"/>
              </a:rPr>
              <a:t> Anglo-Saxons </a:t>
            </a:r>
            <a:r>
              <a:rPr lang="de-DE" altLang="de-DE" sz="3200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into</a:t>
            </a:r>
            <a:r>
              <a:rPr lang="de-DE" altLang="de-DE" sz="3200" dirty="0">
                <a:latin typeface="Verdana" pitchFamily="34" charset="0"/>
                <a:ea typeface="Verdana" pitchFamily="34" charset="0"/>
                <a:cs typeface="Verdana" pitchFamily="34" charset="0"/>
              </a:rPr>
              <a:t> Wales, Scotland and </a:t>
            </a:r>
            <a:r>
              <a:rPr lang="de-DE" altLang="de-DE" sz="3200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Ireland</a:t>
            </a:r>
            <a:r>
              <a:rPr lang="de-DE" altLang="de-DE" sz="3200" dirty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DE" altLang="de-DE" sz="3200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where</a:t>
            </a:r>
            <a:r>
              <a:rPr lang="de-DE" altLang="de-DE" sz="3200" dirty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DE" altLang="de-DE" sz="3200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their</a:t>
            </a:r>
            <a:r>
              <a:rPr lang="de-DE" altLang="de-DE" sz="3200" dirty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DE" altLang="de-DE" sz="3200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culture</a:t>
            </a:r>
            <a:r>
              <a:rPr lang="de-DE" altLang="de-DE" sz="3200" dirty="0">
                <a:latin typeface="Verdana" pitchFamily="34" charset="0"/>
                <a:ea typeface="Verdana" pitchFamily="34" charset="0"/>
                <a:cs typeface="Verdana" pitchFamily="34" charset="0"/>
              </a:rPr>
              <a:t> still </a:t>
            </a:r>
            <a:r>
              <a:rPr lang="de-DE" altLang="de-DE" sz="3200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lives</a:t>
            </a:r>
            <a:r>
              <a:rPr lang="de-DE" altLang="de-DE" sz="3200" dirty="0">
                <a:latin typeface="Verdana" pitchFamily="34" charset="0"/>
                <a:ea typeface="Verdana" pitchFamily="34" charset="0"/>
                <a:cs typeface="Verdana" pitchFamily="34" charset="0"/>
              </a:rPr>
              <a:t> on </a:t>
            </a:r>
            <a:r>
              <a:rPr lang="de-DE" altLang="de-DE" sz="3200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today</a:t>
            </a:r>
            <a:r>
              <a:rPr lang="de-DE" altLang="de-DE" sz="3200" dirty="0">
                <a:latin typeface="Verdana" pitchFamily="34" charset="0"/>
                <a:ea typeface="Verdana" pitchFamily="34" charset="0"/>
                <a:cs typeface="Verdana" pitchFamily="34" charset="0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18015126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55" dur="2000" fill="hold"/>
                                        <p:tgtEl>
                                          <p:spTgt spid="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  <p:bldP spid="5" grpId="0"/>
      <p:bldP spid="5" grpId="1"/>
      <p:bldP spid="6" grpId="0"/>
      <p:bldP spid="7" grpId="0"/>
      <p:bldP spid="7" grpId="1"/>
      <p:bldP spid="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ctrTitle"/>
          </p:nvPr>
        </p:nvSpPr>
        <p:spPr bwMode="auto">
          <a:xfrm>
            <a:off x="0" y="2274442"/>
            <a:ext cx="9144000" cy="79451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 eaLnBrk="1" hangingPunct="1"/>
            <a:r>
              <a:rPr lang="en-GB" altLang="de-DE" sz="3600" dirty="0">
                <a:latin typeface="Verdana" pitchFamily="34" charset="0"/>
                <a:ea typeface="Verdana" pitchFamily="34" charset="0"/>
                <a:cs typeface="Verdana" pitchFamily="34" charset="0"/>
              </a:rPr>
              <a:t>Don’t hold your breath.</a:t>
            </a:r>
          </a:p>
        </p:txBody>
      </p:sp>
      <p:sp>
        <p:nvSpPr>
          <p:cNvPr id="17415" name="Text Box 7"/>
          <p:cNvSpPr txBox="1">
            <a:spLocks noChangeArrowheads="1"/>
          </p:cNvSpPr>
          <p:nvPr/>
        </p:nvSpPr>
        <p:spPr bwMode="auto">
          <a:xfrm>
            <a:off x="0" y="1125538"/>
            <a:ext cx="914400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de-DE" altLang="de-DE" b="1" dirty="0">
                <a:solidFill>
                  <a:srgbClr val="FF0000"/>
                </a:solidFill>
                <a:latin typeface="Verdana" pitchFamily="34" charset="0"/>
              </a:rPr>
              <a:t>Team 1 (4)</a:t>
            </a: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982EFFAB-FD0F-4855-B472-8E40CB68B97C}"/>
              </a:ext>
            </a:extLst>
          </p:cNvPr>
          <p:cNvSpPr txBox="1"/>
          <p:nvPr/>
        </p:nvSpPr>
        <p:spPr>
          <a:xfrm>
            <a:off x="251520" y="4149080"/>
            <a:ext cx="40324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a) </a:t>
            </a:r>
            <a:r>
              <a:rPr lang="de-DE" sz="2400" b="1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Speak</a:t>
            </a:r>
            <a:r>
              <a:rPr lang="de-DE" sz="24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de-DE" sz="2400" b="1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freely</a:t>
            </a:r>
            <a:r>
              <a:rPr lang="de-DE" sz="24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.</a:t>
            </a:r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091A2651-C34C-4F56-A9F7-35C864CAC88A}"/>
              </a:ext>
            </a:extLst>
          </p:cNvPr>
          <p:cNvSpPr txBox="1"/>
          <p:nvPr/>
        </p:nvSpPr>
        <p:spPr>
          <a:xfrm>
            <a:off x="251520" y="5343599"/>
            <a:ext cx="41044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 )Calm down.</a:t>
            </a: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A0A49DB9-AAAB-42C8-A507-D1C4873DB4E7}"/>
              </a:ext>
            </a:extLst>
          </p:cNvPr>
          <p:cNvSpPr txBox="1"/>
          <p:nvPr/>
        </p:nvSpPr>
        <p:spPr>
          <a:xfrm>
            <a:off x="4644008" y="5313982"/>
            <a:ext cx="449999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d) Take a </a:t>
            </a:r>
            <a:r>
              <a:rPr lang="de-DE" sz="2400" b="1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deep</a:t>
            </a:r>
            <a:r>
              <a:rPr lang="de-DE" sz="24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de-DE" sz="2400" b="1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breath</a:t>
            </a:r>
            <a:r>
              <a:rPr lang="de-DE" sz="24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and relax.</a:t>
            </a: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EFE2139A-3FD7-4896-A324-DA3F6DB0E9C5}"/>
              </a:ext>
            </a:extLst>
          </p:cNvPr>
          <p:cNvSpPr txBox="1"/>
          <p:nvPr/>
        </p:nvSpPr>
        <p:spPr>
          <a:xfrm>
            <a:off x="4598640" y="4149080"/>
            <a:ext cx="45453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b) </a:t>
            </a:r>
            <a:r>
              <a:rPr lang="de-DE" sz="2400" b="1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Don‘t</a:t>
            </a:r>
            <a:r>
              <a:rPr lang="de-DE" sz="24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de-DE" sz="2400" b="1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expect</a:t>
            </a:r>
            <a:r>
              <a:rPr lang="de-DE" sz="24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de-DE" sz="2400" b="1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too</a:t>
            </a:r>
            <a:r>
              <a:rPr lang="de-DE" sz="24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de-DE" sz="2400" b="1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much</a:t>
            </a:r>
            <a:r>
              <a:rPr lang="de-DE" sz="24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1546626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55" dur="2000" fill="hold"/>
                                        <p:tgtEl>
                                          <p:spTgt spid="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0" grpId="0" animBg="1"/>
      <p:bldP spid="5" grpId="0"/>
      <p:bldP spid="5" grpId="1"/>
      <p:bldP spid="6" grpId="0"/>
      <p:bldP spid="7" grpId="0"/>
      <p:bldP spid="7" grpId="1"/>
      <p:bldP spid="8" grpId="0"/>
      <p:bldP spid="8" grpId="1"/>
    </p:bldLst>
  </p:timing>
</p:sld>
</file>

<file path=ppt/theme/theme1.xml><?xml version="1.0" encoding="utf-8"?>
<a:theme xmlns:a="http://schemas.openxmlformats.org/drawingml/2006/main" name="Standarddesign">
  <a:themeElements>
    <a:clrScheme name="Standard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tandard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tandard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675</Words>
  <Application>Microsoft Office PowerPoint</Application>
  <PresentationFormat>Bildschirmpräsentation (4:3)</PresentationFormat>
  <Paragraphs>76</Paragraphs>
  <Slides>14</Slides>
  <Notes>1</Notes>
  <HiddenSlides>0</HiddenSlides>
  <MMClips>4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14</vt:i4>
      </vt:variant>
    </vt:vector>
  </HeadingPairs>
  <TitlesOfParts>
    <vt:vector size="18" baseType="lpstr">
      <vt:lpstr>Arial</vt:lpstr>
      <vt:lpstr>Calibri</vt:lpstr>
      <vt:lpstr>Verdana</vt:lpstr>
      <vt:lpstr>Standarddesign</vt:lpstr>
      <vt:lpstr>Quiz –  “The Hot Chair” </vt:lpstr>
      <vt:lpstr>Quiz - “The Hot Chair” (Instructions)   Two teams compete (Team 1, Team 2) There are 6 questions for each team The team that can answer most of the questions correctly is the winner Each question has to be answered by one team member/candidate alone  The candidate must not consult the other members of his team Each team has two 50/50 jokers that can be used by the candidates Moreover, each team has one “Veto”* that can be used  if team members believe that the answer of their candidate is wrong In case of a “Veto” the team can correct the answer of their candidate  and replace it by a second - then valid - answer   *Veto – (lat.) „ich verbiete / I forbid“ (Einspruch)  </vt:lpstr>
      <vt:lpstr>haberdashery</vt:lpstr>
      <vt:lpstr>redoubt</vt:lpstr>
      <vt:lpstr>Released in 1971, City of New Orleans was a protest song against President Nixon‘s decision to retire two thirds of the US long distance trains. The City of New Orleans operated between…</vt:lpstr>
      <vt:lpstr>In 1995, the Rolling Stones song Start me up was used by a US company to support the market introduction of…?</vt:lpstr>
      <vt:lpstr>The United Kingdom was founded as an alliance of the monarchies of England, Scotland and Wales. That hapened in…</vt:lpstr>
      <vt:lpstr>Which people were pushed by the Anglo-Saxons into Wales, Scotland and Ireland where their culture still lives on today?</vt:lpstr>
      <vt:lpstr>Don’t hold your breath.</vt:lpstr>
      <vt:lpstr>I’ll give you that.</vt:lpstr>
      <vt:lpstr>“Busted flat in Baton Rouge…”. Which song is it?</vt:lpstr>
      <vt:lpstr>“We all came out to Montreux…”. Which song is it?</vt:lpstr>
      <vt:lpstr>We really want to watch the film. All newspapers have written good … of it.</vt:lpstr>
      <vt:lpstr>BBC 1 and BBC 2 are two of the best  TV … in Britain.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Quiz –  “The Hot Chair”</dc:title>
  <dc:creator>Jürgen Hensel</dc:creator>
  <cp:lastModifiedBy>Jürgen Hensel</cp:lastModifiedBy>
  <cp:revision>474</cp:revision>
  <dcterms:created xsi:type="dcterms:W3CDTF">2011-03-24T10:15:25Z</dcterms:created>
  <dcterms:modified xsi:type="dcterms:W3CDTF">2024-06-17T11:56:35Z</dcterms:modified>
</cp:coreProperties>
</file>