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6" r:id="rId3"/>
    <p:sldId id="410" r:id="rId4"/>
    <p:sldId id="411" r:id="rId5"/>
    <p:sldId id="412" r:id="rId6"/>
    <p:sldId id="422" r:id="rId7"/>
    <p:sldId id="414" r:id="rId8"/>
    <p:sldId id="415" r:id="rId9"/>
    <p:sldId id="416" r:id="rId10"/>
    <p:sldId id="417" r:id="rId11"/>
    <p:sldId id="418" r:id="rId12"/>
    <p:sldId id="419" r:id="rId13"/>
    <p:sldId id="420" r:id="rId14"/>
    <p:sldId id="423" r:id="rId15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2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772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>
              <a:defRPr/>
            </a:pPr>
            <a:fld id="{B0C46192-7FF4-4670-A111-ED727D42048A}" type="datetimeFigureOut">
              <a:rPr lang="de-DE"/>
              <a:pPr>
                <a:defRPr/>
              </a:pPr>
              <a:t>31.10.2024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>
              <a:defRPr/>
            </a:pPr>
            <a:fld id="{BA3FC7BF-4427-497C-AD8A-BAB9D7CE07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261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3FC7BF-4427-497C-AD8A-BAB9D7CE07C5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7619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9259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4290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5421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57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4980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8401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0573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6639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83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9576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0161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028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altLang="de-DE" b="1" dirty="0"/>
              <a:t>2. Halbjahr 2024</a:t>
            </a:r>
            <a:endParaRPr lang="de-DE" altLang="de-DE" b="1" i="1" dirty="0"/>
          </a:p>
          <a:p>
            <a:pPr algn="ctr" eaLnBrk="1" hangingPunct="1">
              <a:defRPr/>
            </a:pPr>
            <a:r>
              <a:rPr lang="de-DE" altLang="de-DE" b="1" i="1" dirty="0"/>
              <a:t>Englisch am Abend A2-2</a:t>
            </a:r>
            <a:endParaRPr lang="de-DE" altLang="de-DE" b="1" dirty="0"/>
          </a:p>
          <a:p>
            <a:pPr algn="ctr" eaLnBrk="1" hangingPunct="1">
              <a:defRPr/>
            </a:pPr>
            <a:r>
              <a:rPr lang="en-GB" altLang="de-DE" b="1" dirty="0"/>
              <a:t>242-40622A</a:t>
            </a:r>
            <a:r>
              <a:rPr lang="de-DE" altLang="de-DE" b="1" dirty="0"/>
              <a:t>, Mi, 18.00 – 19.30 Uhr</a:t>
            </a:r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" name="Grafik 2" descr="Ein Bild, das Diagramm enthält.&#10;&#10;Automatisch generierte Beschreibung">
            <a:extLst>
              <a:ext uri="{FF2B5EF4-FFF2-40B4-BE49-F238E27FC236}">
                <a16:creationId xmlns:a16="http://schemas.microsoft.com/office/drawing/2014/main" id="{CA344F88-9566-5573-0FB1-0678F24F285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754" y="44624"/>
            <a:ext cx="2571750" cy="523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0425"/>
            <a:ext cx="9144000" cy="2235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6600">
                <a:latin typeface="Verdana" pitchFamily="34" charset="0"/>
              </a:rPr>
              <a:t>Quiz – </a:t>
            </a:r>
            <a:br>
              <a:rPr lang="en-GB" altLang="de-DE" sz="6600">
                <a:latin typeface="Verdana" pitchFamily="34" charset="0"/>
              </a:rPr>
            </a:br>
            <a:r>
              <a:rPr lang="en-GB" altLang="de-DE" sz="6600">
                <a:latin typeface="Verdana" pitchFamily="34" charset="0"/>
              </a:rPr>
              <a:t>“The Hot Chair”</a:t>
            </a:r>
            <a:r>
              <a:rPr lang="de-DE" altLang="de-DE" sz="4000"/>
              <a:t> </a:t>
            </a: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>
                <a:solidFill>
                  <a:srgbClr val="FF0000"/>
                </a:solidFill>
                <a:latin typeface="Verdana" pitchFamily="34" charset="0"/>
              </a:rPr>
              <a:t>Unit 3, 30 </a:t>
            </a:r>
            <a:r>
              <a:rPr lang="de-DE" altLang="de-DE" b="1" dirty="0" err="1">
                <a:solidFill>
                  <a:srgbClr val="FF0000"/>
                </a:solidFill>
                <a:latin typeface="Verdana" pitchFamily="34" charset="0"/>
              </a:rPr>
              <a:t>October</a:t>
            </a: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6505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I’ll give you that.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(4)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F804A0F-E93E-4987-A8E4-84F9B1475A22}"/>
              </a:ext>
            </a:extLst>
          </p:cNvPr>
          <p:cNvSpPr txBox="1"/>
          <p:nvPr/>
        </p:nvSpPr>
        <p:spPr>
          <a:xfrm>
            <a:off x="251519" y="4149080"/>
            <a:ext cx="4193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I will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trouble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5EC9DF3-5D33-4786-98E9-731CA1C3752F}"/>
              </a:ext>
            </a:extLst>
          </p:cNvPr>
          <p:cNvSpPr txBox="1"/>
          <p:nvPr/>
        </p:nvSpPr>
        <p:spPr>
          <a:xfrm>
            <a:off x="251520" y="5343599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Accepted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said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right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719080C-605D-4242-AF20-68B6C51464CB}"/>
              </a:ext>
            </a:extLst>
          </p:cNvPr>
          <p:cNvSpPr txBox="1"/>
          <p:nvPr/>
        </p:nvSpPr>
        <p:spPr>
          <a:xfrm>
            <a:off x="4699336" y="5313982"/>
            <a:ext cx="4444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I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don‘t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care.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F89A008-8C8A-4DC7-93AB-474126C6CF91}"/>
              </a:ext>
            </a:extLst>
          </p:cNvPr>
          <p:cNvSpPr txBox="1"/>
          <p:nvPr/>
        </p:nvSpPr>
        <p:spPr>
          <a:xfrm>
            <a:off x="4644008" y="4149080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Forget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about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it.</a:t>
            </a:r>
          </a:p>
        </p:txBody>
      </p:sp>
    </p:spTree>
    <p:extLst>
      <p:ext uri="{BB962C8B-B14F-4D97-AF65-F5344CB8AC3E}">
        <p14:creationId xmlns:p14="http://schemas.microsoft.com/office/powerpoint/2010/main" val="193057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5" grpId="0"/>
      <p:bldP spid="5" grpId="1"/>
      <p:bldP spid="6" grpId="0"/>
      <p:bldP spid="6" grpId="1"/>
      <p:bldP spid="7" grpId="0"/>
      <p:bldP spid="9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20" y="4437112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save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Queen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618857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save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our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gracious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King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589240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save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our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noble Queen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437112"/>
            <a:ext cx="4149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save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our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noble King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F35A93-4431-D837-CF89-D98FEFF04A9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129857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The British national anthem starts with the words…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God Save The King (British National Anthem) - Traditional">
            <a:hlinkClick r:id="" action="ppaction://media"/>
            <a:extLst>
              <a:ext uri="{FF2B5EF4-FFF2-40B4-BE49-F238E27FC236}">
                <a16:creationId xmlns:a16="http://schemas.microsoft.com/office/drawing/2014/main" id="{4EDF7EB3-BD40-38BA-6B06-94955CD1D4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83968" y="357301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68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1538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19" y="4614227"/>
            <a:ext cx="4248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Say,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910371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so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proudly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hailed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910371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By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dawn‘s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early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light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614227"/>
            <a:ext cx="4581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The star-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spangled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banner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683B050-DCC6-70E5-9042-0D87E7DAE9E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129857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The United States’ national anthem starts with the words…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The Star Spangled Banner">
            <a:hlinkClick r:id="" action="ppaction://media"/>
            <a:extLst>
              <a:ext uri="{FF2B5EF4-FFF2-40B4-BE49-F238E27FC236}">
                <a16:creationId xmlns:a16="http://schemas.microsoft.com/office/drawing/2014/main" id="{1FCD2D39-2683-0F86-664F-C662594A15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6114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113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988840"/>
            <a:ext cx="9144000" cy="108012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really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want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watch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film. All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newspapers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have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written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good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…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it.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3FAD51-0B8A-4FA3-A822-818725FAB679}"/>
              </a:ext>
            </a:extLst>
          </p:cNvPr>
          <p:cNvSpPr txBox="1"/>
          <p:nvPr/>
        </p:nvSpPr>
        <p:spPr>
          <a:xfrm>
            <a:off x="1368152" y="425070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articles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6B22AAB-5251-4122-BD57-350D794A72C5}"/>
              </a:ext>
            </a:extLst>
          </p:cNvPr>
          <p:cNvSpPr txBox="1"/>
          <p:nvPr/>
        </p:nvSpPr>
        <p:spPr>
          <a:xfrm>
            <a:off x="1368152" y="5177517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reviews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1964D6C-7A9D-47BE-A5F7-04423468678E}"/>
              </a:ext>
            </a:extLst>
          </p:cNvPr>
          <p:cNvSpPr txBox="1"/>
          <p:nvPr/>
        </p:nvSpPr>
        <p:spPr>
          <a:xfrm>
            <a:off x="5760640" y="5147900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reports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03BB72-7F93-42FC-826C-E2370C755227}"/>
              </a:ext>
            </a:extLst>
          </p:cNvPr>
          <p:cNvSpPr txBox="1"/>
          <p:nvPr/>
        </p:nvSpPr>
        <p:spPr>
          <a:xfrm>
            <a:off x="5715272" y="4221088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critics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7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/>
      <p:bldP spid="4" grpId="1"/>
      <p:bldP spid="5" grpId="0"/>
      <p:bldP spid="5" grpId="1"/>
      <p:bldP spid="6" grpId="0"/>
      <p:bldP spid="6" grpId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348880"/>
            <a:ext cx="9144000" cy="10081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BBC 1 and BBC 2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two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best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TV … in Britain.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3FAD51-0B8A-4FA3-A822-818725FAB679}"/>
              </a:ext>
            </a:extLst>
          </p:cNvPr>
          <p:cNvSpPr txBox="1"/>
          <p:nvPr/>
        </p:nvSpPr>
        <p:spPr>
          <a:xfrm>
            <a:off x="1152128" y="4466729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companies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6B22AAB-5251-4122-BD57-350D794A72C5}"/>
              </a:ext>
            </a:extLst>
          </p:cNvPr>
          <p:cNvSpPr txBox="1"/>
          <p:nvPr/>
        </p:nvSpPr>
        <p:spPr>
          <a:xfrm>
            <a:off x="1152128" y="5393541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channels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1964D6C-7A9D-47BE-A5F7-04423468678E}"/>
              </a:ext>
            </a:extLst>
          </p:cNvPr>
          <p:cNvSpPr txBox="1"/>
          <p:nvPr/>
        </p:nvSpPr>
        <p:spPr>
          <a:xfrm>
            <a:off x="5544616" y="5363924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broadcasts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03BB72-7F93-42FC-826C-E2370C755227}"/>
              </a:ext>
            </a:extLst>
          </p:cNvPr>
          <p:cNvSpPr txBox="1"/>
          <p:nvPr/>
        </p:nvSpPr>
        <p:spPr>
          <a:xfrm>
            <a:off x="5499248" y="4437112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stations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81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/>
      <p:bldP spid="4" grpId="1"/>
      <p:bldP spid="5" grpId="0"/>
      <p:bldP spid="5" grpId="1"/>
      <p:bldP spid="6" grpId="0"/>
      <p:bldP spid="6" grpId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125538"/>
            <a:ext cx="9144000" cy="5876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Aft>
                <a:spcPct val="100000"/>
              </a:spcAft>
            </a:pPr>
            <a:r>
              <a:rPr lang="en-GB" altLang="de-DE" sz="2400" b="1" dirty="0">
                <a:solidFill>
                  <a:srgbClr val="FF0000"/>
                </a:solidFill>
              </a:rPr>
              <a:t>Quiz - “The Hot Chair” (Instructions)</a:t>
            </a:r>
            <a:br>
              <a:rPr lang="en-GB" altLang="de-DE" sz="2400" b="1" dirty="0">
                <a:solidFill>
                  <a:srgbClr val="FF0000"/>
                </a:solidFill>
              </a:rPr>
            </a:br>
            <a:br>
              <a:rPr lang="en-GB" altLang="de-DE" sz="1000" b="1" dirty="0">
                <a:solidFill>
                  <a:srgbClr val="FF0000"/>
                </a:solidFill>
              </a:rPr>
            </a:br>
            <a:br>
              <a:rPr lang="en-GB" altLang="de-DE" sz="1000" b="1" dirty="0">
                <a:solidFill>
                  <a:srgbClr val="FF0000"/>
                </a:solidFill>
              </a:rPr>
            </a:br>
            <a:r>
              <a:rPr lang="en-GB" altLang="de-DE" sz="20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>
                <a:solidFill>
                  <a:schemeClr val="tx1"/>
                </a:solidFill>
              </a:rPr>
              <a:t>wo</a:t>
            </a:r>
            <a:r>
              <a:rPr lang="en-GB" altLang="de-DE" sz="2000" b="1" dirty="0"/>
              <a:t> teams compete (Team 1, Team 2)</a:t>
            </a:r>
            <a:br>
              <a:rPr lang="en-GB" altLang="de-DE" sz="2000" dirty="0"/>
            </a:br>
            <a:r>
              <a:rPr lang="en-GB" altLang="de-DE" sz="20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here are 6 questions for each team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 team that can answer most of the questions correctly is the winner</a:t>
            </a:r>
            <a:br>
              <a:rPr lang="en-GB" altLang="de-DE" sz="2000" dirty="0"/>
            </a:br>
            <a:r>
              <a:rPr lang="en-GB" altLang="de-DE" sz="2200" b="1" dirty="0">
                <a:solidFill>
                  <a:srgbClr val="FF0000"/>
                </a:solidFill>
              </a:rPr>
              <a:t>E</a:t>
            </a:r>
            <a:r>
              <a:rPr lang="en-GB" altLang="de-DE" sz="2000" b="1" dirty="0"/>
              <a:t>ach question has to be answered </a:t>
            </a:r>
            <a:r>
              <a:rPr lang="en-GB" altLang="de-DE" sz="2000" b="1" u="sng" dirty="0"/>
              <a:t>by one team member/candidate</a:t>
            </a:r>
            <a:r>
              <a:rPr lang="en-GB" altLang="de-DE" sz="2000" b="1" dirty="0"/>
              <a:t> alone 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 candidate </a:t>
            </a:r>
            <a:r>
              <a:rPr lang="en-GB" altLang="de-DE" sz="2000" b="1" u="sng" dirty="0"/>
              <a:t>must not </a:t>
            </a:r>
            <a:r>
              <a:rPr lang="en-GB" altLang="de-DE" sz="2000" b="1" u="sng"/>
              <a:t>consult</a:t>
            </a:r>
            <a:r>
              <a:rPr lang="en-GB" altLang="de-DE" sz="2000" b="1"/>
              <a:t> the </a:t>
            </a:r>
            <a:r>
              <a:rPr lang="en-GB" altLang="de-DE" sz="2000" b="1" dirty="0"/>
              <a:t>other members of his team</a:t>
            </a:r>
            <a:br>
              <a:rPr lang="en-GB" altLang="de-DE" sz="2000" b="1" dirty="0"/>
            </a:br>
            <a:r>
              <a:rPr lang="en-GB" altLang="de-DE" sz="2000" b="1" dirty="0">
                <a:solidFill>
                  <a:srgbClr val="FF0000"/>
                </a:solidFill>
              </a:rPr>
              <a:t>E</a:t>
            </a:r>
            <a:r>
              <a:rPr lang="en-GB" altLang="de-DE" sz="2000" b="1" dirty="0"/>
              <a:t>ach team has </a:t>
            </a:r>
            <a:r>
              <a:rPr lang="en-GB" altLang="de-DE" sz="2000" b="1" u="sng" dirty="0"/>
              <a:t>two 50/50 jokers</a:t>
            </a:r>
            <a:r>
              <a:rPr lang="en-GB" altLang="de-DE" sz="2000" b="1" dirty="0"/>
              <a:t> that can be used by the candidates</a:t>
            </a:r>
            <a:br>
              <a:rPr lang="en-GB" altLang="de-DE" sz="2000" b="1" dirty="0"/>
            </a:br>
            <a:r>
              <a:rPr lang="en-GB" altLang="de-DE" sz="2000" b="1" dirty="0">
                <a:solidFill>
                  <a:srgbClr val="FF0000"/>
                </a:solidFill>
              </a:rPr>
              <a:t>M</a:t>
            </a:r>
            <a:r>
              <a:rPr lang="en-GB" altLang="de-DE" sz="2000" b="1" dirty="0">
                <a:solidFill>
                  <a:schemeClr val="tx1"/>
                </a:solidFill>
              </a:rPr>
              <a:t>oreover,</a:t>
            </a:r>
            <a:r>
              <a:rPr lang="en-GB" altLang="de-DE" sz="2000" b="1" dirty="0">
                <a:solidFill>
                  <a:srgbClr val="FF0000"/>
                </a:solidFill>
              </a:rPr>
              <a:t> </a:t>
            </a:r>
            <a:r>
              <a:rPr lang="en-GB" altLang="de-DE" sz="2000" b="1" dirty="0">
                <a:solidFill>
                  <a:schemeClr val="tx1"/>
                </a:solidFill>
              </a:rPr>
              <a:t>e</a:t>
            </a:r>
            <a:r>
              <a:rPr lang="en-GB" altLang="de-DE" sz="2000" b="1" dirty="0"/>
              <a:t>ach team has </a:t>
            </a:r>
            <a:r>
              <a:rPr lang="en-GB" altLang="de-DE" sz="2000" b="1" u="sng" dirty="0"/>
              <a:t>one “Veto”*</a:t>
            </a:r>
            <a:r>
              <a:rPr lang="en-GB" altLang="de-DE" sz="2000" b="1" dirty="0"/>
              <a:t> that can be used </a:t>
            </a:r>
            <a:br>
              <a:rPr lang="en-GB" altLang="de-DE" sz="2000" b="1" dirty="0"/>
            </a:br>
            <a:r>
              <a:rPr lang="en-GB" altLang="de-DE" sz="2000" b="1" dirty="0"/>
              <a:t>if team members believe that the answer of their candidate is wrong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I</a:t>
            </a:r>
            <a:r>
              <a:rPr lang="en-GB" altLang="de-DE" sz="2000" b="1" dirty="0"/>
              <a:t>n case of a “Veto” the </a:t>
            </a:r>
            <a:r>
              <a:rPr lang="en-GB" altLang="de-DE" sz="2000" b="1" dirty="0">
                <a:solidFill>
                  <a:schemeClr val="tx1"/>
                </a:solidFill>
              </a:rPr>
              <a:t>team can correct the answer of their candidate </a:t>
            </a:r>
            <a:br>
              <a:rPr lang="en-GB" altLang="de-DE" sz="2000" b="1" dirty="0">
                <a:solidFill>
                  <a:schemeClr val="tx1"/>
                </a:solidFill>
              </a:rPr>
            </a:br>
            <a:r>
              <a:rPr lang="en-GB" altLang="de-DE" sz="2000" b="1" dirty="0">
                <a:solidFill>
                  <a:schemeClr val="tx1"/>
                </a:solidFill>
              </a:rPr>
              <a:t>and replace it by a second - then valid - answer</a:t>
            </a:r>
            <a:br>
              <a:rPr lang="de-DE" altLang="de-DE" sz="2000" b="1" dirty="0"/>
            </a:br>
            <a:br>
              <a:rPr lang="de-DE" altLang="de-DE" sz="2000" b="1" dirty="0"/>
            </a:br>
            <a:br>
              <a:rPr lang="de-DE" altLang="de-DE" sz="2000" b="1" dirty="0"/>
            </a:br>
            <a:r>
              <a:rPr lang="de-DE" altLang="de-DE" sz="2000" b="1" dirty="0">
                <a:solidFill>
                  <a:schemeClr val="bg1"/>
                </a:solidFill>
              </a:rPr>
              <a:t>*Veto –</a:t>
            </a:r>
            <a:r>
              <a:rPr lang="de-DE" altLang="de-DE" sz="2000" b="1" dirty="0"/>
              <a:t> </a:t>
            </a:r>
            <a:r>
              <a:rPr lang="de-DE" altLang="de-DE" sz="2000" b="1" dirty="0">
                <a:solidFill>
                  <a:schemeClr val="bg1"/>
                </a:solidFill>
              </a:rPr>
              <a:t>(lat.) „ich verbiete / I </a:t>
            </a:r>
            <a:r>
              <a:rPr lang="de-DE" altLang="de-DE" sz="2000" b="1" dirty="0" err="1">
                <a:solidFill>
                  <a:schemeClr val="bg1"/>
                </a:solidFill>
              </a:rPr>
              <a:t>forbid</a:t>
            </a:r>
            <a:r>
              <a:rPr lang="de-DE" altLang="de-DE" sz="2000" b="1" dirty="0">
                <a:solidFill>
                  <a:schemeClr val="bg1"/>
                </a:solidFill>
              </a:rPr>
              <a:t>“ (Einspruch)</a:t>
            </a:r>
            <a:r>
              <a:rPr lang="en-GB" altLang="de-DE" sz="2000" dirty="0">
                <a:solidFill>
                  <a:schemeClr val="bg1"/>
                </a:solidFill>
              </a:rPr>
              <a:t> </a:t>
            </a:r>
            <a:br>
              <a:rPr lang="de-DE" altLang="de-DE" sz="2000" dirty="0"/>
            </a:br>
            <a:endParaRPr lang="de-DE" altLang="de-DE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492896"/>
            <a:ext cx="9144000" cy="57606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haberdashery</a:t>
            </a:r>
            <a:endParaRPr lang="de-DE" altLang="de-DE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(1)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EB8B4B2E-9129-E2A6-0726-66A147DDA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365625"/>
            <a:ext cx="464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nonsense phrases</a:t>
            </a:r>
            <a:endParaRPr lang="de-DE" altLang="de-DE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C1146AF0-8B09-E5B9-08DE-48F5DDC2C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5445125"/>
            <a:ext cx="41406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sewing accessories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B084D7C4-0724-F722-FDE8-4E917D72D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016" y="4365625"/>
            <a:ext cx="44279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underwear</a:t>
            </a:r>
            <a:endParaRPr lang="de-DE" altLang="de-DE" sz="2400" dirty="0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6BBDA033-4210-3089-6FDA-60D40F01C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3" y="5445125"/>
            <a:ext cx="43206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men’s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and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women’s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>
                <a:solidFill>
                  <a:schemeClr val="bg1"/>
                </a:solidFill>
                <a:latin typeface="Verdana" pitchFamily="34" charset="0"/>
              </a:rPr>
              <a:t>hats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49057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2" grpId="0"/>
      <p:bldP spid="4" grpId="0"/>
      <p:bldP spid="4" grpId="1"/>
      <p:bldP spid="8" grpId="0"/>
      <p:bldP spid="8" grpId="1"/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3"/>
            <a:ext cx="9144000" cy="7920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teetotaller</a:t>
            </a:r>
            <a:endParaRPr lang="de-DE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87338" y="4365625"/>
            <a:ext cx="46447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someone who is very good at playing golf</a:t>
            </a:r>
            <a:endParaRPr lang="de-DE" altLang="de-DE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7338" y="5445125"/>
            <a:ext cx="40687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someone who does not drink alcohol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516116" y="4365625"/>
            <a:ext cx="40687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someone who is an expert in teas</a:t>
            </a:r>
            <a:endParaRPr lang="de-DE" altLang="de-DE" sz="2400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9992" y="5445125"/>
            <a:ext cx="46085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a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very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ironic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/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sarcastic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>
                <a:solidFill>
                  <a:schemeClr val="bg1"/>
                </a:solidFill>
                <a:latin typeface="Verdana" pitchFamily="34" charset="0"/>
              </a:rPr>
              <a:t>person </a:t>
            </a:r>
            <a:endParaRPr lang="de-DE" altLang="de-DE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(1)</a:t>
            </a:r>
          </a:p>
        </p:txBody>
      </p:sp>
    </p:spTree>
    <p:extLst>
      <p:ext uri="{BB962C8B-B14F-4D97-AF65-F5344CB8AC3E}">
        <p14:creationId xmlns:p14="http://schemas.microsoft.com/office/powerpoint/2010/main" val="186045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22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/>
      <p:bldP spid="12292" grpId="0"/>
      <p:bldP spid="12292" grpId="1"/>
      <p:bldP spid="12293" grpId="0"/>
      <p:bldP spid="12293" grpId="1"/>
      <p:bldP spid="12294" grpId="0"/>
      <p:bldP spid="1229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87338" y="4365625"/>
            <a:ext cx="370859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New Orleans and Denver</a:t>
            </a:r>
            <a:endParaRPr lang="de-DE" altLang="de-DE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7338" y="5445125"/>
            <a:ext cx="40687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New Orleans and San Francisco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211960" y="4365625"/>
            <a:ext cx="48245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New Orleans and Saint Louis</a:t>
            </a:r>
            <a:endParaRPr lang="de-DE" altLang="de-DE" sz="2400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211960" y="5445125"/>
            <a:ext cx="40687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New Orleans and Chicago</a:t>
            </a:r>
            <a:endParaRPr lang="de-DE" altLang="de-DE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(2)</a:t>
            </a:r>
          </a:p>
        </p:txBody>
      </p:sp>
      <p:pic>
        <p:nvPicPr>
          <p:cNvPr id="5" name="Arlo Guthrie - City of New Orleans">
            <a:hlinkClick r:id="" action="ppaction://media"/>
            <a:extLst>
              <a:ext uri="{FF2B5EF4-FFF2-40B4-BE49-F238E27FC236}">
                <a16:creationId xmlns:a16="http://schemas.microsoft.com/office/drawing/2014/main" id="{119BFFBE-8B93-AC59-E869-95A2BD2B76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0425"/>
            <a:ext cx="9144000" cy="186586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Released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in 1971, 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City </a:t>
            </a:r>
            <a:r>
              <a:rPr lang="de-DE" altLang="de-DE" sz="28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New Orleans 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was a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protest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song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against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President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Nixon‘s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decision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retire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two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thirds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2800">
                <a:latin typeface="Verdana" pitchFamily="34" charset="0"/>
                <a:ea typeface="Verdana" pitchFamily="34" charset="0"/>
                <a:cs typeface="Verdana" pitchFamily="34" charset="0"/>
              </a:rPr>
              <a:t> US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long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distance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trains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b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City </a:t>
            </a:r>
            <a:r>
              <a:rPr lang="de-DE" altLang="de-DE" sz="28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New Orleans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operated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between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  <a:endParaRPr lang="de-DE" altLang="de-DE" sz="28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23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122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2291" grpId="0"/>
      <p:bldP spid="12291" grpId="1"/>
      <p:bldP spid="12292" grpId="0"/>
      <p:bldP spid="12293" grpId="0"/>
      <p:bldP spid="12293" grpId="1"/>
      <p:bldP spid="12294" grpId="0"/>
      <p:bldP spid="12294" grpId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(2)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20" y="407707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Game Boy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343599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Windows 95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313982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GPS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navigation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systems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077072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DVD </a:t>
            </a:r>
          </a:p>
        </p:txBody>
      </p:sp>
      <p:pic>
        <p:nvPicPr>
          <p:cNvPr id="8" name="Rolling Stones - Start Me Up">
            <a:hlinkClick r:id="" action="ppaction://media"/>
            <a:extLst>
              <a:ext uri="{FF2B5EF4-FFF2-40B4-BE49-F238E27FC236}">
                <a16:creationId xmlns:a16="http://schemas.microsoft.com/office/drawing/2014/main" id="{9703E484-ECD1-EF16-39DB-BFE5E294482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2856"/>
            <a:ext cx="9144000" cy="165618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In 1995,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Rolling Stones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song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Start </a:t>
            </a:r>
            <a:r>
              <a:rPr lang="de-DE" altLang="de-DE" sz="32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</a:t>
            </a:r>
            <a:r>
              <a:rPr lang="de-DE" altLang="de-DE" sz="3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up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was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used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by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a US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company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support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market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introduction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…?</a:t>
            </a:r>
          </a:p>
        </p:txBody>
      </p:sp>
    </p:spTree>
    <p:extLst>
      <p:ext uri="{BB962C8B-B14F-4D97-AF65-F5344CB8AC3E}">
        <p14:creationId xmlns:p14="http://schemas.microsoft.com/office/powerpoint/2010/main" val="397015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6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5" grpId="0"/>
      <p:bldP spid="5" grpId="1"/>
      <p:bldP spid="6" grpId="0"/>
      <p:bldP spid="6" grpId="1"/>
      <p:bldP spid="7" grpId="0"/>
      <p:bldP spid="7" grpId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(3)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1B739D-72D1-470C-B604-11B86415F8F2}"/>
              </a:ext>
            </a:extLst>
          </p:cNvPr>
          <p:cNvSpPr txBox="1"/>
          <p:nvPr/>
        </p:nvSpPr>
        <p:spPr>
          <a:xfrm>
            <a:off x="683568" y="4005064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Great Britain and Northern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Ireland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4351A7-B0E4-4107-82BA-E6CB7F6B555B}"/>
              </a:ext>
            </a:extLst>
          </p:cNvPr>
          <p:cNvSpPr txBox="1"/>
          <p:nvPr/>
        </p:nvSpPr>
        <p:spPr>
          <a:xfrm>
            <a:off x="683568" y="5334307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England, Scotland, Wales and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Ireland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63A587-981F-4000-AEED-3925277E7FA7}"/>
              </a:ext>
            </a:extLst>
          </p:cNvPr>
          <p:cNvSpPr txBox="1"/>
          <p:nvPr/>
        </p:nvSpPr>
        <p:spPr>
          <a:xfrm>
            <a:off x="4716016" y="5343599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England and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British Commonwealth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94A4D89-2AA8-46A0-B1DB-FE84D9D7E795}"/>
              </a:ext>
            </a:extLst>
          </p:cNvPr>
          <p:cNvSpPr txBox="1"/>
          <p:nvPr/>
        </p:nvSpPr>
        <p:spPr>
          <a:xfrm>
            <a:off x="4716016" y="4005064"/>
            <a:ext cx="4427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England, Scotland and Wales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ADBB1CE-EB56-F3D5-5852-EF251515584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3"/>
            <a:ext cx="9144000" cy="72008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United Kingdom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consists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9008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(3)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1B739D-72D1-470C-B604-11B86415F8F2}"/>
              </a:ext>
            </a:extLst>
          </p:cNvPr>
          <p:cNvSpPr txBox="1"/>
          <p:nvPr/>
        </p:nvSpPr>
        <p:spPr>
          <a:xfrm>
            <a:off x="1512168" y="479715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Belfast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4351A7-B0E4-4107-82BA-E6CB7F6B555B}"/>
              </a:ext>
            </a:extLst>
          </p:cNvPr>
          <p:cNvSpPr txBox="1"/>
          <p:nvPr/>
        </p:nvSpPr>
        <p:spPr>
          <a:xfrm>
            <a:off x="1512168" y="59306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Londonderry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63A587-981F-4000-AEED-3925277E7FA7}"/>
              </a:ext>
            </a:extLst>
          </p:cNvPr>
          <p:cNvSpPr txBox="1"/>
          <p:nvPr/>
        </p:nvSpPr>
        <p:spPr>
          <a:xfrm>
            <a:off x="5904656" y="5901079"/>
            <a:ext cx="313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Bristol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94A4D89-2AA8-46A0-B1DB-FE84D9D7E795}"/>
              </a:ext>
            </a:extLst>
          </p:cNvPr>
          <p:cNvSpPr txBox="1"/>
          <p:nvPr/>
        </p:nvSpPr>
        <p:spPr>
          <a:xfrm>
            <a:off x="5859288" y="4830251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Cardiff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FCC41C7-D6B3-D71F-6ECA-7711B8793D9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2"/>
            <a:ext cx="9144000" cy="64807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capital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Wales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…?</a:t>
            </a:r>
          </a:p>
        </p:txBody>
      </p:sp>
    </p:spTree>
    <p:extLst>
      <p:ext uri="{BB962C8B-B14F-4D97-AF65-F5344CB8AC3E}">
        <p14:creationId xmlns:p14="http://schemas.microsoft.com/office/powerpoint/2010/main" val="180151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79451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Don’t hold your breath.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(4)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82EFFAB-FD0F-4855-B472-8E40CB68B97C}"/>
              </a:ext>
            </a:extLst>
          </p:cNvPr>
          <p:cNvSpPr txBox="1"/>
          <p:nvPr/>
        </p:nvSpPr>
        <p:spPr>
          <a:xfrm>
            <a:off x="251520" y="414908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Speak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freely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91A2651-C34C-4F56-A9F7-35C864CAC88A}"/>
              </a:ext>
            </a:extLst>
          </p:cNvPr>
          <p:cNvSpPr txBox="1"/>
          <p:nvPr/>
        </p:nvSpPr>
        <p:spPr>
          <a:xfrm>
            <a:off x="251520" y="5343599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 )Calm down.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0A49DB9-AAAB-42C8-A507-D1C4873DB4E7}"/>
              </a:ext>
            </a:extLst>
          </p:cNvPr>
          <p:cNvSpPr txBox="1"/>
          <p:nvPr/>
        </p:nvSpPr>
        <p:spPr>
          <a:xfrm>
            <a:off x="4644008" y="5313982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Take a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deep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breath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relax.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E2139A-3FD7-4896-A324-DA3F6DB0E9C5}"/>
              </a:ext>
            </a:extLst>
          </p:cNvPr>
          <p:cNvSpPr txBox="1"/>
          <p:nvPr/>
        </p:nvSpPr>
        <p:spPr>
          <a:xfrm>
            <a:off x="4598640" y="4149080"/>
            <a:ext cx="4545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Don‘t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expect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much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466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5" grpId="0"/>
      <p:bldP spid="5" grpId="1"/>
      <p:bldP spid="6" grpId="0"/>
      <p:bldP spid="7" grpId="0"/>
      <p:bldP spid="7" grpId="1"/>
      <p:bldP spid="8" grpId="0"/>
      <p:bldP spid="8" grpId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648</Words>
  <Application>Microsoft Office PowerPoint</Application>
  <PresentationFormat>Bildschirmpräsentation (4:3)</PresentationFormat>
  <Paragraphs>76</Paragraphs>
  <Slides>14</Slides>
  <Notes>1</Notes>
  <HiddenSlides>0</HiddenSlides>
  <MMClips>4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Verdana</vt:lpstr>
      <vt:lpstr>Standarddesign</vt:lpstr>
      <vt:lpstr>Quiz –  “The Hot Chair” </vt:lpstr>
      <vt:lpstr>Quiz - “The Hot Chair” (Instructions)   Two teams compete (Team 1, Team 2) There are 6 questions for each team The team that can answer most of the questions correctly is the winner Each question has to be answered by one team member/candidate alone  The candidate must not consult the other members of his team Each team has two 50/50 jokers that can be used by the candidates Moreover, each team has one “Veto”* that can be used  if team members believe that the answer of their candidate is wrong In case of a “Veto” the team can correct the answer of their candidate  and replace it by a second - then valid - answer   *Veto – (lat.) „ich verbiete / I forbid“ (Einspruch)  </vt:lpstr>
      <vt:lpstr>haberdashery</vt:lpstr>
      <vt:lpstr>teetotaller</vt:lpstr>
      <vt:lpstr>Released in 1971, City of New Orleans was a protest song against President Nixon‘s decision to retire two thirds of the US long distance trains. The City of New Orleans operated between…</vt:lpstr>
      <vt:lpstr>In 1995, the Rolling Stones song Start me up was used by a US company to support the market introduction of…?</vt:lpstr>
      <vt:lpstr>The United Kingdom consists of…</vt:lpstr>
      <vt:lpstr>The capital of Wales is…?</vt:lpstr>
      <vt:lpstr>Don’t hold your breath.</vt:lpstr>
      <vt:lpstr>I’ll give you that.</vt:lpstr>
      <vt:lpstr>The British national anthem starts with the words…</vt:lpstr>
      <vt:lpstr>The United States’ national anthem starts with the words…</vt:lpstr>
      <vt:lpstr>We really want to watch the film. All newspapers have written good … of it.</vt:lpstr>
      <vt:lpstr>BBC 1 and BBC 2 are two of the best  TV … in Britain.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–  “The Hot Chair”</dc:title>
  <dc:creator>Jürgen Hensel</dc:creator>
  <cp:lastModifiedBy>Jürgen Hensel</cp:lastModifiedBy>
  <cp:revision>484</cp:revision>
  <dcterms:created xsi:type="dcterms:W3CDTF">2011-03-24T10:15:25Z</dcterms:created>
  <dcterms:modified xsi:type="dcterms:W3CDTF">2024-10-31T08:18:23Z</dcterms:modified>
</cp:coreProperties>
</file>