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6" r:id="rId3"/>
    <p:sldId id="287" r:id="rId4"/>
    <p:sldId id="316" r:id="rId5"/>
    <p:sldId id="288" r:id="rId6"/>
    <p:sldId id="289" r:id="rId7"/>
    <p:sldId id="290" r:id="rId8"/>
    <p:sldId id="297" r:id="rId9"/>
    <p:sldId id="298" r:id="rId10"/>
    <p:sldId id="304" r:id="rId11"/>
    <p:sldId id="292" r:id="rId12"/>
    <p:sldId id="299" r:id="rId13"/>
    <p:sldId id="317" r:id="rId14"/>
    <p:sldId id="318" r:id="rId15"/>
    <p:sldId id="319" r:id="rId16"/>
    <p:sldId id="320" r:id="rId17"/>
    <p:sldId id="321" r:id="rId18"/>
    <p:sldId id="322" r:id="rId19"/>
    <p:sldId id="323" r:id="rId20"/>
    <p:sldId id="324" r:id="rId21"/>
    <p:sldId id="325" r:id="rId22"/>
    <p:sldId id="326" r:id="rId23"/>
    <p:sldId id="315" r:id="rId24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129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0" y="-7268"/>
            <a:ext cx="9144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de-DE" b="1" dirty="0"/>
              <a:t>2. Halbjahr 2024</a:t>
            </a:r>
            <a:endParaRPr lang="de-DE" b="1" i="1" dirty="0"/>
          </a:p>
          <a:p>
            <a:pPr algn="ctr"/>
            <a:r>
              <a:rPr lang="de-DE" b="1" i="1" dirty="0"/>
              <a:t>Englisch am</a:t>
            </a:r>
            <a:r>
              <a:rPr lang="de-DE" b="1" i="1" baseline="0" dirty="0"/>
              <a:t> Abend</a:t>
            </a:r>
            <a:r>
              <a:rPr lang="de-DE" b="1" i="1" dirty="0"/>
              <a:t> C1-2</a:t>
            </a:r>
            <a:endParaRPr lang="de-DE" b="1" dirty="0"/>
          </a:p>
          <a:p>
            <a:pPr algn="ctr"/>
            <a:r>
              <a:rPr lang="de-DE" b="1" dirty="0"/>
              <a:t>242-40681, Di, 18.15 – 19.45 Uhr</a:t>
            </a:r>
          </a:p>
        </p:txBody>
      </p:sp>
      <p:sp>
        <p:nvSpPr>
          <p:cNvPr id="1034" name="Line 10"/>
          <p:cNvSpPr>
            <a:spLocks noChangeShapeType="1"/>
          </p:cNvSpPr>
          <p:nvPr userDrawn="1"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FCA148A-EFA7-2E40-6E50-1E53F9AAF60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7776" y="188688"/>
            <a:ext cx="2120728" cy="432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130425"/>
            <a:ext cx="9144000" cy="12271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6600" b="1" dirty="0">
                <a:latin typeface="Verdana" pitchFamily="34" charset="0"/>
              </a:rPr>
              <a:t>Find the word.</a:t>
            </a:r>
            <a:r>
              <a:rPr lang="de-DE" sz="40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>
            <a:extLst>
              <a:ext uri="{FF2B5EF4-FFF2-40B4-BE49-F238E27FC236}">
                <a16:creationId xmlns:a16="http://schemas.microsoft.com/office/drawing/2014/main" id="{2906334A-F58C-EEA9-5528-7526C1495D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315724"/>
            <a:ext cx="9144000" cy="156966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de-DE" sz="2400" dirty="0">
                <a:latin typeface="Verdana" pitchFamily="34" charset="0"/>
              </a:rPr>
              <a:t>A </a:t>
            </a:r>
            <a:r>
              <a:rPr lang="de-DE" sz="2400" dirty="0" err="1">
                <a:latin typeface="Verdana" pitchFamily="34" charset="0"/>
              </a:rPr>
              <a:t>green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jacket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for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winner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is</a:t>
            </a:r>
            <a:r>
              <a:rPr lang="de-DE" sz="2400" dirty="0">
                <a:latin typeface="Verdana" pitchFamily="34" charset="0"/>
              </a:rPr>
              <a:t> a </a:t>
            </a:r>
            <a:r>
              <a:rPr lang="de-DE" sz="2400" dirty="0" err="1">
                <a:latin typeface="Verdana" pitchFamily="34" charset="0"/>
              </a:rPr>
              <a:t>dedicated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characteristic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of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what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is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probably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world‘s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most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renowned</a:t>
            </a:r>
            <a:r>
              <a:rPr lang="de-DE" sz="2400" dirty="0">
                <a:latin typeface="Verdana" pitchFamily="34" charset="0"/>
              </a:rPr>
              <a:t> golf </a:t>
            </a:r>
            <a:r>
              <a:rPr lang="de-DE" sz="2400" dirty="0" err="1">
                <a:latin typeface="Verdana" pitchFamily="34" charset="0"/>
              </a:rPr>
              <a:t>tournament</a:t>
            </a:r>
            <a:r>
              <a:rPr lang="de-DE" sz="2400" dirty="0">
                <a:latin typeface="Verdana" pitchFamily="34" charset="0"/>
              </a:rPr>
              <a:t>. The </a:t>
            </a:r>
            <a:r>
              <a:rPr lang="de-DE" sz="2400" dirty="0" err="1">
                <a:latin typeface="Verdana" pitchFamily="34" charset="0"/>
              </a:rPr>
              <a:t>name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includes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designation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for</a:t>
            </a:r>
            <a:r>
              <a:rPr lang="de-DE" sz="2400" dirty="0">
                <a:latin typeface="Verdana" pitchFamily="34" charset="0"/>
              </a:rPr>
              <a:t> a </a:t>
            </a:r>
            <a:r>
              <a:rPr lang="de-DE" sz="2400" dirty="0" err="1">
                <a:latin typeface="Verdana" pitchFamily="34" charset="0"/>
              </a:rPr>
              <a:t>highly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skilled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level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of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education</a:t>
            </a:r>
            <a:r>
              <a:rPr lang="de-DE" sz="2400" dirty="0">
                <a:latin typeface="Verdana" pitchFamily="34" charset="0"/>
              </a:rPr>
              <a:t>. </a:t>
            </a:r>
            <a:r>
              <a:rPr lang="de-DE" sz="2400" dirty="0" err="1">
                <a:latin typeface="Verdana" pitchFamily="34" charset="0"/>
              </a:rPr>
              <a:t>We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need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first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letter</a:t>
            </a:r>
            <a:r>
              <a:rPr lang="de-DE" sz="2400" dirty="0">
                <a:latin typeface="Verdana" pitchFamily="34" charset="0"/>
              </a:rPr>
              <a:t>.</a:t>
            </a:r>
          </a:p>
        </p:txBody>
      </p:sp>
      <p:pic>
        <p:nvPicPr>
          <p:cNvPr id="4" name="Grafik 3" descr="Ein Bild, das Gras, draußen, Himmel, Golfplatz enthält.&#10;&#10;Automatisch generierte Beschreibung">
            <a:extLst>
              <a:ext uri="{FF2B5EF4-FFF2-40B4-BE49-F238E27FC236}">
                <a16:creationId xmlns:a16="http://schemas.microsoft.com/office/drawing/2014/main" id="{C90E853A-07E6-406F-ABBE-DAD1E7E27E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352" y="957208"/>
            <a:ext cx="6516000" cy="43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036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de-DE"/>
          </a:p>
        </p:txBody>
      </p:sp>
      <p:pic>
        <p:nvPicPr>
          <p:cNvPr id="4" name="Grafik 3" descr="Ein Bild, das draußen, Himmel, Auto, Fahrzeug enthält.&#10;&#10;Automatisch generierte Beschreibung">
            <a:extLst>
              <a:ext uri="{FF2B5EF4-FFF2-40B4-BE49-F238E27FC236}">
                <a16:creationId xmlns:a16="http://schemas.microsoft.com/office/drawing/2014/main" id="{ECF65B57-4BDB-D4B7-A35D-E8C5519D29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908720"/>
            <a:ext cx="5400000" cy="4050000"/>
          </a:xfrm>
          <a:prstGeom prst="rect">
            <a:avLst/>
          </a:prstGeom>
        </p:spPr>
      </p:pic>
      <p:sp>
        <p:nvSpPr>
          <p:cNvPr id="6" name="Text Box 6">
            <a:extLst>
              <a:ext uri="{FF2B5EF4-FFF2-40B4-BE49-F238E27FC236}">
                <a16:creationId xmlns:a16="http://schemas.microsoft.com/office/drawing/2014/main" id="{F6B1F023-CD7C-9CFE-351B-C44666DDF1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26" y="4946392"/>
            <a:ext cx="9144000" cy="193899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Many of those who have their names featured on the stars of the Hollywood Walk of Fame were previously awarded the most wanted trophy of the film industry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</a:p>
          <a:p>
            <a:pPr algn="ctr"/>
            <a:r>
              <a:rPr lang="de-DE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We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need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first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letter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of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trophy‘s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name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algn="ctr"/>
            <a:r>
              <a:rPr lang="de-DE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which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is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</a:rPr>
              <a:t> also a Muppets Show </a:t>
            </a:r>
            <a:r>
              <a:rPr lang="de-DE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character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853234"/>
            <a:ext cx="9144000" cy="79179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2400" dirty="0">
                <a:latin typeface="Verdana" pitchFamily="34" charset="0"/>
              </a:rPr>
              <a:t>By </a:t>
            </a:r>
            <a:r>
              <a:rPr lang="de-DE" sz="2400" dirty="0" err="1">
                <a:latin typeface="Verdana" pitchFamily="34" charset="0"/>
              </a:rPr>
              <a:t>now</a:t>
            </a:r>
            <a:r>
              <a:rPr lang="de-DE" sz="2400" dirty="0">
                <a:latin typeface="Verdana" pitchFamily="34" charset="0"/>
              </a:rPr>
              <a:t>, </a:t>
            </a:r>
            <a:r>
              <a:rPr lang="de-DE" sz="2400" dirty="0" err="1">
                <a:latin typeface="Verdana" pitchFamily="34" charset="0"/>
              </a:rPr>
              <a:t>you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should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have</a:t>
            </a:r>
            <a:r>
              <a:rPr lang="de-DE" sz="2400" dirty="0">
                <a:latin typeface="Verdana" pitchFamily="34" charset="0"/>
              </a:rPr>
              <a:t> 10 </a:t>
            </a:r>
            <a:r>
              <a:rPr lang="de-DE" sz="2400" dirty="0" err="1">
                <a:latin typeface="Verdana" pitchFamily="34" charset="0"/>
              </a:rPr>
              <a:t>letters</a:t>
            </a:r>
            <a:r>
              <a:rPr lang="de-DE" sz="2400" dirty="0">
                <a:latin typeface="Verdana" pitchFamily="34" charset="0"/>
              </a:rPr>
              <a:t> on </a:t>
            </a:r>
            <a:r>
              <a:rPr lang="de-DE" sz="2400" dirty="0" err="1">
                <a:latin typeface="Verdana" pitchFamily="34" charset="0"/>
              </a:rPr>
              <a:t>your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list</a:t>
            </a:r>
            <a:r>
              <a:rPr lang="de-DE" sz="2400" dirty="0">
                <a:latin typeface="Verdana" pitchFamily="34" charset="0"/>
              </a:rPr>
              <a:t>.</a:t>
            </a:r>
            <a:br>
              <a:rPr lang="de-DE" sz="2400" dirty="0">
                <a:latin typeface="Verdana" pitchFamily="34" charset="0"/>
              </a:rPr>
            </a:br>
            <a:r>
              <a:rPr lang="de-DE" sz="2400" dirty="0" err="1">
                <a:latin typeface="Verdana" pitchFamily="34" charset="0"/>
              </a:rPr>
              <a:t>Reshuffle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them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for</a:t>
            </a:r>
            <a:r>
              <a:rPr lang="de-DE" sz="2400" dirty="0">
                <a:latin typeface="Verdana" pitchFamily="34" charset="0"/>
              </a:rPr>
              <a:t> an </a:t>
            </a:r>
            <a:r>
              <a:rPr lang="de-DE" sz="2400" dirty="0" err="1">
                <a:latin typeface="Verdana" pitchFamily="34" charset="0"/>
              </a:rPr>
              <a:t>immaterial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noun</a:t>
            </a:r>
            <a:r>
              <a:rPr lang="de-DE" sz="2400" dirty="0">
                <a:latin typeface="Verdana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33962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5315724"/>
            <a:ext cx="9144000" cy="156966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i="1" spc="-100" dirty="0">
                <a:latin typeface="Verdana" pitchFamily="34" charset="0"/>
              </a:rPr>
              <a:t>A Streetcar Named Desire, Cat on a Hot Tin Roof </a:t>
            </a:r>
            <a:r>
              <a:rPr lang="en-US" sz="2400" spc="-100" dirty="0">
                <a:latin typeface="Verdana" pitchFamily="34" charset="0"/>
              </a:rPr>
              <a:t>and </a:t>
            </a:r>
            <a:r>
              <a:rPr lang="en-US" sz="2400" i="1" spc="-100" dirty="0">
                <a:latin typeface="Verdana" pitchFamily="34" charset="0"/>
              </a:rPr>
              <a:t>The Glass Menagerie </a:t>
            </a:r>
            <a:r>
              <a:rPr lang="en-US" sz="2400" spc="-100" dirty="0">
                <a:latin typeface="Verdana" pitchFamily="34" charset="0"/>
              </a:rPr>
              <a:t>are among the theatre plays of the famous American playwright. We need the first letter of his first name, which also accommodates the city of Memphis.</a:t>
            </a:r>
            <a:endParaRPr lang="en-US" sz="2400" i="1" spc="-100" dirty="0">
              <a:latin typeface="Verdana" pitchFamily="34" charset="0"/>
            </a:endParaRPr>
          </a:p>
        </p:txBody>
      </p:sp>
      <p:pic>
        <p:nvPicPr>
          <p:cNvPr id="5" name="Grafik 4" descr="Ein Bild, das Menschliches Gesicht, Text, Kleidung, Person enthält.&#10;&#10;Automatisch generierte Beschreibung">
            <a:extLst>
              <a:ext uri="{FF2B5EF4-FFF2-40B4-BE49-F238E27FC236}">
                <a16:creationId xmlns:a16="http://schemas.microsoft.com/office/drawing/2014/main" id="{8F17A4DA-DDE3-E873-EEC7-6158344AFA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35"/>
          <a:stretch/>
        </p:blipFill>
        <p:spPr>
          <a:xfrm>
            <a:off x="2627784" y="941436"/>
            <a:ext cx="3900488" cy="4356000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ED28B3EA-36AF-AF18-F560-B0148D9D9819}"/>
              </a:ext>
            </a:extLst>
          </p:cNvPr>
          <p:cNvSpPr txBox="1"/>
          <p:nvPr/>
        </p:nvSpPr>
        <p:spPr>
          <a:xfrm>
            <a:off x="5703707" y="1484784"/>
            <a:ext cx="341987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solidFill>
                  <a:srgbClr val="FF0000"/>
                </a:solidFill>
              </a:rPr>
              <a:t>T</a:t>
            </a:r>
            <a:r>
              <a:rPr lang="de-DE" b="1" dirty="0"/>
              <a:t>ennessee Williams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934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40C51517-21B4-DC81-B1FB-8BC67708D2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509120"/>
            <a:ext cx="9144000" cy="2376264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Released in 1994 this song by Bruce Springsteen was awarded an Oscar for the best song in the same year and a Grammy for the Song of the Year and the Best Rock Song in 1995. </a:t>
            </a:r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  <a:cs typeface="Verdana" pitchFamily="34" charset="0"/>
              </a:rPr>
              <a:t>The title refers to the streets of a city, that begins with the same letter as the state in which it is located. We need that letter.</a:t>
            </a:r>
            <a:endParaRPr lang="de-DE" sz="240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Grafik 5" descr="Ein Bild, das Person, Kleidung, Konzert, Menschliches Gesicht enthält.&#10;&#10;Automatisch generierte Beschreibung">
            <a:extLst>
              <a:ext uri="{FF2B5EF4-FFF2-40B4-BE49-F238E27FC236}">
                <a16:creationId xmlns:a16="http://schemas.microsoft.com/office/drawing/2014/main" id="{73D1A1DD-0638-C4AC-5FAC-8B600211CC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6" b="-3326"/>
          <a:stretch/>
        </p:blipFill>
        <p:spPr>
          <a:xfrm>
            <a:off x="3333750" y="908720"/>
            <a:ext cx="2476500" cy="3724275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FD999400-3D00-1D65-53A9-36344548DAF6}"/>
              </a:ext>
            </a:extLst>
          </p:cNvPr>
          <p:cNvSpPr txBox="1"/>
          <p:nvPr/>
        </p:nvSpPr>
        <p:spPr>
          <a:xfrm>
            <a:off x="5703707" y="1484784"/>
            <a:ext cx="341987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solidFill>
                  <a:srgbClr val="FF0000"/>
                </a:solidFill>
              </a:rPr>
              <a:t>P</a:t>
            </a:r>
            <a:r>
              <a:rPr lang="de-DE" b="1" dirty="0"/>
              <a:t>hiladelphia (</a:t>
            </a:r>
            <a:r>
              <a:rPr lang="de-DE" b="1" dirty="0" err="1">
                <a:solidFill>
                  <a:srgbClr val="FF0000"/>
                </a:solidFill>
              </a:rPr>
              <a:t>P</a:t>
            </a:r>
            <a:r>
              <a:rPr lang="de-DE" b="1" dirty="0" err="1"/>
              <a:t>ennsylania</a:t>
            </a:r>
            <a:r>
              <a:rPr lang="de-DE" b="1" dirty="0"/>
              <a:t>)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329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Ein Bild, das Waffe, Statue, Gebäude, Pfeil und Bogen enthält.&#10;&#10;Automatisch generierte Beschreibung">
            <a:extLst>
              <a:ext uri="{FF2B5EF4-FFF2-40B4-BE49-F238E27FC236}">
                <a16:creationId xmlns:a16="http://schemas.microsoft.com/office/drawing/2014/main" id="{B371BEAF-2823-5FFC-AA0E-83D306C55D2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908720"/>
            <a:ext cx="2784000" cy="4176000"/>
          </a:xfrm>
          <a:prstGeom prst="rect">
            <a:avLst/>
          </a:prstGeom>
        </p:spPr>
      </p:pic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4941168"/>
            <a:ext cx="9144000" cy="191683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Did he exist? Recognised as a patriot and fighter against the Normans as well as a pioneer for social justice, Robin Hood’s greatest opponent was the Sheriff of …?</a:t>
            </a:r>
            <a:b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2400" spc="-100" dirty="0">
                <a:latin typeface="Verdana" panose="020B0604030504040204" pitchFamily="34" charset="0"/>
                <a:ea typeface="Verdana" panose="020B0604030504040204" pitchFamily="34" charset="0"/>
              </a:rPr>
              <a:t>Shown here is Robin Hood’s memorial in front of … Castle.</a:t>
            </a:r>
            <a:br>
              <a:rPr lang="en-GB" sz="2400" spc="-1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We need the first letter of … .</a:t>
            </a:r>
            <a:endParaRPr lang="en-GB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DAD99C7-F6A2-F1C1-F9E8-EDAC755AA187}"/>
              </a:ext>
            </a:extLst>
          </p:cNvPr>
          <p:cNvSpPr txBox="1"/>
          <p:nvPr/>
        </p:nvSpPr>
        <p:spPr>
          <a:xfrm>
            <a:off x="5703707" y="1484784"/>
            <a:ext cx="341987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solidFill>
                  <a:srgbClr val="FF0000"/>
                </a:solidFill>
              </a:rPr>
              <a:t>N</a:t>
            </a:r>
            <a:r>
              <a:rPr lang="de-DE" b="1" dirty="0"/>
              <a:t>ottingham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443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62FA0543-22BA-74CF-1BB8-D2848C8BF0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229200"/>
            <a:ext cx="9144000" cy="1656184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US" sz="2400" i="1" kern="0" dirty="0">
                <a:latin typeface="Verdana" panose="020B0604030504040204" pitchFamily="34" charset="0"/>
                <a:ea typeface="Verdana" panose="020B0604030504040204" pitchFamily="34" charset="0"/>
              </a:rPr>
              <a:t>Loch</a:t>
            </a:r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 is Scottish for </a:t>
            </a:r>
            <a:r>
              <a:rPr lang="en-US" sz="2400" i="1" kern="0" dirty="0">
                <a:latin typeface="Verdana" panose="020B0604030504040204" pitchFamily="34" charset="0"/>
                <a:ea typeface="Verdana" panose="020B0604030504040204" pitchFamily="34" charset="0"/>
              </a:rPr>
              <a:t>Lake</a:t>
            </a:r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. But what is the Scottish word for </a:t>
            </a:r>
            <a:r>
              <a:rPr lang="en-US" sz="2400" i="1" kern="0" dirty="0">
                <a:latin typeface="Verdana" panose="020B0604030504040204" pitchFamily="34" charset="0"/>
                <a:ea typeface="Verdana" panose="020B0604030504040204" pitchFamily="34" charset="0"/>
              </a:rPr>
              <a:t>Mountain, </a:t>
            </a:r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the highest of which is shown here and called … Nevis? The word … means </a:t>
            </a:r>
            <a:r>
              <a:rPr lang="en-US" sz="2400" i="1" kern="0" dirty="0">
                <a:latin typeface="Verdana" panose="020B0604030504040204" pitchFamily="34" charset="0"/>
                <a:ea typeface="Verdana" panose="020B0604030504040204" pitchFamily="34" charset="0"/>
              </a:rPr>
              <a:t>son</a:t>
            </a:r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 in Hebrew. </a:t>
            </a:r>
          </a:p>
          <a:p>
            <a:pPr algn="ctr"/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We need the second letter, the one in the </a:t>
            </a:r>
            <a:r>
              <a:rPr lang="en-US" sz="2400" kern="0" dirty="0" err="1">
                <a:latin typeface="Verdana" panose="020B0604030504040204" pitchFamily="34" charset="0"/>
                <a:ea typeface="Verdana" panose="020B0604030504040204" pitchFamily="34" charset="0"/>
              </a:rPr>
              <a:t>centre</a:t>
            </a:r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pPr algn="ctr"/>
            <a:endParaRPr lang="en-US" sz="2400" kern="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Grafik 2" descr="Ein Bild, das draußen, Natur, Landschaft, Baum enthält.&#10;&#10;Automatisch generierte Beschreibung">
            <a:extLst>
              <a:ext uri="{FF2B5EF4-FFF2-40B4-BE49-F238E27FC236}">
                <a16:creationId xmlns:a16="http://schemas.microsoft.com/office/drawing/2014/main" id="{2F650B25-1B72-2280-85B2-3317A646CC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934711"/>
            <a:ext cx="6444000" cy="4294307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13EAAE8C-41FA-EDC8-29A8-7EC2DE48E3B3}"/>
              </a:ext>
            </a:extLst>
          </p:cNvPr>
          <p:cNvSpPr txBox="1"/>
          <p:nvPr/>
        </p:nvSpPr>
        <p:spPr>
          <a:xfrm>
            <a:off x="5703707" y="1484784"/>
            <a:ext cx="341987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B</a:t>
            </a:r>
            <a:r>
              <a:rPr lang="de-DE" b="1" dirty="0">
                <a:solidFill>
                  <a:srgbClr val="FF0000"/>
                </a:solidFill>
              </a:rPr>
              <a:t>e</a:t>
            </a:r>
            <a:r>
              <a:rPr lang="de-DE" b="1" dirty="0"/>
              <a:t>n (Nevis)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650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01D74F75-B4EF-8E55-8E3C-319C97D756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301208"/>
            <a:ext cx="9144000" cy="158417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The 500 Miles is arguably the United States’ most famous car race taking place in a city the name of which includes the name of the state that the city is located in.</a:t>
            </a:r>
          </a:p>
          <a:p>
            <a:pPr algn="ctr"/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We need the first letter.</a:t>
            </a:r>
          </a:p>
          <a:p>
            <a:pPr algn="ctr"/>
            <a:endParaRPr lang="en-US" sz="2400" kern="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en-US" sz="2400" kern="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Grafik 2" descr="Ein Bild, das Himmel, draußen, Gebäude, Wolke enthält.&#10;&#10;Automatisch generierte Beschreibung">
            <a:extLst>
              <a:ext uri="{FF2B5EF4-FFF2-40B4-BE49-F238E27FC236}">
                <a16:creationId xmlns:a16="http://schemas.microsoft.com/office/drawing/2014/main" id="{E6E02B38-B004-3289-E6FB-9BBA48AF50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908720"/>
            <a:ext cx="6588000" cy="4392000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2098E34E-4A0D-0F82-C779-4EC409A7D458}"/>
              </a:ext>
            </a:extLst>
          </p:cNvPr>
          <p:cNvSpPr txBox="1"/>
          <p:nvPr/>
        </p:nvSpPr>
        <p:spPr>
          <a:xfrm>
            <a:off x="5703707" y="1484784"/>
            <a:ext cx="341987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solidFill>
                  <a:srgbClr val="FF0000"/>
                </a:solidFill>
              </a:rPr>
              <a:t>I</a:t>
            </a:r>
            <a:r>
              <a:rPr lang="de-DE" b="1" dirty="0"/>
              <a:t>ndianapolis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792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0" y="4946392"/>
            <a:ext cx="9144000" cy="193899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400" dirty="0">
                <a:latin typeface="Verdana" pitchFamily="34" charset="0"/>
              </a:rPr>
              <a:t>With 630 feet/192 </a:t>
            </a:r>
            <a:r>
              <a:rPr lang="en-US" sz="2400" dirty="0" err="1">
                <a:latin typeface="Verdana" pitchFamily="34" charset="0"/>
              </a:rPr>
              <a:t>metres</a:t>
            </a:r>
            <a:r>
              <a:rPr lang="en-US" sz="2400" dirty="0">
                <a:latin typeface="Verdana" pitchFamily="34" charset="0"/>
              </a:rPr>
              <a:t> in height this landmark of Saint Louis (Missouri) is the globally tallest of its kind - </a:t>
            </a:r>
          </a:p>
          <a:p>
            <a:pPr algn="ctr"/>
            <a:r>
              <a:rPr lang="en-US" sz="2400" dirty="0">
                <a:latin typeface="Verdana" pitchFamily="34" charset="0"/>
              </a:rPr>
              <a:t>… and there is a zodiac sign (</a:t>
            </a:r>
            <a:r>
              <a:rPr lang="en-US" sz="2400" dirty="0" err="1">
                <a:latin typeface="Verdana" pitchFamily="34" charset="0"/>
              </a:rPr>
              <a:t>Sternzeichen</a:t>
            </a:r>
            <a:r>
              <a:rPr lang="en-US" sz="2400" dirty="0">
                <a:latin typeface="Verdana" pitchFamily="34" charset="0"/>
              </a:rPr>
              <a:t>) that uses </a:t>
            </a:r>
          </a:p>
          <a:p>
            <a:pPr algn="ctr"/>
            <a:r>
              <a:rPr lang="en-US" sz="2400" dirty="0">
                <a:latin typeface="Verdana" pitchFamily="34" charset="0"/>
              </a:rPr>
              <a:t>the landmark as a weapon.</a:t>
            </a:r>
            <a:endParaRPr lang="de-DE" sz="2400" dirty="0">
              <a:latin typeface="Verdana" pitchFamily="34" charset="0"/>
            </a:endParaRPr>
          </a:p>
          <a:p>
            <a:pPr algn="ctr"/>
            <a:r>
              <a:rPr lang="de-DE" sz="2400" dirty="0" err="1">
                <a:latin typeface="Verdana" pitchFamily="34" charset="0"/>
              </a:rPr>
              <a:t>We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need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first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letter</a:t>
            </a:r>
            <a:r>
              <a:rPr lang="de-DE" sz="2400" dirty="0">
                <a:latin typeface="Verdana" pitchFamily="34" charset="0"/>
              </a:rPr>
              <a:t>.</a:t>
            </a:r>
          </a:p>
        </p:txBody>
      </p:sp>
      <p:pic>
        <p:nvPicPr>
          <p:cNvPr id="5" name="Grafik 4" descr="Ein Bild, das draußen, Gebäude, Himmel, Gewölbe enthält.&#10;&#10;Automatisch generierte Beschreibung">
            <a:extLst>
              <a:ext uri="{FF2B5EF4-FFF2-40B4-BE49-F238E27FC236}">
                <a16:creationId xmlns:a16="http://schemas.microsoft.com/office/drawing/2014/main" id="{0794EA22-E408-B184-F2C9-5DD7EF1E52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32"/>
          <a:stretch/>
        </p:blipFill>
        <p:spPr>
          <a:xfrm>
            <a:off x="1331640" y="908720"/>
            <a:ext cx="6336000" cy="4020540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13880F3A-26F8-0F49-B853-A73BF8587E1A}"/>
              </a:ext>
            </a:extLst>
          </p:cNvPr>
          <p:cNvSpPr txBox="1"/>
          <p:nvPr/>
        </p:nvSpPr>
        <p:spPr>
          <a:xfrm>
            <a:off x="5703707" y="1484784"/>
            <a:ext cx="341987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solidFill>
                  <a:srgbClr val="FF0000"/>
                </a:solidFill>
              </a:rPr>
              <a:t>A</a:t>
            </a:r>
            <a:r>
              <a:rPr lang="de-DE" b="1" dirty="0"/>
              <a:t>rch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535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1AC26169-ECEF-449E-7959-77BB5CB3A8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229200"/>
            <a:ext cx="9144000" cy="1628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The capitals of Georgia in Europe </a:t>
            </a:r>
          </a:p>
          <a:p>
            <a:pPr algn="ctr"/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and Georgia in the United States </a:t>
            </a:r>
          </a:p>
          <a:p>
            <a:pPr algn="ctr"/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have the first resp. second letter in common.</a:t>
            </a:r>
          </a:p>
          <a:p>
            <a:pPr algn="ctr"/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That’s the one we need.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071095E4-6315-7246-8495-6817309A4AE1}"/>
              </a:ext>
            </a:extLst>
          </p:cNvPr>
          <p:cNvGrpSpPr/>
          <p:nvPr/>
        </p:nvGrpSpPr>
        <p:grpSpPr>
          <a:xfrm>
            <a:off x="827200" y="1701048"/>
            <a:ext cx="7344816" cy="2160000"/>
            <a:chOff x="827200" y="1440000"/>
            <a:chExt cx="7344816" cy="2160000"/>
          </a:xfrm>
        </p:grpSpPr>
        <p:pic>
          <p:nvPicPr>
            <p:cNvPr id="3" name="Grafik 2" descr="Ein Bild, das Symbol, rot, Karminrot, Flagge enthält.&#10;&#10;Automatisch generierte Beschreibung">
              <a:extLst>
                <a:ext uri="{FF2B5EF4-FFF2-40B4-BE49-F238E27FC236}">
                  <a16:creationId xmlns:a16="http://schemas.microsoft.com/office/drawing/2014/main" id="{B592B1AD-3F21-EAE5-7B2C-DFEDC7F4F8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200" y="1440000"/>
              <a:ext cx="3237369" cy="2160000"/>
            </a:xfrm>
            <a:prstGeom prst="rect">
              <a:avLst/>
            </a:prstGeom>
          </p:spPr>
        </p:pic>
        <p:pic>
          <p:nvPicPr>
            <p:cNvPr id="7" name="Grafik 6" descr="Ein Bild, das Flagge, Symbol, Emblem, Logo enthält.&#10;&#10;Automatisch generierte Beschreibung">
              <a:extLst>
                <a:ext uri="{FF2B5EF4-FFF2-40B4-BE49-F238E27FC236}">
                  <a16:creationId xmlns:a16="http://schemas.microsoft.com/office/drawing/2014/main" id="{FB4AA0AC-653C-0388-A04B-8E1ED0434C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016" y="1440000"/>
              <a:ext cx="3456000" cy="2160000"/>
            </a:xfrm>
            <a:prstGeom prst="rect">
              <a:avLst/>
            </a:prstGeom>
          </p:spPr>
        </p:pic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C4EFEDA3-0330-EAEF-D986-F6C95450F0A4}"/>
              </a:ext>
            </a:extLst>
          </p:cNvPr>
          <p:cNvSpPr txBox="1"/>
          <p:nvPr/>
        </p:nvSpPr>
        <p:spPr>
          <a:xfrm>
            <a:off x="5703707" y="1484784"/>
            <a:ext cx="341987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err="1">
                <a:solidFill>
                  <a:srgbClr val="FF0000"/>
                </a:solidFill>
              </a:rPr>
              <a:t>T</a:t>
            </a:r>
            <a:r>
              <a:rPr lang="de-DE" b="1" dirty="0" err="1"/>
              <a:t>bilisi</a:t>
            </a:r>
            <a:r>
              <a:rPr lang="de-DE" b="1" dirty="0"/>
              <a:t> (</a:t>
            </a:r>
            <a:r>
              <a:rPr lang="de-DE" b="1" dirty="0">
                <a:solidFill>
                  <a:srgbClr val="FF0000"/>
                </a:solidFill>
              </a:rPr>
              <a:t>T</a:t>
            </a:r>
            <a:r>
              <a:rPr lang="de-DE" b="1" dirty="0"/>
              <a:t>iflis), A</a:t>
            </a:r>
            <a:r>
              <a:rPr lang="de-DE" b="1" dirty="0">
                <a:solidFill>
                  <a:srgbClr val="FF0000"/>
                </a:solidFill>
              </a:rPr>
              <a:t>t</a:t>
            </a:r>
            <a:r>
              <a:rPr lang="de-DE" b="1" dirty="0"/>
              <a:t>lanta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552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5315724"/>
            <a:ext cx="9144000" cy="156966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i="1" spc="-100" dirty="0">
                <a:latin typeface="Verdana" pitchFamily="34" charset="0"/>
              </a:rPr>
              <a:t>A Streetcar Named Desire, Cat on a Hot Tin Roof </a:t>
            </a:r>
            <a:r>
              <a:rPr lang="en-US" sz="2400" spc="-100" dirty="0">
                <a:latin typeface="Verdana" pitchFamily="34" charset="0"/>
              </a:rPr>
              <a:t>and </a:t>
            </a:r>
            <a:r>
              <a:rPr lang="en-US" sz="2400" i="1" spc="-100" dirty="0">
                <a:latin typeface="Verdana" pitchFamily="34" charset="0"/>
              </a:rPr>
              <a:t>The Glass Menagerie </a:t>
            </a:r>
            <a:r>
              <a:rPr lang="en-US" sz="2400" spc="-100" dirty="0">
                <a:latin typeface="Verdana" pitchFamily="34" charset="0"/>
              </a:rPr>
              <a:t>are among the theatre plays of the famous American playwright. We need the first letter of his first name, which also accommodates the city of Memphis.</a:t>
            </a:r>
            <a:endParaRPr lang="en-US" sz="2400" i="1" spc="-100" dirty="0">
              <a:latin typeface="Verdana" pitchFamily="34" charset="0"/>
            </a:endParaRPr>
          </a:p>
        </p:txBody>
      </p:sp>
      <p:pic>
        <p:nvPicPr>
          <p:cNvPr id="5" name="Grafik 4" descr="Ein Bild, das Menschliches Gesicht, Text, Kleidung, Person enthält.&#10;&#10;Automatisch generierte Beschreibung">
            <a:extLst>
              <a:ext uri="{FF2B5EF4-FFF2-40B4-BE49-F238E27FC236}">
                <a16:creationId xmlns:a16="http://schemas.microsoft.com/office/drawing/2014/main" id="{8F17A4DA-DDE3-E873-EEC7-6158344AFA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35"/>
          <a:stretch/>
        </p:blipFill>
        <p:spPr>
          <a:xfrm>
            <a:off x="2627784" y="941436"/>
            <a:ext cx="3900488" cy="435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0" y="4946392"/>
            <a:ext cx="9144000" cy="193899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de-DE" sz="2400" dirty="0">
                <a:latin typeface="Verdana" pitchFamily="34" charset="0"/>
              </a:rPr>
              <a:t>A </a:t>
            </a:r>
            <a:r>
              <a:rPr lang="de-DE" sz="2400" dirty="0" err="1">
                <a:latin typeface="Verdana" pitchFamily="34" charset="0"/>
              </a:rPr>
              <a:t>useful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piece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of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information</a:t>
            </a:r>
            <a:r>
              <a:rPr lang="de-DE" sz="2400" dirty="0">
                <a:latin typeface="Verdana" pitchFamily="34" charset="0"/>
              </a:rPr>
              <a:t>, </a:t>
            </a:r>
            <a:r>
              <a:rPr lang="de-DE" sz="2400" dirty="0" err="1">
                <a:latin typeface="Verdana" pitchFamily="34" charset="0"/>
              </a:rPr>
              <a:t>gratuity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money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for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waiter</a:t>
            </a:r>
            <a:r>
              <a:rPr lang="de-DE" sz="2400" dirty="0">
                <a:latin typeface="Verdana" pitchFamily="34" charset="0"/>
              </a:rPr>
              <a:t>/</a:t>
            </a:r>
            <a:r>
              <a:rPr lang="de-DE" sz="2400" dirty="0" err="1">
                <a:latin typeface="Verdana" pitchFamily="34" charset="0"/>
              </a:rPr>
              <a:t>waitress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or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taxi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driver</a:t>
            </a:r>
            <a:r>
              <a:rPr lang="de-DE" sz="2400" dirty="0">
                <a:latin typeface="Verdana" pitchFamily="34" charset="0"/>
              </a:rPr>
              <a:t> and a </a:t>
            </a:r>
            <a:r>
              <a:rPr lang="de-DE" sz="2400" dirty="0" err="1">
                <a:latin typeface="Verdana" pitchFamily="34" charset="0"/>
              </a:rPr>
              <a:t>place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where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rubbish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can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be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>
                <a:latin typeface="Verdana" pitchFamily="34" charset="0"/>
              </a:rPr>
              <a:t>disposed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of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may</a:t>
            </a:r>
            <a:r>
              <a:rPr lang="de-DE" sz="2400" dirty="0">
                <a:latin typeface="Verdana" pitchFamily="34" charset="0"/>
              </a:rPr>
              <a:t> all </a:t>
            </a:r>
            <a:r>
              <a:rPr lang="de-DE" sz="2400" dirty="0" err="1">
                <a:latin typeface="Verdana" pitchFamily="34" charset="0"/>
              </a:rPr>
              <a:t>be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referred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to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with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same </a:t>
            </a:r>
            <a:r>
              <a:rPr lang="de-DE" sz="2400" dirty="0" err="1">
                <a:latin typeface="Verdana" pitchFamily="34" charset="0"/>
              </a:rPr>
              <a:t>word</a:t>
            </a:r>
            <a:r>
              <a:rPr lang="de-DE" sz="2400" dirty="0">
                <a:latin typeface="Verdana" pitchFamily="34" charset="0"/>
              </a:rPr>
              <a:t>, </a:t>
            </a:r>
            <a:r>
              <a:rPr lang="de-DE" sz="2400" dirty="0" err="1">
                <a:latin typeface="Verdana" pitchFamily="34" charset="0"/>
              </a:rPr>
              <a:t>which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is</a:t>
            </a:r>
            <a:r>
              <a:rPr lang="de-DE" sz="2400" dirty="0">
                <a:latin typeface="Verdana" pitchFamily="34" charset="0"/>
              </a:rPr>
              <a:t> …?</a:t>
            </a:r>
          </a:p>
          <a:p>
            <a:pPr algn="ctr"/>
            <a:r>
              <a:rPr lang="de-DE" sz="2400" dirty="0" err="1">
                <a:latin typeface="Verdana" pitchFamily="34" charset="0"/>
              </a:rPr>
              <a:t>We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need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first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letter</a:t>
            </a:r>
            <a:r>
              <a:rPr lang="de-DE" sz="2400" dirty="0">
                <a:latin typeface="Verdana" pitchFamily="34" charset="0"/>
              </a:rPr>
              <a:t>. </a:t>
            </a:r>
          </a:p>
        </p:txBody>
      </p:sp>
      <p:pic>
        <p:nvPicPr>
          <p:cNvPr id="3" name="Grafik 2" descr="Ein Bild, das Transport, draußen, Baugeräte, Abriss enthält.&#10;&#10;Automatisch generierte Beschreibung">
            <a:extLst>
              <a:ext uri="{FF2B5EF4-FFF2-40B4-BE49-F238E27FC236}">
                <a16:creationId xmlns:a16="http://schemas.microsoft.com/office/drawing/2014/main" id="{60D5775E-935B-E622-2A23-2ACBFE77CB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301" y="908720"/>
            <a:ext cx="7164000" cy="4022408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4D0260C3-EB12-A637-0B18-98E605438A01}"/>
              </a:ext>
            </a:extLst>
          </p:cNvPr>
          <p:cNvSpPr txBox="1"/>
          <p:nvPr/>
        </p:nvSpPr>
        <p:spPr>
          <a:xfrm>
            <a:off x="5703707" y="1484784"/>
            <a:ext cx="341987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err="1">
                <a:solidFill>
                  <a:srgbClr val="FF0000"/>
                </a:solidFill>
              </a:rPr>
              <a:t>t</a:t>
            </a:r>
            <a:r>
              <a:rPr lang="de-DE" b="1" dirty="0" err="1"/>
              <a:t>ip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725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>
            <a:extLst>
              <a:ext uri="{FF2B5EF4-FFF2-40B4-BE49-F238E27FC236}">
                <a16:creationId xmlns:a16="http://schemas.microsoft.com/office/drawing/2014/main" id="{2906334A-F58C-EEA9-5528-7526C1495D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315724"/>
            <a:ext cx="9144000" cy="156966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de-DE" sz="2400" dirty="0">
                <a:latin typeface="Verdana" pitchFamily="34" charset="0"/>
              </a:rPr>
              <a:t>A </a:t>
            </a:r>
            <a:r>
              <a:rPr lang="de-DE" sz="2400" dirty="0" err="1">
                <a:latin typeface="Verdana" pitchFamily="34" charset="0"/>
              </a:rPr>
              <a:t>green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jacket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for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winner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is</a:t>
            </a:r>
            <a:r>
              <a:rPr lang="de-DE" sz="2400" dirty="0">
                <a:latin typeface="Verdana" pitchFamily="34" charset="0"/>
              </a:rPr>
              <a:t> a </a:t>
            </a:r>
            <a:r>
              <a:rPr lang="de-DE" sz="2400" dirty="0" err="1">
                <a:latin typeface="Verdana" pitchFamily="34" charset="0"/>
              </a:rPr>
              <a:t>dedicated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characteristic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of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what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is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probably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world‘s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most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renowned</a:t>
            </a:r>
            <a:r>
              <a:rPr lang="de-DE" sz="2400" dirty="0">
                <a:latin typeface="Verdana" pitchFamily="34" charset="0"/>
              </a:rPr>
              <a:t> golf </a:t>
            </a:r>
            <a:r>
              <a:rPr lang="de-DE" sz="2400" dirty="0" err="1">
                <a:latin typeface="Verdana" pitchFamily="34" charset="0"/>
              </a:rPr>
              <a:t>tournament</a:t>
            </a:r>
            <a:r>
              <a:rPr lang="de-DE" sz="2400" dirty="0">
                <a:latin typeface="Verdana" pitchFamily="34" charset="0"/>
              </a:rPr>
              <a:t>. The </a:t>
            </a:r>
            <a:r>
              <a:rPr lang="de-DE" sz="2400" dirty="0" err="1">
                <a:latin typeface="Verdana" pitchFamily="34" charset="0"/>
              </a:rPr>
              <a:t>name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includes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designation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for</a:t>
            </a:r>
            <a:r>
              <a:rPr lang="de-DE" sz="2400" dirty="0">
                <a:latin typeface="Verdana" pitchFamily="34" charset="0"/>
              </a:rPr>
              <a:t> a </a:t>
            </a:r>
            <a:r>
              <a:rPr lang="de-DE" sz="2400" dirty="0" err="1">
                <a:latin typeface="Verdana" pitchFamily="34" charset="0"/>
              </a:rPr>
              <a:t>highly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skilled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level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of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education</a:t>
            </a:r>
            <a:r>
              <a:rPr lang="de-DE" sz="2400" dirty="0">
                <a:latin typeface="Verdana" pitchFamily="34" charset="0"/>
              </a:rPr>
              <a:t>. </a:t>
            </a:r>
            <a:r>
              <a:rPr lang="de-DE" sz="2400" dirty="0" err="1">
                <a:latin typeface="Verdana" pitchFamily="34" charset="0"/>
              </a:rPr>
              <a:t>We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need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first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letter</a:t>
            </a:r>
            <a:r>
              <a:rPr lang="de-DE" sz="2400" dirty="0">
                <a:latin typeface="Verdana" pitchFamily="34" charset="0"/>
              </a:rPr>
              <a:t>.</a:t>
            </a:r>
          </a:p>
        </p:txBody>
      </p:sp>
      <p:pic>
        <p:nvPicPr>
          <p:cNvPr id="4" name="Grafik 3" descr="Ein Bild, das Gras, draußen, Himmel, Golfplatz enthält.&#10;&#10;Automatisch generierte Beschreibung">
            <a:extLst>
              <a:ext uri="{FF2B5EF4-FFF2-40B4-BE49-F238E27FC236}">
                <a16:creationId xmlns:a16="http://schemas.microsoft.com/office/drawing/2014/main" id="{C90E853A-07E6-406F-ABBE-DAD1E7E27E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352" y="957208"/>
            <a:ext cx="6516000" cy="4344000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E18FBCEB-A435-FD60-7F1C-F4D50504D50D}"/>
              </a:ext>
            </a:extLst>
          </p:cNvPr>
          <p:cNvSpPr txBox="1"/>
          <p:nvPr/>
        </p:nvSpPr>
        <p:spPr>
          <a:xfrm>
            <a:off x="5703707" y="1484784"/>
            <a:ext cx="341987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solidFill>
                  <a:srgbClr val="FF0000"/>
                </a:solidFill>
              </a:rPr>
              <a:t>M</a:t>
            </a:r>
            <a:r>
              <a:rPr lang="de-DE" b="1" dirty="0"/>
              <a:t>asters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162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de-DE"/>
          </a:p>
        </p:txBody>
      </p:sp>
      <p:pic>
        <p:nvPicPr>
          <p:cNvPr id="4" name="Grafik 3" descr="Ein Bild, das draußen, Himmel, Auto, Fahrzeug enthält.&#10;&#10;Automatisch generierte Beschreibung">
            <a:extLst>
              <a:ext uri="{FF2B5EF4-FFF2-40B4-BE49-F238E27FC236}">
                <a16:creationId xmlns:a16="http://schemas.microsoft.com/office/drawing/2014/main" id="{ECF65B57-4BDB-D4B7-A35D-E8C5519D29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908720"/>
            <a:ext cx="5400000" cy="4050000"/>
          </a:xfrm>
          <a:prstGeom prst="rect">
            <a:avLst/>
          </a:prstGeom>
        </p:spPr>
      </p:pic>
      <p:sp>
        <p:nvSpPr>
          <p:cNvPr id="6" name="Text Box 6">
            <a:extLst>
              <a:ext uri="{FF2B5EF4-FFF2-40B4-BE49-F238E27FC236}">
                <a16:creationId xmlns:a16="http://schemas.microsoft.com/office/drawing/2014/main" id="{F6B1F023-CD7C-9CFE-351B-C44666DDF1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26" y="4946392"/>
            <a:ext cx="9144000" cy="193899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Many of those who have their names featured on the stars of the Hollywood Walk of Fame were previously awarded the most wanted trophy of the film industry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</a:p>
          <a:p>
            <a:pPr algn="ctr"/>
            <a:r>
              <a:rPr lang="de-DE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We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need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first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letter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of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trophy‘s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name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algn="ctr"/>
            <a:r>
              <a:rPr lang="de-DE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which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is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</a:rPr>
              <a:t> also a Muppets Show </a:t>
            </a:r>
            <a:r>
              <a:rPr lang="de-DE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character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FE34083-55ED-5F6F-B22E-749214F443C4}"/>
              </a:ext>
            </a:extLst>
          </p:cNvPr>
          <p:cNvSpPr txBox="1"/>
          <p:nvPr/>
        </p:nvSpPr>
        <p:spPr>
          <a:xfrm>
            <a:off x="5703707" y="1484784"/>
            <a:ext cx="341987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solidFill>
                  <a:srgbClr val="FF0000"/>
                </a:solidFill>
              </a:rPr>
              <a:t>O</a:t>
            </a:r>
            <a:r>
              <a:rPr lang="de-DE" b="1" dirty="0"/>
              <a:t>scar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311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853234"/>
            <a:ext cx="9144000" cy="79179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2400" dirty="0">
                <a:latin typeface="Verdana" pitchFamily="34" charset="0"/>
              </a:rPr>
              <a:t>By </a:t>
            </a:r>
            <a:r>
              <a:rPr lang="de-DE" sz="2400" dirty="0" err="1">
                <a:latin typeface="Verdana" pitchFamily="34" charset="0"/>
              </a:rPr>
              <a:t>now</a:t>
            </a:r>
            <a:r>
              <a:rPr lang="de-DE" sz="2400" dirty="0">
                <a:latin typeface="Verdana" pitchFamily="34" charset="0"/>
              </a:rPr>
              <a:t>, </a:t>
            </a:r>
            <a:r>
              <a:rPr lang="de-DE" sz="2400" dirty="0" err="1">
                <a:latin typeface="Verdana" pitchFamily="34" charset="0"/>
              </a:rPr>
              <a:t>you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should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have</a:t>
            </a:r>
            <a:r>
              <a:rPr lang="de-DE" sz="2400" dirty="0">
                <a:latin typeface="Verdana" pitchFamily="34" charset="0"/>
              </a:rPr>
              <a:t> 10 </a:t>
            </a:r>
            <a:r>
              <a:rPr lang="de-DE" sz="2400" dirty="0" err="1">
                <a:latin typeface="Verdana" pitchFamily="34" charset="0"/>
              </a:rPr>
              <a:t>letters</a:t>
            </a:r>
            <a:r>
              <a:rPr lang="de-DE" sz="2400" dirty="0">
                <a:latin typeface="Verdana" pitchFamily="34" charset="0"/>
              </a:rPr>
              <a:t> on </a:t>
            </a:r>
            <a:r>
              <a:rPr lang="de-DE" sz="2400" dirty="0" err="1">
                <a:latin typeface="Verdana" pitchFamily="34" charset="0"/>
              </a:rPr>
              <a:t>your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list</a:t>
            </a:r>
            <a:r>
              <a:rPr lang="de-DE" sz="2400" dirty="0">
                <a:latin typeface="Verdana" pitchFamily="34" charset="0"/>
              </a:rPr>
              <a:t>.</a:t>
            </a:r>
            <a:br>
              <a:rPr lang="de-DE" sz="2400" dirty="0">
                <a:latin typeface="Verdana" pitchFamily="34" charset="0"/>
              </a:rPr>
            </a:br>
            <a:r>
              <a:rPr lang="de-DE" sz="2400" dirty="0" err="1">
                <a:latin typeface="Verdana" pitchFamily="34" charset="0"/>
              </a:rPr>
              <a:t>Reshuffle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them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for</a:t>
            </a:r>
            <a:r>
              <a:rPr lang="de-DE" sz="2400" dirty="0">
                <a:latin typeface="Verdana" pitchFamily="34" charset="0"/>
              </a:rPr>
              <a:t> an </a:t>
            </a:r>
            <a:r>
              <a:rPr lang="de-DE" sz="2400" dirty="0" err="1">
                <a:latin typeface="Verdana" pitchFamily="34" charset="0"/>
              </a:rPr>
              <a:t>immaterial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noun</a:t>
            </a:r>
            <a:r>
              <a:rPr lang="de-DE" sz="2400" dirty="0">
                <a:latin typeface="Verdana" pitchFamily="34" charset="0"/>
              </a:rPr>
              <a:t>.</a:t>
            </a:r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id="{8AB197F7-EA81-14C2-1B15-071D584141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221386"/>
            <a:ext cx="9144000" cy="503758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de-DE" sz="2400" b="1" kern="0" dirty="0">
                <a:solidFill>
                  <a:srgbClr val="FF0000"/>
                </a:solidFill>
                <a:latin typeface="Verdana" pitchFamily="34" charset="0"/>
              </a:rPr>
              <a:t>T E M P T A T I O N</a:t>
            </a:r>
          </a:p>
        </p:txBody>
      </p:sp>
    </p:spTree>
    <p:extLst>
      <p:ext uri="{BB962C8B-B14F-4D97-AF65-F5344CB8AC3E}">
        <p14:creationId xmlns:p14="http://schemas.microsoft.com/office/powerpoint/2010/main" val="567837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 animBg="1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40C51517-21B4-DC81-B1FB-8BC67708D2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509120"/>
            <a:ext cx="9144000" cy="2376264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Released in 1994 this song by Bruce Springsteen was awarded an Oscar for the best song in the same year and a Grammy for the Song of the Year and the Best Rock Song in 1995. </a:t>
            </a:r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  <a:cs typeface="Verdana" pitchFamily="34" charset="0"/>
              </a:rPr>
              <a:t>The title refers to the streets of a city, that begins with the same letter as the state in which it is located. We need that letter.</a:t>
            </a:r>
            <a:endParaRPr lang="de-DE" sz="240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Grafik 5" descr="Ein Bild, das Person, Kleidung, Konzert, Menschliches Gesicht enthält.&#10;&#10;Automatisch generierte Beschreibung">
            <a:extLst>
              <a:ext uri="{FF2B5EF4-FFF2-40B4-BE49-F238E27FC236}">
                <a16:creationId xmlns:a16="http://schemas.microsoft.com/office/drawing/2014/main" id="{73D1A1DD-0638-C4AC-5FAC-8B600211CC7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6" b="-3326"/>
          <a:stretch/>
        </p:blipFill>
        <p:spPr>
          <a:xfrm>
            <a:off x="3333750" y="908720"/>
            <a:ext cx="2476500" cy="3724275"/>
          </a:xfrm>
          <a:prstGeom prst="rect">
            <a:avLst/>
          </a:prstGeom>
        </p:spPr>
      </p:pic>
      <p:pic>
        <p:nvPicPr>
          <p:cNvPr id="7" name="Bruce Springsteen - Streets of Philadelphia">
            <a:hlinkClick r:id="" action="ppaction://media"/>
            <a:extLst>
              <a:ext uri="{FF2B5EF4-FFF2-40B4-BE49-F238E27FC236}">
                <a16:creationId xmlns:a16="http://schemas.microsoft.com/office/drawing/2014/main" id="{036A487E-DB4E-873A-A803-F02E25D99C4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058744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3994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Ein Bild, das Waffe, Statue, Gebäude, Pfeil und Bogen enthält.&#10;&#10;Automatisch generierte Beschreibung">
            <a:extLst>
              <a:ext uri="{FF2B5EF4-FFF2-40B4-BE49-F238E27FC236}">
                <a16:creationId xmlns:a16="http://schemas.microsoft.com/office/drawing/2014/main" id="{B371BEAF-2823-5FFC-AA0E-83D306C55D2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908720"/>
            <a:ext cx="2784000" cy="4176000"/>
          </a:xfrm>
          <a:prstGeom prst="rect">
            <a:avLst/>
          </a:prstGeom>
        </p:spPr>
      </p:pic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4941168"/>
            <a:ext cx="9144000" cy="191683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Did he exist? Recognised as a patriot and fighter against the Normans as well as a pioneer for social justice, Robin Hood’s greatest opponent was the Sheriff of …?</a:t>
            </a:r>
            <a:b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2400" spc="-100" dirty="0">
                <a:latin typeface="Verdana" panose="020B0604030504040204" pitchFamily="34" charset="0"/>
                <a:ea typeface="Verdana" panose="020B0604030504040204" pitchFamily="34" charset="0"/>
              </a:rPr>
              <a:t>Shown here is Robin Hood’s memorial in front of … Castle.</a:t>
            </a:r>
            <a:br>
              <a:rPr lang="en-GB" sz="2400" spc="-1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We need the first letter of … .</a:t>
            </a:r>
            <a:endParaRPr lang="en-GB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76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62FA0543-22BA-74CF-1BB8-D2848C8BF0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229200"/>
            <a:ext cx="9144000" cy="1656184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US" sz="2400" i="1" kern="0" dirty="0">
                <a:latin typeface="Verdana" panose="020B0604030504040204" pitchFamily="34" charset="0"/>
                <a:ea typeface="Verdana" panose="020B0604030504040204" pitchFamily="34" charset="0"/>
              </a:rPr>
              <a:t>Loch</a:t>
            </a:r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 is Scottish for </a:t>
            </a:r>
            <a:r>
              <a:rPr lang="en-US" sz="2400" i="1" kern="0" dirty="0">
                <a:latin typeface="Verdana" panose="020B0604030504040204" pitchFamily="34" charset="0"/>
                <a:ea typeface="Verdana" panose="020B0604030504040204" pitchFamily="34" charset="0"/>
              </a:rPr>
              <a:t>Lake</a:t>
            </a:r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. But what is the Scottish word for </a:t>
            </a:r>
            <a:r>
              <a:rPr lang="en-US" sz="2400" i="1" kern="0" dirty="0">
                <a:latin typeface="Verdana" panose="020B0604030504040204" pitchFamily="34" charset="0"/>
                <a:ea typeface="Verdana" panose="020B0604030504040204" pitchFamily="34" charset="0"/>
              </a:rPr>
              <a:t>Mountain, </a:t>
            </a:r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the highest of which is shown here and called … Nevis? The word … means </a:t>
            </a:r>
            <a:r>
              <a:rPr lang="en-US" sz="2400" i="1" kern="0" dirty="0">
                <a:latin typeface="Verdana" panose="020B0604030504040204" pitchFamily="34" charset="0"/>
                <a:ea typeface="Verdana" panose="020B0604030504040204" pitchFamily="34" charset="0"/>
              </a:rPr>
              <a:t>son</a:t>
            </a:r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 in Hebrew. </a:t>
            </a:r>
          </a:p>
          <a:p>
            <a:pPr algn="ctr"/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We need the second letter, the one in the </a:t>
            </a:r>
            <a:r>
              <a:rPr lang="en-US" sz="2400" kern="0" dirty="0" err="1">
                <a:latin typeface="Verdana" panose="020B0604030504040204" pitchFamily="34" charset="0"/>
                <a:ea typeface="Verdana" panose="020B0604030504040204" pitchFamily="34" charset="0"/>
              </a:rPr>
              <a:t>centre</a:t>
            </a:r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pPr algn="ctr"/>
            <a:endParaRPr lang="en-US" sz="2400" kern="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Grafik 2" descr="Ein Bild, das draußen, Natur, Landschaft, Baum enthält.&#10;&#10;Automatisch generierte Beschreibung">
            <a:extLst>
              <a:ext uri="{FF2B5EF4-FFF2-40B4-BE49-F238E27FC236}">
                <a16:creationId xmlns:a16="http://schemas.microsoft.com/office/drawing/2014/main" id="{2F650B25-1B72-2280-85B2-3317A646CC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934711"/>
            <a:ext cx="6444000" cy="42943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01D74F75-B4EF-8E55-8E3C-319C97D756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301208"/>
            <a:ext cx="9144000" cy="158417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The 500 Miles is arguably the United States’ most famous car race taking place in a city the name of which includes the name of the state that the city is located in.</a:t>
            </a:r>
          </a:p>
          <a:p>
            <a:pPr algn="ctr"/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We need the first letter.</a:t>
            </a:r>
          </a:p>
          <a:p>
            <a:pPr algn="ctr"/>
            <a:endParaRPr lang="en-US" sz="2400" kern="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en-US" sz="2400" kern="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Grafik 2" descr="Ein Bild, das Himmel, draußen, Gebäude, Wolke enthält.&#10;&#10;Automatisch generierte Beschreibung">
            <a:extLst>
              <a:ext uri="{FF2B5EF4-FFF2-40B4-BE49-F238E27FC236}">
                <a16:creationId xmlns:a16="http://schemas.microsoft.com/office/drawing/2014/main" id="{E6E02B38-B004-3289-E6FB-9BBA48AF50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908720"/>
            <a:ext cx="6588000" cy="439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0" y="4946392"/>
            <a:ext cx="9144000" cy="193899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400" dirty="0">
                <a:latin typeface="Verdana" pitchFamily="34" charset="0"/>
              </a:rPr>
              <a:t>With 630 feet/192 </a:t>
            </a:r>
            <a:r>
              <a:rPr lang="en-US" sz="2400" dirty="0" err="1">
                <a:latin typeface="Verdana" pitchFamily="34" charset="0"/>
              </a:rPr>
              <a:t>metres</a:t>
            </a:r>
            <a:r>
              <a:rPr lang="en-US" sz="2400" dirty="0">
                <a:latin typeface="Verdana" pitchFamily="34" charset="0"/>
              </a:rPr>
              <a:t> in height this landmark of </a:t>
            </a:r>
          </a:p>
          <a:p>
            <a:pPr algn="ctr"/>
            <a:r>
              <a:rPr lang="en-US" sz="2400" dirty="0">
                <a:latin typeface="Verdana" pitchFamily="34" charset="0"/>
              </a:rPr>
              <a:t>Saint Louis (Missouri) is the globally tallest of its kind - </a:t>
            </a:r>
          </a:p>
          <a:p>
            <a:pPr algn="ctr"/>
            <a:r>
              <a:rPr lang="en-US" sz="2400" dirty="0">
                <a:latin typeface="Verdana" pitchFamily="34" charset="0"/>
              </a:rPr>
              <a:t>… and there is a zodiac sign (</a:t>
            </a:r>
            <a:r>
              <a:rPr lang="en-US" sz="2400" dirty="0" err="1">
                <a:latin typeface="Verdana" pitchFamily="34" charset="0"/>
              </a:rPr>
              <a:t>Sternzeichen</a:t>
            </a:r>
            <a:r>
              <a:rPr lang="en-US" sz="2400" dirty="0">
                <a:latin typeface="Verdana" pitchFamily="34" charset="0"/>
              </a:rPr>
              <a:t>) that uses </a:t>
            </a:r>
          </a:p>
          <a:p>
            <a:pPr algn="ctr"/>
            <a:r>
              <a:rPr lang="en-US" sz="2400" dirty="0">
                <a:latin typeface="Verdana" pitchFamily="34" charset="0"/>
              </a:rPr>
              <a:t>the landmark as a weapon.</a:t>
            </a:r>
            <a:endParaRPr lang="de-DE" sz="2400" dirty="0">
              <a:latin typeface="Verdana" pitchFamily="34" charset="0"/>
            </a:endParaRPr>
          </a:p>
          <a:p>
            <a:pPr algn="ctr"/>
            <a:r>
              <a:rPr lang="de-DE" sz="2400" dirty="0" err="1">
                <a:latin typeface="Verdana" pitchFamily="34" charset="0"/>
              </a:rPr>
              <a:t>We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need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first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letter</a:t>
            </a:r>
            <a:r>
              <a:rPr lang="de-DE" sz="2400" dirty="0">
                <a:latin typeface="Verdana" pitchFamily="34" charset="0"/>
              </a:rPr>
              <a:t>.</a:t>
            </a:r>
          </a:p>
        </p:txBody>
      </p:sp>
      <p:pic>
        <p:nvPicPr>
          <p:cNvPr id="5" name="Grafik 4" descr="Ein Bild, das draußen, Gebäude, Himmel, Gewölbe enthält.&#10;&#10;Automatisch generierte Beschreibung">
            <a:extLst>
              <a:ext uri="{FF2B5EF4-FFF2-40B4-BE49-F238E27FC236}">
                <a16:creationId xmlns:a16="http://schemas.microsoft.com/office/drawing/2014/main" id="{0794EA22-E408-B184-F2C9-5DD7EF1E52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32"/>
          <a:stretch/>
        </p:blipFill>
        <p:spPr>
          <a:xfrm>
            <a:off x="1331640" y="908720"/>
            <a:ext cx="6336000" cy="40205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1AC26169-ECEF-449E-7959-77BB5CB3A8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229200"/>
            <a:ext cx="9144000" cy="1628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The capitals of Georgia in Europe </a:t>
            </a:r>
          </a:p>
          <a:p>
            <a:pPr algn="ctr"/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and Georgia in the United States </a:t>
            </a:r>
          </a:p>
          <a:p>
            <a:pPr algn="ctr"/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have the first resp. second letter in common.</a:t>
            </a:r>
          </a:p>
          <a:p>
            <a:pPr algn="ctr"/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That’s the one we need.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071095E4-6315-7246-8495-6817309A4AE1}"/>
              </a:ext>
            </a:extLst>
          </p:cNvPr>
          <p:cNvGrpSpPr/>
          <p:nvPr/>
        </p:nvGrpSpPr>
        <p:grpSpPr>
          <a:xfrm>
            <a:off x="827200" y="1701048"/>
            <a:ext cx="7344816" cy="2160000"/>
            <a:chOff x="827200" y="1440000"/>
            <a:chExt cx="7344816" cy="2160000"/>
          </a:xfrm>
        </p:grpSpPr>
        <p:pic>
          <p:nvPicPr>
            <p:cNvPr id="3" name="Grafik 2" descr="Ein Bild, das Symbol, rot, Karminrot, Flagge enthält.&#10;&#10;Automatisch generierte Beschreibung">
              <a:extLst>
                <a:ext uri="{FF2B5EF4-FFF2-40B4-BE49-F238E27FC236}">
                  <a16:creationId xmlns:a16="http://schemas.microsoft.com/office/drawing/2014/main" id="{B592B1AD-3F21-EAE5-7B2C-DFEDC7F4F8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200" y="1440000"/>
              <a:ext cx="3237369" cy="2160000"/>
            </a:xfrm>
            <a:prstGeom prst="rect">
              <a:avLst/>
            </a:prstGeom>
          </p:spPr>
        </p:pic>
        <p:pic>
          <p:nvPicPr>
            <p:cNvPr id="7" name="Grafik 6" descr="Ein Bild, das Flagge, Symbol, Emblem, Logo enthält.&#10;&#10;Automatisch generierte Beschreibung">
              <a:extLst>
                <a:ext uri="{FF2B5EF4-FFF2-40B4-BE49-F238E27FC236}">
                  <a16:creationId xmlns:a16="http://schemas.microsoft.com/office/drawing/2014/main" id="{FB4AA0AC-653C-0388-A04B-8E1ED0434C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016" y="1440000"/>
              <a:ext cx="3456000" cy="21600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0" y="4946392"/>
            <a:ext cx="9144000" cy="193899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de-DE" sz="2400" dirty="0">
                <a:latin typeface="Verdana" pitchFamily="34" charset="0"/>
              </a:rPr>
              <a:t>A </a:t>
            </a:r>
            <a:r>
              <a:rPr lang="de-DE" sz="2400" dirty="0" err="1">
                <a:latin typeface="Verdana" pitchFamily="34" charset="0"/>
              </a:rPr>
              <a:t>useful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piece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of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information</a:t>
            </a:r>
            <a:r>
              <a:rPr lang="de-DE" sz="2400" dirty="0">
                <a:latin typeface="Verdana" pitchFamily="34" charset="0"/>
              </a:rPr>
              <a:t>, </a:t>
            </a:r>
            <a:r>
              <a:rPr lang="de-DE" sz="2400" dirty="0" err="1">
                <a:latin typeface="Verdana" pitchFamily="34" charset="0"/>
              </a:rPr>
              <a:t>gratuity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money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for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waiter</a:t>
            </a:r>
            <a:r>
              <a:rPr lang="de-DE" sz="2400" dirty="0">
                <a:latin typeface="Verdana" pitchFamily="34" charset="0"/>
              </a:rPr>
              <a:t>/</a:t>
            </a:r>
            <a:r>
              <a:rPr lang="de-DE" sz="2400" dirty="0" err="1">
                <a:latin typeface="Verdana" pitchFamily="34" charset="0"/>
              </a:rPr>
              <a:t>waitress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or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taxi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driver</a:t>
            </a:r>
            <a:r>
              <a:rPr lang="de-DE" sz="2400" dirty="0">
                <a:latin typeface="Verdana" pitchFamily="34" charset="0"/>
              </a:rPr>
              <a:t> and a </a:t>
            </a:r>
            <a:r>
              <a:rPr lang="de-DE" sz="2400" dirty="0" err="1">
                <a:latin typeface="Verdana" pitchFamily="34" charset="0"/>
              </a:rPr>
              <a:t>place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where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rubbish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can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be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disposed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of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may</a:t>
            </a:r>
            <a:r>
              <a:rPr lang="de-DE" sz="2400" dirty="0">
                <a:latin typeface="Verdana" pitchFamily="34" charset="0"/>
              </a:rPr>
              <a:t> all </a:t>
            </a:r>
            <a:r>
              <a:rPr lang="de-DE" sz="2400" dirty="0" err="1">
                <a:latin typeface="Verdana" pitchFamily="34" charset="0"/>
              </a:rPr>
              <a:t>be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referred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to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with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same </a:t>
            </a:r>
            <a:r>
              <a:rPr lang="de-DE" sz="2400" dirty="0" err="1">
                <a:latin typeface="Verdana" pitchFamily="34" charset="0"/>
              </a:rPr>
              <a:t>word</a:t>
            </a:r>
            <a:r>
              <a:rPr lang="de-DE" sz="2400" dirty="0">
                <a:latin typeface="Verdana" pitchFamily="34" charset="0"/>
              </a:rPr>
              <a:t>, </a:t>
            </a:r>
            <a:r>
              <a:rPr lang="de-DE" sz="2400" dirty="0" err="1">
                <a:latin typeface="Verdana" pitchFamily="34" charset="0"/>
              </a:rPr>
              <a:t>which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is</a:t>
            </a:r>
            <a:r>
              <a:rPr lang="de-DE" sz="2400" dirty="0">
                <a:latin typeface="Verdana" pitchFamily="34" charset="0"/>
              </a:rPr>
              <a:t> …?</a:t>
            </a:r>
          </a:p>
          <a:p>
            <a:pPr algn="ctr"/>
            <a:r>
              <a:rPr lang="de-DE" sz="2400" dirty="0" err="1">
                <a:latin typeface="Verdana" pitchFamily="34" charset="0"/>
              </a:rPr>
              <a:t>We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need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first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letter</a:t>
            </a:r>
            <a:r>
              <a:rPr lang="de-DE" sz="2400" dirty="0">
                <a:latin typeface="Verdana" pitchFamily="34" charset="0"/>
              </a:rPr>
              <a:t>. </a:t>
            </a:r>
          </a:p>
        </p:txBody>
      </p:sp>
      <p:pic>
        <p:nvPicPr>
          <p:cNvPr id="3" name="Grafik 2" descr="Ein Bild, das Transport, draußen, Baugeräte, Abriss enthält.&#10;&#10;Automatisch generierte Beschreibung">
            <a:extLst>
              <a:ext uri="{FF2B5EF4-FFF2-40B4-BE49-F238E27FC236}">
                <a16:creationId xmlns:a16="http://schemas.microsoft.com/office/drawing/2014/main" id="{60D5775E-935B-E622-2A23-2ACBFE77CB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301" y="908720"/>
            <a:ext cx="7164000" cy="402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4" grpId="0" animBg="1"/>
    </p:bld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999</Words>
  <Application>Microsoft Office PowerPoint</Application>
  <PresentationFormat>Bildschirmpräsentation (4:3)</PresentationFormat>
  <Paragraphs>57</Paragraphs>
  <Slides>23</Slides>
  <Notes>0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6" baseType="lpstr">
      <vt:lpstr>Arial</vt:lpstr>
      <vt:lpstr>Verdana</vt:lpstr>
      <vt:lpstr>Standarddesign</vt:lpstr>
      <vt:lpstr>Find the word. </vt:lpstr>
      <vt:lpstr>PowerPoint-Präsentation</vt:lpstr>
      <vt:lpstr>PowerPoint-Präsentation</vt:lpstr>
      <vt:lpstr>Did he exist? Recognised as a patriot and fighter against the Normans as well as a pioneer for social justice, Robin Hood’s greatest opponent was the Sheriff of …? Shown here is Robin Hood’s memorial in front of … Castle. We need the first letter of … .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By now, you should have 10 letters on your list. Reshuffle them for an immaterial noun.</vt:lpstr>
      <vt:lpstr>PowerPoint-Präsentation</vt:lpstr>
      <vt:lpstr>PowerPoint-Präsentation</vt:lpstr>
      <vt:lpstr>Did he exist? Recognised as a patriot and fighter against the Normans as well as a pioneer for social justice, Robin Hood’s greatest opponent was the Sheriff of …? Shown here is Robin Hood’s memorial in front of … Castle. We need the first letter of … .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By now, you should have 10 letters on your list. Reshuffle them for an immaterial noun.</vt:lpstr>
    </vt:vector>
  </TitlesOfParts>
  <Company>Maximilian Verlag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Find the word.</dc:title>
  <dc:creator>Jürgen Hensel</dc:creator>
  <cp:lastModifiedBy>Jürgen Hensel</cp:lastModifiedBy>
  <cp:revision>165</cp:revision>
  <dcterms:created xsi:type="dcterms:W3CDTF">2011-03-24T10:15:25Z</dcterms:created>
  <dcterms:modified xsi:type="dcterms:W3CDTF">2024-10-09T07:02:06Z</dcterms:modified>
</cp:coreProperties>
</file>