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87" r:id="rId2"/>
    <p:sldId id="295" r:id="rId3"/>
    <p:sldId id="297" r:id="rId4"/>
    <p:sldId id="280" r:id="rId5"/>
    <p:sldId id="259" r:id="rId6"/>
    <p:sldId id="264" r:id="rId7"/>
    <p:sldId id="256" r:id="rId8"/>
    <p:sldId id="258" r:id="rId9"/>
    <p:sldId id="265" r:id="rId10"/>
    <p:sldId id="257" r:id="rId11"/>
    <p:sldId id="260" r:id="rId12"/>
    <p:sldId id="266" r:id="rId13"/>
    <p:sldId id="261" r:id="rId14"/>
    <p:sldId id="262" r:id="rId15"/>
  </p:sldIdLst>
  <p:sldSz cx="9144000" cy="6858000" type="screen4x3"/>
  <p:notesSz cx="7099300" cy="10234613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>
          <p15:clr>
            <a:srgbClr val="A4A3A4"/>
          </p15:clr>
        </p15:guide>
        <p15:guide id="2" pos="223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8" d="100"/>
          <a:sy n="98" d="100"/>
        </p:scale>
        <p:origin x="1290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8" d="100"/>
          <a:sy n="68" d="100"/>
        </p:scale>
        <p:origin x="-2772" y="-96"/>
      </p:cViewPr>
      <p:guideLst>
        <p:guide orient="horz" pos="3224"/>
        <p:guide pos="22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pPr>
              <a:defRPr/>
            </a:pPr>
            <a:fld id="{B0C46192-7FF4-4670-A111-ED727D42048A}" type="datetimeFigureOut">
              <a:rPr lang="de-DE"/>
              <a:pPr>
                <a:defRPr/>
              </a:pPr>
              <a:t>10.10.2024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pPr lvl="0"/>
            <a:endParaRPr lang="de-DE" noProof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8" tIns="49524" rIns="99048" bIns="49524" rtlCol="0"/>
          <a:lstStyle/>
          <a:p>
            <a:pPr lvl="0"/>
            <a:r>
              <a:rPr lang="de-DE" noProof="0"/>
              <a:t>Textmasterformat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pPr>
              <a:defRPr/>
            </a:pPr>
            <a:fld id="{BA3FC7BF-4427-497C-AD8A-BAB9D7CE07C5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7326115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7F57B9C-C60E-F0D3-2A91-FFCA2A8731A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>
            <a:extLst>
              <a:ext uri="{FF2B5EF4-FFF2-40B4-BE49-F238E27FC236}">
                <a16:creationId xmlns:a16="http://schemas.microsoft.com/office/drawing/2014/main" id="{BB048807-4BA1-C1D5-6AE6-EFFDA578D4F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>
            <a:extLst>
              <a:ext uri="{FF2B5EF4-FFF2-40B4-BE49-F238E27FC236}">
                <a16:creationId xmlns:a16="http://schemas.microsoft.com/office/drawing/2014/main" id="{1298BF0F-608D-614F-0230-55188074BEE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endParaRPr lang="en-GB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2B9A0649-7CEA-8ADD-07C7-1F0A8C5BD59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A3FC7BF-4427-497C-AD8A-BAB9D7CE07C5}" type="slidenum">
              <a:rPr lang="de-DE" smtClean="0"/>
              <a:pPr>
                <a:defRPr/>
              </a:pPr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1397066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endParaRPr lang="en-GB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A3FC7BF-4427-497C-AD8A-BAB9D7CE07C5}" type="slidenum">
              <a:rPr lang="de-DE" smtClean="0"/>
              <a:pPr>
                <a:defRPr/>
              </a:pPr>
              <a:t>13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0255491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endParaRPr lang="en-GB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A3FC7BF-4427-497C-AD8A-BAB9D7CE07C5}" type="slidenum">
              <a:rPr lang="de-DE" smtClean="0"/>
              <a:pPr>
                <a:defRPr/>
              </a:pPr>
              <a:t>14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379676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endParaRPr lang="en-GB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A3FC7BF-4427-497C-AD8A-BAB9D7CE07C5}" type="slidenum">
              <a:rPr lang="de-DE" smtClean="0"/>
              <a:pPr>
                <a:defRPr/>
              </a:pPr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6911820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endParaRPr lang="en-GB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A3FC7BF-4427-497C-AD8A-BAB9D7CE07C5}" type="slidenum">
              <a:rPr lang="de-DE" smtClean="0"/>
              <a:pPr>
                <a:defRPr/>
              </a:pPr>
              <a:t>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2405871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endParaRPr lang="en-GB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A3FC7BF-4427-497C-AD8A-BAB9D7CE07C5}" type="slidenum">
              <a:rPr lang="de-DE" smtClean="0"/>
              <a:pPr>
                <a:defRPr/>
              </a:pPr>
              <a:t>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8597180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endParaRPr lang="en-GB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A3FC7BF-4427-497C-AD8A-BAB9D7CE07C5}" type="slidenum">
              <a:rPr lang="de-DE" smtClean="0"/>
              <a:pPr>
                <a:defRPr/>
              </a:pPr>
              <a:t>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8387137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endParaRPr lang="en-GB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A3FC7BF-4427-497C-AD8A-BAB9D7CE07C5}" type="slidenum">
              <a:rPr lang="de-DE" smtClean="0"/>
              <a:pPr>
                <a:defRPr/>
              </a:pPr>
              <a:t>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1084844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endParaRPr lang="en-GB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A3FC7BF-4427-497C-AD8A-BAB9D7CE07C5}" type="slidenum">
              <a:rPr lang="de-DE" smtClean="0"/>
              <a:pPr>
                <a:defRPr/>
              </a:pPr>
              <a:t>10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3646462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endParaRPr lang="en-GB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A3FC7BF-4427-497C-AD8A-BAB9D7CE07C5}" type="slidenum">
              <a:rPr lang="de-DE" smtClean="0"/>
              <a:pPr>
                <a:defRPr/>
              </a:pPr>
              <a:t>11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8045140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endParaRPr lang="en-GB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A3FC7BF-4427-497C-AD8A-BAB9D7CE07C5}" type="slidenum">
              <a:rPr lang="de-DE" smtClean="0"/>
              <a:pPr>
                <a:defRPr/>
              </a:pPr>
              <a:t>12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48338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21925906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37429022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85421389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604504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935799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9498045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5840164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30057367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26663920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198359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17957698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16016147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9"/>
          <p:cNvSpPr>
            <a:spLocks noChangeArrowheads="1"/>
          </p:cNvSpPr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chemeClr val="accent2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de-DE" altLang="de-DE"/>
          </a:p>
        </p:txBody>
      </p:sp>
      <p:sp>
        <p:nvSpPr>
          <p:cNvPr id="1028" name="Text Box 8"/>
          <p:cNvSpPr txBox="1">
            <a:spLocks noChangeArrowheads="1"/>
          </p:cNvSpPr>
          <p:nvPr userDrawn="1"/>
        </p:nvSpPr>
        <p:spPr bwMode="auto">
          <a:xfrm>
            <a:off x="0" y="0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r>
              <a:rPr lang="de-DE" altLang="de-DE" b="1" dirty="0"/>
              <a:t>2. Halbjahr 2024</a:t>
            </a:r>
            <a:endParaRPr lang="de-DE" altLang="de-DE" b="1" i="1" dirty="0"/>
          </a:p>
          <a:p>
            <a:pPr algn="ctr" eaLnBrk="1" hangingPunct="1">
              <a:defRPr/>
            </a:pPr>
            <a:r>
              <a:rPr lang="de-DE" altLang="de-DE" b="1" i="1" dirty="0"/>
              <a:t>Englisch </a:t>
            </a:r>
            <a:r>
              <a:rPr lang="de-DE" altLang="de-DE" b="1" i="1" baseline="0" dirty="0"/>
              <a:t>Grammar Refresher </a:t>
            </a:r>
            <a:r>
              <a:rPr lang="de-DE" altLang="de-DE" b="1" i="1" baseline="0" dirty="0" err="1"/>
              <a:t>for</a:t>
            </a:r>
            <a:r>
              <a:rPr lang="de-DE" altLang="de-DE" b="1" i="1" baseline="0" dirty="0"/>
              <a:t> </a:t>
            </a:r>
            <a:r>
              <a:rPr lang="de-DE" altLang="de-DE" b="1" i="1" baseline="0" dirty="0" err="1"/>
              <a:t>You</a:t>
            </a:r>
            <a:r>
              <a:rPr lang="de-DE" altLang="de-DE" b="1" i="1" baseline="0" dirty="0"/>
              <a:t> B1-B2</a:t>
            </a:r>
            <a:endParaRPr lang="de-DE" altLang="de-DE" b="1" dirty="0"/>
          </a:p>
          <a:p>
            <a:pPr algn="ctr" eaLnBrk="1" hangingPunct="1">
              <a:defRPr/>
            </a:pPr>
            <a:r>
              <a:rPr lang="en-GB" altLang="de-DE" b="1"/>
              <a:t>242-40660</a:t>
            </a:r>
            <a:r>
              <a:rPr lang="de-DE" altLang="de-DE" b="1" dirty="0"/>
              <a:t>, Do, 17.00 – 18.00 Uhr</a:t>
            </a:r>
          </a:p>
        </p:txBody>
      </p:sp>
      <p:sp>
        <p:nvSpPr>
          <p:cNvPr id="1029" name="Line 10"/>
          <p:cNvSpPr>
            <a:spLocks noChangeShapeType="1"/>
          </p:cNvSpPr>
          <p:nvPr userDrawn="1"/>
        </p:nvSpPr>
        <p:spPr bwMode="auto">
          <a:xfrm>
            <a:off x="0" y="908050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pic>
        <p:nvPicPr>
          <p:cNvPr id="2" name="Picture 2">
            <a:extLst>
              <a:ext uri="{FF2B5EF4-FFF2-40B4-BE49-F238E27FC236}">
                <a16:creationId xmlns:a16="http://schemas.microsoft.com/office/drawing/2014/main" id="{B17DAE69-DAB6-E295-0164-5CC43C78AD14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224739"/>
            <a:ext cx="2131339" cy="43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 idx="4294967295"/>
          </p:nvPr>
        </p:nvSpPr>
        <p:spPr bwMode="auto">
          <a:xfrm>
            <a:off x="0" y="2781300"/>
            <a:ext cx="9144000" cy="8921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 eaLnBrk="1" hangingPunct="1"/>
            <a:r>
              <a:rPr lang="en-GB" altLang="de-DE">
                <a:latin typeface="Verdana" pitchFamily="34" charset="0"/>
              </a:rPr>
              <a:t>Which person is it?</a:t>
            </a:r>
            <a:endParaRPr lang="de-DE" altLang="de-DE"/>
          </a:p>
        </p:txBody>
      </p:sp>
      <p:sp>
        <p:nvSpPr>
          <p:cNvPr id="3" name="Rechteck 2"/>
          <p:cNvSpPr/>
          <p:nvPr/>
        </p:nvSpPr>
        <p:spPr>
          <a:xfrm>
            <a:off x="3729462" y="2967335"/>
            <a:ext cx="1685077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de-DE" sz="54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Quiz</a:t>
            </a:r>
          </a:p>
        </p:txBody>
      </p:sp>
      <p:sp>
        <p:nvSpPr>
          <p:cNvPr id="6" name="Rechteck 5"/>
          <p:cNvSpPr/>
          <p:nvPr/>
        </p:nvSpPr>
        <p:spPr>
          <a:xfrm>
            <a:off x="-36512" y="-62830"/>
            <a:ext cx="9504363" cy="7020843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de-DE"/>
          </a:p>
        </p:txBody>
      </p:sp>
      <p:sp>
        <p:nvSpPr>
          <p:cNvPr id="2" name="Textfeld 1"/>
          <p:cNvSpPr txBox="1"/>
          <p:nvPr/>
        </p:nvSpPr>
        <p:spPr>
          <a:xfrm>
            <a:off x="-35819" y="1853530"/>
            <a:ext cx="9504363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400" b="1" dirty="0">
                <a:solidFill>
                  <a:srgbClr val="FFFF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Welcome </a:t>
            </a:r>
            <a:r>
              <a:rPr lang="de-DE" sz="2400" b="1" dirty="0" err="1">
                <a:solidFill>
                  <a:srgbClr val="FFFF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to</a:t>
            </a:r>
            <a:r>
              <a:rPr lang="de-DE" sz="2400" b="1" dirty="0">
                <a:solidFill>
                  <a:srgbClr val="FFFF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de-DE" sz="2400" b="1" dirty="0" err="1">
                <a:solidFill>
                  <a:srgbClr val="FFFF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your</a:t>
            </a:r>
            <a:r>
              <a:rPr lang="de-DE" sz="2400" b="1" dirty="0">
                <a:solidFill>
                  <a:srgbClr val="FFFF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English </a:t>
            </a:r>
            <a:r>
              <a:rPr lang="de-DE" sz="2400" b="1" dirty="0" err="1">
                <a:solidFill>
                  <a:srgbClr val="FFFF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class</a:t>
            </a:r>
            <a:r>
              <a:rPr lang="de-DE" sz="2400" b="1" dirty="0">
                <a:solidFill>
                  <a:srgbClr val="FFFF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!</a:t>
            </a:r>
            <a:endParaRPr lang="de-DE" sz="2000" b="1" dirty="0">
              <a:solidFill>
                <a:srgbClr val="FFFF0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endParaRPr lang="de-DE" sz="2000" b="1" dirty="0">
              <a:solidFill>
                <a:srgbClr val="FFFF0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r>
              <a:rPr lang="de-DE" sz="2000" b="1" dirty="0">
                <a:solidFill>
                  <a:srgbClr val="FFFF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Course # 242-40660</a:t>
            </a:r>
          </a:p>
          <a:p>
            <a:pPr algn="ctr"/>
            <a:endParaRPr lang="de-DE" sz="2000" b="1" dirty="0">
              <a:solidFill>
                <a:srgbClr val="FFFF0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r>
              <a:rPr lang="de-DE" sz="2000" b="1" dirty="0">
                <a:solidFill>
                  <a:srgbClr val="FFFF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English Grammar Refresher B1-B2</a:t>
            </a:r>
          </a:p>
          <a:p>
            <a:pPr algn="ctr"/>
            <a:endParaRPr lang="de-DE" sz="2000" b="1" dirty="0">
              <a:solidFill>
                <a:srgbClr val="FFFF0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r>
              <a:rPr lang="de-DE" sz="2000" b="1" dirty="0">
                <a:solidFill>
                  <a:srgbClr val="FFFF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First </a:t>
            </a:r>
            <a:r>
              <a:rPr lang="de-DE" sz="2000" b="1" dirty="0" err="1">
                <a:solidFill>
                  <a:srgbClr val="FFFF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teaching</a:t>
            </a:r>
            <a:r>
              <a:rPr lang="de-DE" sz="2000" b="1" dirty="0">
                <a:solidFill>
                  <a:srgbClr val="FFFF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de-DE" sz="2000" b="1" dirty="0" err="1">
                <a:solidFill>
                  <a:srgbClr val="FFFF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unit</a:t>
            </a:r>
            <a:r>
              <a:rPr lang="de-DE" sz="2000" b="1" dirty="0">
                <a:solidFill>
                  <a:srgbClr val="FFFF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 10 </a:t>
            </a:r>
            <a:r>
              <a:rPr lang="de-DE" sz="2000" b="1" dirty="0" err="1">
                <a:solidFill>
                  <a:srgbClr val="FFFF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October</a:t>
            </a:r>
            <a:r>
              <a:rPr lang="de-DE" sz="2000" b="1" dirty="0">
                <a:solidFill>
                  <a:srgbClr val="FFFF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2024</a:t>
            </a:r>
          </a:p>
          <a:p>
            <a:pPr algn="ctr"/>
            <a:r>
              <a:rPr lang="de-DE" sz="2000" b="1" dirty="0">
                <a:solidFill>
                  <a:srgbClr val="FFFF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Last </a:t>
            </a:r>
            <a:r>
              <a:rPr lang="de-DE" sz="2000" b="1" dirty="0" err="1">
                <a:solidFill>
                  <a:srgbClr val="FFFF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teaching</a:t>
            </a:r>
            <a:r>
              <a:rPr lang="de-DE" sz="2000" b="1" dirty="0">
                <a:solidFill>
                  <a:srgbClr val="FFFF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de-DE" sz="2000" b="1" dirty="0" err="1">
                <a:solidFill>
                  <a:srgbClr val="FFFF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unit</a:t>
            </a:r>
            <a:r>
              <a:rPr lang="de-DE" sz="2000" b="1" dirty="0">
                <a:solidFill>
                  <a:srgbClr val="FFFF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 28 November 2024</a:t>
            </a:r>
          </a:p>
          <a:p>
            <a:pPr algn="ctr"/>
            <a:endParaRPr lang="de-DE" sz="2000" b="1" dirty="0">
              <a:solidFill>
                <a:srgbClr val="FFFF0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r>
              <a:rPr lang="de-DE" sz="2000" b="1" dirty="0">
                <a:solidFill>
                  <a:srgbClr val="FFFF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www.jürgenhensel.de</a:t>
            </a:r>
            <a:endParaRPr lang="en-GB" sz="2000" b="1" dirty="0">
              <a:solidFill>
                <a:srgbClr val="FFFF0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769A5BCC-F91C-89D3-CEF4-2134AED70EE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1672" y="260728"/>
            <a:ext cx="3534544" cy="720000"/>
          </a:xfrm>
          <a:prstGeom prst="rect">
            <a:avLst/>
          </a:prstGeom>
        </p:spPr>
      </p:pic>
    </p:spTree>
  </p:cSld>
  <p:clrMapOvr>
    <a:masterClrMapping/>
  </p:clrMapOvr>
  <p:transition spd="slow">
    <p:circl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0" y="957593"/>
            <a:ext cx="9144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00" b="1" dirty="0" err="1">
                <a:solidFill>
                  <a:srgbClr val="C00000"/>
                </a:solidFill>
              </a:rPr>
              <a:t>What</a:t>
            </a:r>
            <a:r>
              <a:rPr lang="de-DE" sz="1600" b="1" dirty="0">
                <a:solidFill>
                  <a:srgbClr val="C00000"/>
                </a:solidFill>
              </a:rPr>
              <a:t> </a:t>
            </a:r>
            <a:r>
              <a:rPr lang="de-DE" sz="1600" b="1" dirty="0" err="1">
                <a:solidFill>
                  <a:srgbClr val="C00000"/>
                </a:solidFill>
              </a:rPr>
              <a:t>tenses</a:t>
            </a:r>
            <a:r>
              <a:rPr lang="de-DE" sz="1600" b="1" dirty="0">
                <a:solidFill>
                  <a:srgbClr val="C00000"/>
                </a:solidFill>
              </a:rPr>
              <a:t> do </a:t>
            </a:r>
            <a:r>
              <a:rPr lang="de-DE" sz="1600" b="1" dirty="0" err="1">
                <a:solidFill>
                  <a:srgbClr val="C00000"/>
                </a:solidFill>
              </a:rPr>
              <a:t>you</a:t>
            </a:r>
            <a:r>
              <a:rPr lang="de-DE" sz="1600" b="1" dirty="0">
                <a:solidFill>
                  <a:srgbClr val="C00000"/>
                </a:solidFill>
              </a:rPr>
              <a:t> </a:t>
            </a:r>
            <a:r>
              <a:rPr lang="de-DE" sz="1600" b="1" dirty="0" err="1">
                <a:solidFill>
                  <a:srgbClr val="C00000"/>
                </a:solidFill>
              </a:rPr>
              <a:t>know</a:t>
            </a:r>
            <a:r>
              <a:rPr lang="de-DE" sz="1600" b="1" dirty="0">
                <a:solidFill>
                  <a:srgbClr val="C00000"/>
                </a:solidFill>
              </a:rPr>
              <a:t>?</a:t>
            </a:r>
            <a:endParaRPr lang="en-GB" sz="1600" b="1" dirty="0">
              <a:solidFill>
                <a:srgbClr val="C00000"/>
              </a:solidFill>
            </a:endParaRP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835961DF-6A8A-5AA0-6FA8-D8A26B268507}"/>
              </a:ext>
            </a:extLst>
          </p:cNvPr>
          <p:cNvSpPr txBox="1"/>
          <p:nvPr/>
        </p:nvSpPr>
        <p:spPr>
          <a:xfrm>
            <a:off x="107504" y="1370894"/>
            <a:ext cx="2348130" cy="338554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GB" sz="1600" dirty="0"/>
              <a:t>Present perfect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B7214DE4-0784-36C3-0263-98DE75D17E5F}"/>
              </a:ext>
            </a:extLst>
          </p:cNvPr>
          <p:cNvSpPr txBox="1"/>
          <p:nvPr/>
        </p:nvSpPr>
        <p:spPr>
          <a:xfrm>
            <a:off x="2771800" y="1343670"/>
            <a:ext cx="6372200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sz="1600" dirty="0"/>
              <a:t>a) </a:t>
            </a:r>
            <a:r>
              <a:rPr lang="en-US" sz="1600" dirty="0"/>
              <a:t>is used to express actions or states that began in the past but have not been completed yet/are still ongoing:</a:t>
            </a:r>
            <a:endParaRPr lang="en-GB" sz="1600" dirty="0"/>
          </a:p>
        </p:txBody>
      </p:sp>
      <p:sp>
        <p:nvSpPr>
          <p:cNvPr id="15" name="Textfeld 14">
            <a:extLst>
              <a:ext uri="{FF2B5EF4-FFF2-40B4-BE49-F238E27FC236}">
                <a16:creationId xmlns:a16="http://schemas.microsoft.com/office/drawing/2014/main" id="{6E87C583-4249-434C-C0E3-7529DF277E4D}"/>
              </a:ext>
            </a:extLst>
          </p:cNvPr>
          <p:cNvSpPr txBox="1"/>
          <p:nvPr/>
        </p:nvSpPr>
        <p:spPr>
          <a:xfrm>
            <a:off x="0" y="4151982"/>
            <a:ext cx="9144160" cy="1077218"/>
          </a:xfrm>
          <a:prstGeom prst="rect">
            <a:avLst/>
          </a:prstGeom>
          <a:solidFill>
            <a:schemeClr val="accent5"/>
          </a:solidFill>
        </p:spPr>
        <p:txBody>
          <a:bodyPr wrap="square" rtlCol="0">
            <a:spAutoFit/>
          </a:bodyPr>
          <a:lstStyle/>
          <a:p>
            <a:r>
              <a:rPr lang="en-GB" sz="1600" b="1" dirty="0"/>
              <a:t>Note: </a:t>
            </a:r>
            <a:r>
              <a:rPr lang="en-GB" sz="1600" dirty="0"/>
              <a:t>Other than in the German language, the present perfect and the past tense are </a:t>
            </a:r>
            <a:r>
              <a:rPr lang="en-GB" sz="1600" b="1" dirty="0"/>
              <a:t>not</a:t>
            </a:r>
            <a:r>
              <a:rPr lang="en-GB" sz="1600" dirty="0"/>
              <a:t> interchangeable in English.</a:t>
            </a:r>
          </a:p>
          <a:p>
            <a:r>
              <a:rPr lang="en-GB" sz="1600" b="1" dirty="0"/>
              <a:t>German: </a:t>
            </a:r>
            <a:r>
              <a:rPr lang="en-GB" sz="1600" dirty="0"/>
              <a:t>Ich </a:t>
            </a:r>
            <a:r>
              <a:rPr lang="en-GB" sz="1600" b="1" dirty="0"/>
              <a:t>war</a:t>
            </a:r>
            <a:r>
              <a:rPr lang="en-GB" sz="1600" dirty="0"/>
              <a:t> </a:t>
            </a:r>
            <a:r>
              <a:rPr lang="en-GB" sz="1600" dirty="0" err="1"/>
              <a:t>gestern</a:t>
            </a:r>
            <a:r>
              <a:rPr lang="en-GB" sz="1600" dirty="0"/>
              <a:t> in Bonn. - Ich </a:t>
            </a:r>
            <a:r>
              <a:rPr lang="en-GB" sz="1600" b="1" dirty="0"/>
              <a:t>bin</a:t>
            </a:r>
            <a:r>
              <a:rPr lang="en-GB" sz="1600" dirty="0"/>
              <a:t> </a:t>
            </a:r>
            <a:r>
              <a:rPr lang="en-GB" sz="1600" dirty="0" err="1"/>
              <a:t>gestern</a:t>
            </a:r>
            <a:r>
              <a:rPr lang="en-GB" sz="1600" dirty="0"/>
              <a:t> in Bonn </a:t>
            </a:r>
            <a:r>
              <a:rPr lang="en-GB" sz="1600" b="1" dirty="0" err="1"/>
              <a:t>gewesen</a:t>
            </a:r>
            <a:r>
              <a:rPr lang="en-GB" sz="1600" dirty="0"/>
              <a:t>.</a:t>
            </a:r>
          </a:p>
          <a:p>
            <a:r>
              <a:rPr lang="en-GB" sz="1600" b="1" dirty="0"/>
              <a:t>English: </a:t>
            </a:r>
            <a:r>
              <a:rPr lang="en-GB" sz="1600" dirty="0"/>
              <a:t>I </a:t>
            </a:r>
            <a:r>
              <a:rPr lang="en-GB" sz="1600" b="1" dirty="0"/>
              <a:t>was</a:t>
            </a:r>
            <a:r>
              <a:rPr lang="en-GB" sz="1600" dirty="0"/>
              <a:t> in Bonn yesterday. (But: I </a:t>
            </a:r>
            <a:r>
              <a:rPr lang="en-GB" sz="1600" b="1" dirty="0"/>
              <a:t>have</a:t>
            </a:r>
            <a:r>
              <a:rPr lang="en-GB" sz="1600" dirty="0"/>
              <a:t> </a:t>
            </a:r>
            <a:r>
              <a:rPr lang="en-GB" sz="1600" b="1"/>
              <a:t>been</a:t>
            </a:r>
            <a:r>
              <a:rPr lang="en-GB" sz="1600"/>
              <a:t> in/to </a:t>
            </a:r>
            <a:r>
              <a:rPr lang="en-GB" sz="1600" dirty="0"/>
              <a:t>Bonn since yesterday.)</a:t>
            </a:r>
            <a:endParaRPr lang="en-GB" sz="1600" b="1" dirty="0"/>
          </a:p>
        </p:txBody>
      </p:sp>
      <p:sp>
        <p:nvSpPr>
          <p:cNvPr id="22" name="Textfeld 21">
            <a:extLst>
              <a:ext uri="{FF2B5EF4-FFF2-40B4-BE49-F238E27FC236}">
                <a16:creationId xmlns:a16="http://schemas.microsoft.com/office/drawing/2014/main" id="{C4690EE6-A174-BA53-9875-DFC785A207DF}"/>
              </a:ext>
            </a:extLst>
          </p:cNvPr>
          <p:cNvSpPr txBox="1"/>
          <p:nvPr/>
        </p:nvSpPr>
        <p:spPr>
          <a:xfrm>
            <a:off x="0" y="5232102"/>
            <a:ext cx="9180512" cy="584775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1600" dirty="0">
                <a:solidFill>
                  <a:srgbClr val="FF0000"/>
                </a:solidFill>
              </a:rPr>
              <a:t>Adverbs of frequency that indicate the use of either the present tense or the present perfect include:</a:t>
            </a:r>
          </a:p>
          <a:p>
            <a:r>
              <a:rPr lang="en-GB" sz="1600" b="1" dirty="0">
                <a:solidFill>
                  <a:srgbClr val="FF0000"/>
                </a:solidFill>
              </a:rPr>
              <a:t>always</a:t>
            </a:r>
            <a:r>
              <a:rPr lang="en-GB" sz="1600" dirty="0">
                <a:solidFill>
                  <a:srgbClr val="FF0000"/>
                </a:solidFill>
              </a:rPr>
              <a:t>, </a:t>
            </a:r>
            <a:r>
              <a:rPr lang="en-GB" sz="1600" b="1" dirty="0">
                <a:solidFill>
                  <a:srgbClr val="FF0000"/>
                </a:solidFill>
              </a:rPr>
              <a:t>never</a:t>
            </a:r>
            <a:r>
              <a:rPr lang="en-GB" sz="1600" dirty="0">
                <a:solidFill>
                  <a:srgbClr val="FF0000"/>
                </a:solidFill>
              </a:rPr>
              <a:t>, </a:t>
            </a:r>
            <a:r>
              <a:rPr lang="en-GB" sz="1600" b="1" dirty="0">
                <a:solidFill>
                  <a:srgbClr val="FF0000"/>
                </a:solidFill>
              </a:rPr>
              <a:t>often</a:t>
            </a:r>
            <a:r>
              <a:rPr lang="en-GB" sz="1600" dirty="0">
                <a:solidFill>
                  <a:srgbClr val="FF0000"/>
                </a:solidFill>
              </a:rPr>
              <a:t>, </a:t>
            </a:r>
            <a:r>
              <a:rPr lang="en-GB" sz="1600" b="1" dirty="0">
                <a:solidFill>
                  <a:srgbClr val="FF0000"/>
                </a:solidFill>
              </a:rPr>
              <a:t>usually</a:t>
            </a:r>
            <a:r>
              <a:rPr lang="en-GB" sz="1600" dirty="0">
                <a:solidFill>
                  <a:srgbClr val="FF0000"/>
                </a:solidFill>
              </a:rPr>
              <a:t> (present tense), </a:t>
            </a:r>
            <a:r>
              <a:rPr lang="en-GB" sz="1600" b="1" dirty="0">
                <a:solidFill>
                  <a:srgbClr val="FF0000"/>
                </a:solidFill>
              </a:rPr>
              <a:t>ever</a:t>
            </a:r>
            <a:r>
              <a:rPr lang="en-GB" sz="1600" dirty="0">
                <a:solidFill>
                  <a:srgbClr val="FF0000"/>
                </a:solidFill>
              </a:rPr>
              <a:t> (present perfect).</a:t>
            </a: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3FC9CCB6-AC84-43DC-DD40-A491DC6251BA}"/>
              </a:ext>
            </a:extLst>
          </p:cNvPr>
          <p:cNvSpPr txBox="1"/>
          <p:nvPr/>
        </p:nvSpPr>
        <p:spPr>
          <a:xfrm>
            <a:off x="2771800" y="1938318"/>
            <a:ext cx="6372200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sz="1600" i="1" dirty="0"/>
              <a:t>I </a:t>
            </a:r>
            <a:r>
              <a:rPr lang="de-DE" sz="1600" i="1" dirty="0" err="1"/>
              <a:t>have</a:t>
            </a:r>
            <a:r>
              <a:rPr lang="de-DE" sz="1600" i="1" dirty="0"/>
              <a:t> </a:t>
            </a:r>
            <a:r>
              <a:rPr lang="de-DE" sz="1600" i="1" dirty="0" err="1"/>
              <a:t>always</a:t>
            </a:r>
            <a:r>
              <a:rPr lang="de-DE" sz="1600" i="1" dirty="0"/>
              <a:t> </a:t>
            </a:r>
            <a:r>
              <a:rPr lang="de-DE" sz="1600" i="1" dirty="0" err="1"/>
              <a:t>lived</a:t>
            </a:r>
            <a:r>
              <a:rPr lang="de-DE" sz="1600" i="1" dirty="0"/>
              <a:t> in Germany. </a:t>
            </a:r>
            <a:r>
              <a:rPr lang="de-DE" sz="1600" dirty="0"/>
              <a:t>(I still live in Germany.)</a:t>
            </a:r>
            <a:endParaRPr lang="en-GB" sz="1600" i="1" dirty="0"/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12506A2E-6BE9-5606-F638-9926BB184344}"/>
              </a:ext>
            </a:extLst>
          </p:cNvPr>
          <p:cNvSpPr txBox="1"/>
          <p:nvPr/>
        </p:nvSpPr>
        <p:spPr>
          <a:xfrm>
            <a:off x="2771800" y="2586390"/>
            <a:ext cx="6372200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sz="1600" i="1" dirty="0"/>
              <a:t>I </a:t>
            </a:r>
            <a:r>
              <a:rPr lang="de-DE" sz="1600" i="1" dirty="0" err="1"/>
              <a:t>have</a:t>
            </a:r>
            <a:r>
              <a:rPr lang="de-DE" sz="1600" i="1" dirty="0"/>
              <a:t> </a:t>
            </a:r>
            <a:r>
              <a:rPr lang="de-DE" sz="1600" i="1" dirty="0" err="1"/>
              <a:t>been</a:t>
            </a:r>
            <a:r>
              <a:rPr lang="de-DE" sz="1600" i="1" dirty="0"/>
              <a:t> </a:t>
            </a:r>
            <a:r>
              <a:rPr lang="de-DE" sz="1600" i="1" dirty="0" err="1"/>
              <a:t>waiting</a:t>
            </a:r>
            <a:r>
              <a:rPr lang="de-DE" sz="1600" i="1" dirty="0"/>
              <a:t> </a:t>
            </a:r>
            <a:r>
              <a:rPr lang="de-DE" sz="1600" i="1" dirty="0" err="1"/>
              <a:t>for</a:t>
            </a:r>
            <a:r>
              <a:rPr lang="de-DE" sz="1600" i="1" dirty="0"/>
              <a:t> </a:t>
            </a:r>
            <a:r>
              <a:rPr lang="de-DE" sz="1600" i="1" dirty="0" err="1"/>
              <a:t>twenty</a:t>
            </a:r>
            <a:r>
              <a:rPr lang="de-DE" sz="1600" i="1" dirty="0"/>
              <a:t> </a:t>
            </a:r>
            <a:r>
              <a:rPr lang="de-DE" sz="1600" i="1" dirty="0" err="1"/>
              <a:t>minutes</a:t>
            </a:r>
            <a:r>
              <a:rPr lang="de-DE" sz="1600" i="1" dirty="0"/>
              <a:t>. </a:t>
            </a:r>
            <a:r>
              <a:rPr lang="de-DE" sz="1600" dirty="0"/>
              <a:t>(I am still </a:t>
            </a:r>
            <a:r>
              <a:rPr lang="de-DE" sz="1600" dirty="0" err="1"/>
              <a:t>waiting</a:t>
            </a:r>
            <a:r>
              <a:rPr lang="de-DE" sz="1600" dirty="0"/>
              <a:t>.)</a:t>
            </a:r>
            <a:endParaRPr lang="en-GB" sz="1600" i="1" dirty="0"/>
          </a:p>
        </p:txBody>
      </p:sp>
      <p:sp>
        <p:nvSpPr>
          <p:cNvPr id="23" name="Textfeld 22">
            <a:extLst>
              <a:ext uri="{FF2B5EF4-FFF2-40B4-BE49-F238E27FC236}">
                <a16:creationId xmlns:a16="http://schemas.microsoft.com/office/drawing/2014/main" id="{BB3D3777-E997-098B-1A2C-D0CC3BDF0679}"/>
              </a:ext>
            </a:extLst>
          </p:cNvPr>
          <p:cNvSpPr txBox="1"/>
          <p:nvPr/>
        </p:nvSpPr>
        <p:spPr>
          <a:xfrm>
            <a:off x="2771800" y="2919135"/>
            <a:ext cx="6372200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sz="1600" dirty="0"/>
              <a:t>b) </a:t>
            </a:r>
            <a:r>
              <a:rPr lang="en-US" sz="1600" dirty="0"/>
              <a:t>is used to express actions or states that happened in the past but have a connection or relevance to the present:</a:t>
            </a:r>
            <a:endParaRPr lang="en-GB" sz="1600" dirty="0"/>
          </a:p>
        </p:txBody>
      </p:sp>
      <p:sp>
        <p:nvSpPr>
          <p:cNvPr id="24" name="Textfeld 23">
            <a:extLst>
              <a:ext uri="{FF2B5EF4-FFF2-40B4-BE49-F238E27FC236}">
                <a16:creationId xmlns:a16="http://schemas.microsoft.com/office/drawing/2014/main" id="{84F982AF-3B0C-0889-CDDE-85E611C4F8E1}"/>
              </a:ext>
            </a:extLst>
          </p:cNvPr>
          <p:cNvSpPr txBox="1"/>
          <p:nvPr/>
        </p:nvSpPr>
        <p:spPr>
          <a:xfrm>
            <a:off x="2771800" y="3503910"/>
            <a:ext cx="6372200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sz="1600" i="1" dirty="0"/>
              <a:t>I </a:t>
            </a:r>
            <a:r>
              <a:rPr lang="de-DE" sz="1600" i="1" dirty="0" err="1"/>
              <a:t>have</a:t>
            </a:r>
            <a:r>
              <a:rPr lang="de-DE" sz="1600" i="1" dirty="0"/>
              <a:t> </a:t>
            </a:r>
            <a:r>
              <a:rPr lang="de-DE" sz="1600" i="1" dirty="0" err="1"/>
              <a:t>finished</a:t>
            </a:r>
            <a:r>
              <a:rPr lang="de-DE" sz="1600" i="1" dirty="0"/>
              <a:t> </a:t>
            </a:r>
            <a:r>
              <a:rPr lang="de-DE" sz="1600" i="1" dirty="0" err="1"/>
              <a:t>my</a:t>
            </a:r>
            <a:r>
              <a:rPr lang="de-DE" sz="1600" i="1" dirty="0"/>
              <a:t> </a:t>
            </a:r>
            <a:r>
              <a:rPr lang="de-DE" sz="1600" i="1" dirty="0" err="1"/>
              <a:t>homework</a:t>
            </a:r>
            <a:r>
              <a:rPr lang="de-DE" sz="1600" i="1" dirty="0"/>
              <a:t>. </a:t>
            </a:r>
            <a:r>
              <a:rPr lang="de-DE" sz="1600" dirty="0"/>
              <a:t>(</a:t>
            </a:r>
            <a:r>
              <a:rPr lang="de-DE" sz="1600" dirty="0" err="1"/>
              <a:t>It</a:t>
            </a:r>
            <a:r>
              <a:rPr lang="de-DE" sz="1600" dirty="0"/>
              <a:t> </a:t>
            </a:r>
            <a:r>
              <a:rPr lang="de-DE" sz="1600" dirty="0" err="1"/>
              <a:t>is</a:t>
            </a:r>
            <a:r>
              <a:rPr lang="de-DE" sz="1600" dirty="0"/>
              <a:t> still </a:t>
            </a:r>
            <a:r>
              <a:rPr lang="de-DE" sz="1600" dirty="0" err="1"/>
              <a:t>finished</a:t>
            </a:r>
            <a:r>
              <a:rPr lang="de-DE" sz="1600" dirty="0"/>
              <a:t>)</a:t>
            </a:r>
            <a:endParaRPr lang="en-GB" sz="1600" i="1" dirty="0"/>
          </a:p>
        </p:txBody>
      </p:sp>
      <p:sp>
        <p:nvSpPr>
          <p:cNvPr id="25" name="Textfeld 24">
            <a:extLst>
              <a:ext uri="{FF2B5EF4-FFF2-40B4-BE49-F238E27FC236}">
                <a16:creationId xmlns:a16="http://schemas.microsoft.com/office/drawing/2014/main" id="{CA009FF9-4DD8-EE48-D85D-490C123C4C2C}"/>
              </a:ext>
            </a:extLst>
          </p:cNvPr>
          <p:cNvSpPr txBox="1"/>
          <p:nvPr/>
        </p:nvSpPr>
        <p:spPr>
          <a:xfrm>
            <a:off x="2771800" y="3813428"/>
            <a:ext cx="6372200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sz="1600" i="1" dirty="0" err="1"/>
              <a:t>She</a:t>
            </a:r>
            <a:r>
              <a:rPr lang="de-DE" sz="1600" i="1" dirty="0"/>
              <a:t> </a:t>
            </a:r>
            <a:r>
              <a:rPr lang="de-DE" sz="1600" i="1" dirty="0" err="1"/>
              <a:t>has</a:t>
            </a:r>
            <a:r>
              <a:rPr lang="de-DE" sz="1600" i="1" dirty="0"/>
              <a:t> lost her </a:t>
            </a:r>
            <a:r>
              <a:rPr lang="de-DE" sz="1600" i="1" dirty="0" err="1"/>
              <a:t>keys</a:t>
            </a:r>
            <a:r>
              <a:rPr lang="de-DE" sz="1600" i="1" dirty="0"/>
              <a:t>. </a:t>
            </a:r>
            <a:r>
              <a:rPr lang="de-DE" sz="1600" dirty="0"/>
              <a:t>(…and still </a:t>
            </a:r>
            <a:r>
              <a:rPr lang="de-DE" sz="1600" dirty="0" err="1"/>
              <a:t>has</a:t>
            </a:r>
            <a:r>
              <a:rPr lang="de-DE" sz="1600" dirty="0"/>
              <a:t> not </a:t>
            </a:r>
            <a:r>
              <a:rPr lang="de-DE" sz="1600" dirty="0" err="1"/>
              <a:t>found</a:t>
            </a:r>
            <a:r>
              <a:rPr lang="de-DE" sz="1600" dirty="0"/>
              <a:t> </a:t>
            </a:r>
            <a:r>
              <a:rPr lang="de-DE" sz="1600" dirty="0" err="1"/>
              <a:t>them</a:t>
            </a:r>
            <a:r>
              <a:rPr lang="de-DE" sz="1600" dirty="0"/>
              <a:t>)</a:t>
            </a:r>
            <a:endParaRPr lang="en-GB" sz="1600" i="1" dirty="0"/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B72527CD-3188-D2CD-2E7D-55435C5CB990}"/>
              </a:ext>
            </a:extLst>
          </p:cNvPr>
          <p:cNvSpPr txBox="1"/>
          <p:nvPr/>
        </p:nvSpPr>
        <p:spPr>
          <a:xfrm>
            <a:off x="2771800" y="2298358"/>
            <a:ext cx="6372200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sz="1600" i="1" dirty="0"/>
              <a:t>I </a:t>
            </a:r>
            <a:r>
              <a:rPr lang="de-DE" sz="1600" i="1" dirty="0" err="1"/>
              <a:t>have</a:t>
            </a:r>
            <a:r>
              <a:rPr lang="de-DE" sz="1600" i="1" dirty="0"/>
              <a:t> </a:t>
            </a:r>
            <a:r>
              <a:rPr lang="de-DE" sz="1600" i="1" dirty="0" err="1"/>
              <a:t>never</a:t>
            </a:r>
            <a:r>
              <a:rPr lang="de-DE" sz="1600" i="1" dirty="0"/>
              <a:t> </a:t>
            </a:r>
            <a:r>
              <a:rPr lang="de-DE" sz="1600" i="1" dirty="0" err="1"/>
              <a:t>been</a:t>
            </a:r>
            <a:r>
              <a:rPr lang="de-DE" sz="1600" i="1" dirty="0"/>
              <a:t> </a:t>
            </a:r>
            <a:r>
              <a:rPr lang="de-DE" sz="1600" i="1" dirty="0" err="1"/>
              <a:t>to</a:t>
            </a:r>
            <a:r>
              <a:rPr lang="de-DE" sz="1600" i="1" dirty="0"/>
              <a:t> </a:t>
            </a:r>
            <a:r>
              <a:rPr lang="de-DE" sz="1600" i="1" dirty="0" err="1"/>
              <a:t>Africa</a:t>
            </a:r>
            <a:r>
              <a:rPr lang="de-DE" sz="1600" i="1" dirty="0"/>
              <a:t>. </a:t>
            </a:r>
            <a:r>
              <a:rPr lang="de-DE" sz="1600" dirty="0"/>
              <a:t>(</a:t>
            </a:r>
            <a:r>
              <a:rPr lang="de-DE" sz="1600" dirty="0" err="1"/>
              <a:t>from</a:t>
            </a:r>
            <a:r>
              <a:rPr lang="de-DE" sz="1600" dirty="0"/>
              <a:t> </a:t>
            </a:r>
            <a:r>
              <a:rPr lang="de-DE" sz="1600" dirty="0" err="1"/>
              <a:t>the</a:t>
            </a:r>
            <a:r>
              <a:rPr lang="de-DE" sz="1600" dirty="0"/>
              <a:t> </a:t>
            </a:r>
            <a:r>
              <a:rPr lang="de-DE" sz="1600" dirty="0" err="1"/>
              <a:t>past</a:t>
            </a:r>
            <a:r>
              <a:rPr lang="de-DE" sz="1600" dirty="0"/>
              <a:t> </a:t>
            </a:r>
            <a:r>
              <a:rPr lang="de-DE" sz="1600" dirty="0" err="1"/>
              <a:t>until</a:t>
            </a:r>
            <a:r>
              <a:rPr lang="de-DE" sz="1600" dirty="0"/>
              <a:t> </a:t>
            </a:r>
            <a:r>
              <a:rPr lang="de-DE" sz="1600" dirty="0" err="1"/>
              <a:t>the</a:t>
            </a:r>
            <a:r>
              <a:rPr lang="de-DE" sz="1600" dirty="0"/>
              <a:t> </a:t>
            </a:r>
            <a:r>
              <a:rPr lang="de-DE" sz="1600" dirty="0" err="1"/>
              <a:t>present</a:t>
            </a:r>
            <a:r>
              <a:rPr lang="de-DE" sz="1600" dirty="0"/>
              <a:t> time)</a:t>
            </a:r>
            <a:endParaRPr lang="en-GB" sz="1600" i="1" dirty="0"/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F1EA60CF-1A4B-F45A-5238-4BBDEECB9EF4}"/>
              </a:ext>
            </a:extLst>
          </p:cNvPr>
          <p:cNvSpPr txBox="1"/>
          <p:nvPr/>
        </p:nvSpPr>
        <p:spPr>
          <a:xfrm>
            <a:off x="2771800" y="5808166"/>
            <a:ext cx="6372200" cy="107721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sz="1600" i="1" dirty="0"/>
              <a:t>I </a:t>
            </a:r>
            <a:r>
              <a:rPr lang="de-DE" sz="1600" b="1" i="1" dirty="0" err="1"/>
              <a:t>always</a:t>
            </a:r>
            <a:r>
              <a:rPr lang="de-DE" sz="1600" b="1" i="1" dirty="0"/>
              <a:t>/</a:t>
            </a:r>
            <a:r>
              <a:rPr lang="de-DE" sz="1600" b="1" i="1" dirty="0" err="1"/>
              <a:t>usually</a:t>
            </a:r>
            <a:r>
              <a:rPr lang="de-DE" sz="1600" b="1" i="1" dirty="0"/>
              <a:t> </a:t>
            </a:r>
            <a:r>
              <a:rPr lang="de-DE" sz="1600" i="1" dirty="0" err="1"/>
              <a:t>eat</a:t>
            </a:r>
            <a:r>
              <a:rPr lang="de-DE" sz="1600" i="1" dirty="0"/>
              <a:t> lunch at </a:t>
            </a:r>
            <a:r>
              <a:rPr lang="de-DE" sz="1600" i="1" dirty="0" err="1"/>
              <a:t>noon</a:t>
            </a:r>
            <a:r>
              <a:rPr lang="de-DE" sz="1600" i="1" dirty="0"/>
              <a:t>. I </a:t>
            </a:r>
            <a:r>
              <a:rPr lang="de-DE" sz="1600" i="1" dirty="0" err="1"/>
              <a:t>have</a:t>
            </a:r>
            <a:r>
              <a:rPr lang="de-DE" sz="1600" i="1" dirty="0"/>
              <a:t> </a:t>
            </a:r>
            <a:r>
              <a:rPr lang="de-DE" sz="1600" b="1" i="1" dirty="0" err="1"/>
              <a:t>always</a:t>
            </a:r>
            <a:r>
              <a:rPr lang="de-DE" sz="1600" i="1" dirty="0"/>
              <a:t> </a:t>
            </a:r>
            <a:r>
              <a:rPr lang="de-DE" sz="1600" i="1" dirty="0" err="1"/>
              <a:t>liked</a:t>
            </a:r>
            <a:r>
              <a:rPr lang="de-DE" sz="1600" i="1" dirty="0"/>
              <a:t> </a:t>
            </a:r>
            <a:r>
              <a:rPr lang="de-DE" sz="1600" i="1" dirty="0" err="1"/>
              <a:t>icecream</a:t>
            </a:r>
            <a:r>
              <a:rPr lang="de-DE" sz="1600" i="1" dirty="0"/>
              <a:t>.</a:t>
            </a:r>
          </a:p>
          <a:p>
            <a:pPr algn="ctr"/>
            <a:r>
              <a:rPr lang="de-DE" sz="1600" i="1" dirty="0" err="1"/>
              <a:t>We</a:t>
            </a:r>
            <a:r>
              <a:rPr lang="de-DE" sz="1600" i="1" dirty="0"/>
              <a:t> </a:t>
            </a:r>
            <a:r>
              <a:rPr lang="de-DE" sz="1600" b="1" i="1" dirty="0" err="1"/>
              <a:t>never</a:t>
            </a:r>
            <a:r>
              <a:rPr lang="de-DE" sz="1600" i="1" dirty="0"/>
              <a:t> </a:t>
            </a:r>
            <a:r>
              <a:rPr lang="de-DE" sz="1600" i="1" dirty="0" err="1"/>
              <a:t>have</a:t>
            </a:r>
            <a:r>
              <a:rPr lang="de-DE" sz="1600" i="1" dirty="0"/>
              <a:t> </a:t>
            </a:r>
            <a:r>
              <a:rPr lang="de-DE" sz="1600" i="1" dirty="0" err="1"/>
              <a:t>coffee</a:t>
            </a:r>
            <a:r>
              <a:rPr lang="de-DE" sz="1600" i="1" dirty="0"/>
              <a:t> </a:t>
            </a:r>
            <a:r>
              <a:rPr lang="de-DE" sz="1600" i="1" dirty="0" err="1"/>
              <a:t>for</a:t>
            </a:r>
            <a:r>
              <a:rPr lang="de-DE" sz="1600" i="1" dirty="0"/>
              <a:t> breakfast. He </a:t>
            </a:r>
            <a:r>
              <a:rPr lang="de-DE" sz="1600" i="1" dirty="0" err="1"/>
              <a:t>has</a:t>
            </a:r>
            <a:r>
              <a:rPr lang="de-DE" sz="1600" i="1" dirty="0"/>
              <a:t> </a:t>
            </a:r>
            <a:r>
              <a:rPr lang="de-DE" sz="1600" b="1" i="1" dirty="0" err="1"/>
              <a:t>never</a:t>
            </a:r>
            <a:r>
              <a:rPr lang="de-DE" sz="1600" i="1" dirty="0"/>
              <a:t> </a:t>
            </a:r>
            <a:r>
              <a:rPr lang="de-DE" sz="1600" i="1" dirty="0" err="1"/>
              <a:t>been</a:t>
            </a:r>
            <a:r>
              <a:rPr lang="de-DE" sz="1600" i="1" dirty="0"/>
              <a:t> </a:t>
            </a:r>
            <a:r>
              <a:rPr lang="de-DE" sz="1600" i="1" dirty="0" err="1"/>
              <a:t>to</a:t>
            </a:r>
            <a:r>
              <a:rPr lang="de-DE" sz="1600" i="1" dirty="0"/>
              <a:t> Paris.</a:t>
            </a:r>
          </a:p>
          <a:p>
            <a:pPr algn="ctr"/>
            <a:r>
              <a:rPr lang="de-DE" sz="1600" i="1" dirty="0" err="1"/>
              <a:t>We</a:t>
            </a:r>
            <a:r>
              <a:rPr lang="de-DE" sz="1600" i="1" dirty="0"/>
              <a:t> </a:t>
            </a:r>
            <a:r>
              <a:rPr lang="de-DE" sz="1600" b="1" i="1" dirty="0" err="1"/>
              <a:t>often</a:t>
            </a:r>
            <a:r>
              <a:rPr lang="de-DE" sz="1600" i="1" dirty="0"/>
              <a:t> </a:t>
            </a:r>
            <a:r>
              <a:rPr lang="de-DE" sz="1600" i="1" dirty="0" err="1"/>
              <a:t>have</a:t>
            </a:r>
            <a:r>
              <a:rPr lang="de-DE" sz="1600" i="1" dirty="0"/>
              <a:t> lunch </a:t>
            </a:r>
            <a:r>
              <a:rPr lang="de-DE" sz="1600" i="1" dirty="0" err="1"/>
              <a:t>together</a:t>
            </a:r>
            <a:r>
              <a:rPr lang="de-DE" sz="1600" i="1" dirty="0"/>
              <a:t>. He </a:t>
            </a:r>
            <a:r>
              <a:rPr lang="de-DE" sz="1600" i="1" dirty="0" err="1"/>
              <a:t>has</a:t>
            </a:r>
            <a:r>
              <a:rPr lang="de-DE" sz="1600" i="1" dirty="0"/>
              <a:t> </a:t>
            </a:r>
            <a:r>
              <a:rPr lang="de-DE" sz="1600" b="1" i="1" dirty="0" err="1"/>
              <a:t>often</a:t>
            </a:r>
            <a:r>
              <a:rPr lang="de-DE" sz="1600" i="1" dirty="0"/>
              <a:t> </a:t>
            </a:r>
            <a:r>
              <a:rPr lang="de-DE" sz="1600" i="1" dirty="0" err="1"/>
              <a:t>travelled</a:t>
            </a:r>
            <a:r>
              <a:rPr lang="de-DE" sz="1600" i="1" dirty="0"/>
              <a:t> </a:t>
            </a:r>
            <a:r>
              <a:rPr lang="de-DE" sz="1600" i="1" dirty="0" err="1"/>
              <a:t>to</a:t>
            </a:r>
            <a:r>
              <a:rPr lang="de-DE" sz="1600" i="1" dirty="0"/>
              <a:t> Paris.</a:t>
            </a:r>
          </a:p>
          <a:p>
            <a:pPr algn="ctr"/>
            <a:r>
              <a:rPr lang="de-DE" sz="1600" i="1" dirty="0" err="1"/>
              <a:t>Have</a:t>
            </a:r>
            <a:r>
              <a:rPr lang="de-DE" sz="1600" i="1" dirty="0"/>
              <a:t> </a:t>
            </a:r>
            <a:r>
              <a:rPr lang="de-DE" sz="1600" i="1" dirty="0" err="1"/>
              <a:t>you</a:t>
            </a:r>
            <a:r>
              <a:rPr lang="de-DE" sz="1600" i="1" dirty="0"/>
              <a:t> </a:t>
            </a:r>
            <a:r>
              <a:rPr lang="de-DE" sz="1600" b="1" i="1" dirty="0" err="1"/>
              <a:t>ever</a:t>
            </a:r>
            <a:r>
              <a:rPr lang="de-DE" sz="1600" i="1" dirty="0"/>
              <a:t> </a:t>
            </a:r>
            <a:r>
              <a:rPr lang="de-DE" sz="1600" i="1" dirty="0" err="1"/>
              <a:t>been</a:t>
            </a:r>
            <a:r>
              <a:rPr lang="de-DE" sz="1600" i="1" dirty="0"/>
              <a:t> </a:t>
            </a:r>
            <a:r>
              <a:rPr lang="de-DE" sz="1600" i="1" dirty="0" err="1"/>
              <a:t>to</a:t>
            </a:r>
            <a:r>
              <a:rPr lang="de-DE" sz="1600" i="1" dirty="0"/>
              <a:t> Australia?</a:t>
            </a:r>
            <a:endParaRPr lang="en-GB" sz="1600" i="1" dirty="0"/>
          </a:p>
        </p:txBody>
      </p:sp>
    </p:spTree>
    <p:extLst>
      <p:ext uri="{BB962C8B-B14F-4D97-AF65-F5344CB8AC3E}">
        <p14:creationId xmlns:p14="http://schemas.microsoft.com/office/powerpoint/2010/main" val="42168565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3" grpId="0" animBg="1"/>
      <p:bldP spid="15" grpId="0" animBg="1"/>
      <p:bldP spid="22" grpId="0" animBg="1"/>
      <p:bldP spid="10" grpId="0" animBg="1"/>
      <p:bldP spid="13" grpId="0" animBg="1"/>
      <p:bldP spid="23" grpId="0" animBg="1"/>
      <p:bldP spid="24" grpId="0" animBg="1"/>
      <p:bldP spid="25" grpId="0" animBg="1"/>
      <p:bldP spid="4" grpId="0" animBg="1"/>
      <p:bldP spid="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0" y="957593"/>
            <a:ext cx="9144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00" b="1" dirty="0">
                <a:solidFill>
                  <a:srgbClr val="C00000"/>
                </a:solidFill>
              </a:rPr>
              <a:t>The </a:t>
            </a:r>
            <a:r>
              <a:rPr lang="de-DE" sz="1600" b="1" dirty="0" err="1">
                <a:solidFill>
                  <a:srgbClr val="C00000"/>
                </a:solidFill>
              </a:rPr>
              <a:t>present</a:t>
            </a:r>
            <a:r>
              <a:rPr lang="de-DE" sz="1600" b="1" dirty="0">
                <a:solidFill>
                  <a:srgbClr val="C00000"/>
                </a:solidFill>
              </a:rPr>
              <a:t> </a:t>
            </a:r>
            <a:r>
              <a:rPr lang="de-DE" sz="1600" b="1" dirty="0" err="1">
                <a:solidFill>
                  <a:srgbClr val="C00000"/>
                </a:solidFill>
              </a:rPr>
              <a:t>perfect</a:t>
            </a:r>
            <a:endParaRPr lang="en-GB" sz="1600" b="1" dirty="0">
              <a:solidFill>
                <a:srgbClr val="C00000"/>
              </a:solidFill>
            </a:endParaRP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835961DF-6A8A-5AA0-6FA8-D8A26B268507}"/>
              </a:ext>
            </a:extLst>
          </p:cNvPr>
          <p:cNvSpPr txBox="1"/>
          <p:nvPr/>
        </p:nvSpPr>
        <p:spPr>
          <a:xfrm>
            <a:off x="107504" y="1440000"/>
            <a:ext cx="2348130" cy="83099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GB" sz="1600" dirty="0"/>
              <a:t>Translate:</a:t>
            </a:r>
          </a:p>
          <a:p>
            <a:r>
              <a:rPr lang="en-GB" sz="1600" dirty="0"/>
              <a:t>(using the present perfect)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B7214DE4-0784-36C3-0263-98DE75D17E5F}"/>
              </a:ext>
            </a:extLst>
          </p:cNvPr>
          <p:cNvSpPr txBox="1"/>
          <p:nvPr/>
        </p:nvSpPr>
        <p:spPr>
          <a:xfrm>
            <a:off x="2771800" y="1440000"/>
            <a:ext cx="6372200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600" dirty="0"/>
              <a:t>Sie war </a:t>
            </a:r>
            <a:r>
              <a:rPr lang="en-GB" sz="1600" dirty="0" err="1"/>
              <a:t>schon</a:t>
            </a:r>
            <a:r>
              <a:rPr lang="en-GB" sz="1600" dirty="0"/>
              <a:t> </a:t>
            </a:r>
            <a:r>
              <a:rPr lang="en-GB" sz="1600" dirty="0" err="1"/>
              <a:t>immer</a:t>
            </a:r>
            <a:r>
              <a:rPr lang="en-GB" sz="1600" dirty="0"/>
              <a:t> </a:t>
            </a:r>
            <a:r>
              <a:rPr lang="en-GB" sz="1600" dirty="0" err="1"/>
              <a:t>sehr</a:t>
            </a:r>
            <a:r>
              <a:rPr lang="en-GB" sz="1600" dirty="0"/>
              <a:t> </a:t>
            </a:r>
            <a:r>
              <a:rPr lang="en-GB" sz="1600" dirty="0" err="1"/>
              <a:t>schüchtern</a:t>
            </a:r>
            <a:r>
              <a:rPr lang="en-GB" sz="1600" dirty="0"/>
              <a:t>.</a:t>
            </a: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E0FAD00A-7B15-561D-D6B7-6D735CB92EEC}"/>
              </a:ext>
            </a:extLst>
          </p:cNvPr>
          <p:cNvSpPr txBox="1"/>
          <p:nvPr/>
        </p:nvSpPr>
        <p:spPr>
          <a:xfrm>
            <a:off x="2771800" y="1800000"/>
            <a:ext cx="6372200" cy="338554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600" i="1" dirty="0"/>
              <a:t>She has always been very shy.</a:t>
            </a: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A3A13365-F756-5969-1402-DBE0244AEB4E}"/>
              </a:ext>
            </a:extLst>
          </p:cNvPr>
          <p:cNvSpPr txBox="1"/>
          <p:nvPr/>
        </p:nvSpPr>
        <p:spPr>
          <a:xfrm>
            <a:off x="2771800" y="2772217"/>
            <a:ext cx="6372360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600" dirty="0" err="1"/>
              <a:t>Warst</a:t>
            </a:r>
            <a:r>
              <a:rPr lang="en-GB" sz="1600" dirty="0"/>
              <a:t> du </a:t>
            </a:r>
            <a:r>
              <a:rPr lang="en-GB" sz="1600" dirty="0" err="1"/>
              <a:t>schon</a:t>
            </a:r>
            <a:r>
              <a:rPr lang="en-GB" sz="1600" dirty="0"/>
              <a:t> mal in </a:t>
            </a:r>
            <a:r>
              <a:rPr lang="en-GB" sz="1600" dirty="0" err="1"/>
              <a:t>Australien</a:t>
            </a:r>
            <a:r>
              <a:rPr lang="en-GB" sz="1600" dirty="0"/>
              <a:t>?</a:t>
            </a:r>
          </a:p>
        </p:txBody>
      </p:sp>
      <p:sp>
        <p:nvSpPr>
          <p:cNvPr id="14" name="Textfeld 13">
            <a:extLst>
              <a:ext uri="{FF2B5EF4-FFF2-40B4-BE49-F238E27FC236}">
                <a16:creationId xmlns:a16="http://schemas.microsoft.com/office/drawing/2014/main" id="{23E27171-3C19-D49E-8AC0-625AB3197042}"/>
              </a:ext>
            </a:extLst>
          </p:cNvPr>
          <p:cNvSpPr txBox="1"/>
          <p:nvPr/>
        </p:nvSpPr>
        <p:spPr>
          <a:xfrm>
            <a:off x="2771800" y="3132257"/>
            <a:ext cx="6372200" cy="338554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600" i="1" dirty="0"/>
              <a:t>Have you (ever) been to Australia?</a:t>
            </a:r>
          </a:p>
        </p:txBody>
      </p:sp>
      <p:sp>
        <p:nvSpPr>
          <p:cNvPr id="15" name="Textfeld 14">
            <a:extLst>
              <a:ext uri="{FF2B5EF4-FFF2-40B4-BE49-F238E27FC236}">
                <a16:creationId xmlns:a16="http://schemas.microsoft.com/office/drawing/2014/main" id="{6E87C583-4249-434C-C0E3-7529DF277E4D}"/>
              </a:ext>
            </a:extLst>
          </p:cNvPr>
          <p:cNvSpPr txBox="1"/>
          <p:nvPr/>
        </p:nvSpPr>
        <p:spPr>
          <a:xfrm>
            <a:off x="2771800" y="5610726"/>
            <a:ext cx="6372360" cy="338554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600" i="1" dirty="0"/>
              <a:t>I still have not found the glasses that I misplaced last week.</a:t>
            </a: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B9F5E501-1FA5-6E4C-7954-F4E331BB614B}"/>
              </a:ext>
            </a:extLst>
          </p:cNvPr>
          <p:cNvSpPr txBox="1"/>
          <p:nvPr/>
        </p:nvSpPr>
        <p:spPr>
          <a:xfrm>
            <a:off x="2771800" y="2132856"/>
            <a:ext cx="6372200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600" dirty="0"/>
              <a:t>Ich war </a:t>
            </a:r>
            <a:r>
              <a:rPr lang="en-GB" sz="1600" dirty="0" err="1"/>
              <a:t>noch</a:t>
            </a:r>
            <a:r>
              <a:rPr lang="en-GB" sz="1600" dirty="0"/>
              <a:t> </a:t>
            </a:r>
            <a:r>
              <a:rPr lang="en-GB" sz="1600" dirty="0" err="1"/>
              <a:t>niemals</a:t>
            </a:r>
            <a:r>
              <a:rPr lang="en-GB" sz="1600" dirty="0"/>
              <a:t> in New York.</a:t>
            </a: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8FA2C030-0466-4BE9-274B-017873F4FD0D}"/>
              </a:ext>
            </a:extLst>
          </p:cNvPr>
          <p:cNvSpPr txBox="1"/>
          <p:nvPr/>
        </p:nvSpPr>
        <p:spPr>
          <a:xfrm>
            <a:off x="2771800" y="2420888"/>
            <a:ext cx="6372200" cy="338554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600" i="1" dirty="0"/>
              <a:t>I have never been to New York.</a:t>
            </a: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364B37D4-D8DC-8A4E-4355-A1EB113628F2}"/>
              </a:ext>
            </a:extLst>
          </p:cNvPr>
          <p:cNvSpPr txBox="1"/>
          <p:nvPr/>
        </p:nvSpPr>
        <p:spPr>
          <a:xfrm>
            <a:off x="2771800" y="3429000"/>
            <a:ext cx="6372200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600" dirty="0"/>
              <a:t>Ich </a:t>
            </a:r>
            <a:r>
              <a:rPr lang="en-GB" sz="1600" dirty="0" err="1"/>
              <a:t>warte</a:t>
            </a:r>
            <a:r>
              <a:rPr lang="en-GB" sz="1600" dirty="0"/>
              <a:t> </a:t>
            </a:r>
            <a:r>
              <a:rPr lang="en-GB" sz="1600" dirty="0" err="1"/>
              <a:t>hier</a:t>
            </a:r>
            <a:r>
              <a:rPr lang="en-GB" sz="1600" dirty="0"/>
              <a:t> </a:t>
            </a:r>
            <a:r>
              <a:rPr lang="en-GB" sz="1600" dirty="0" err="1"/>
              <a:t>schon</a:t>
            </a:r>
            <a:r>
              <a:rPr lang="en-GB" sz="1600" dirty="0"/>
              <a:t> </a:t>
            </a:r>
            <a:r>
              <a:rPr lang="en-GB" sz="1600" dirty="0" err="1"/>
              <a:t>zwei</a:t>
            </a:r>
            <a:r>
              <a:rPr lang="en-GB" sz="1600" dirty="0"/>
              <a:t> </a:t>
            </a:r>
            <a:r>
              <a:rPr lang="en-GB" sz="1600" dirty="0" err="1"/>
              <a:t>Stunden</a:t>
            </a:r>
            <a:r>
              <a:rPr lang="en-GB" sz="1600" dirty="0"/>
              <a:t>.</a:t>
            </a:r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7F55FB84-F2FA-E87F-1DC6-025E0A9A5BD0}"/>
              </a:ext>
            </a:extLst>
          </p:cNvPr>
          <p:cNvSpPr txBox="1"/>
          <p:nvPr/>
        </p:nvSpPr>
        <p:spPr>
          <a:xfrm>
            <a:off x="2771800" y="3738518"/>
            <a:ext cx="6372200" cy="338554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600" i="1" dirty="0"/>
              <a:t>I have already been waiting here for two hours.</a:t>
            </a:r>
          </a:p>
        </p:txBody>
      </p:sp>
      <p:sp>
        <p:nvSpPr>
          <p:cNvPr id="16" name="Textfeld 15">
            <a:extLst>
              <a:ext uri="{FF2B5EF4-FFF2-40B4-BE49-F238E27FC236}">
                <a16:creationId xmlns:a16="http://schemas.microsoft.com/office/drawing/2014/main" id="{EA3D6842-3F78-7E71-F389-7AE63E91CC6F}"/>
              </a:ext>
            </a:extLst>
          </p:cNvPr>
          <p:cNvSpPr txBox="1"/>
          <p:nvPr/>
        </p:nvSpPr>
        <p:spPr>
          <a:xfrm>
            <a:off x="2771800" y="4077072"/>
            <a:ext cx="6372200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600" dirty="0"/>
              <a:t>Ich </a:t>
            </a:r>
            <a:r>
              <a:rPr lang="en-GB" sz="1600" dirty="0" err="1"/>
              <a:t>wohne</a:t>
            </a:r>
            <a:r>
              <a:rPr lang="en-GB" sz="1600" dirty="0"/>
              <a:t> </a:t>
            </a:r>
            <a:r>
              <a:rPr lang="en-GB" sz="1600" dirty="0" err="1"/>
              <a:t>seit</a:t>
            </a:r>
            <a:r>
              <a:rPr lang="en-GB" sz="1600" dirty="0"/>
              <a:t> </a:t>
            </a:r>
            <a:r>
              <a:rPr lang="en-GB" sz="1600" dirty="0" err="1"/>
              <a:t>dem</a:t>
            </a:r>
            <a:r>
              <a:rPr lang="en-GB" sz="1600" dirty="0"/>
              <a:t> </a:t>
            </a:r>
            <a:r>
              <a:rPr lang="en-GB" sz="1600" dirty="0" err="1"/>
              <a:t>letzten</a:t>
            </a:r>
            <a:r>
              <a:rPr lang="en-GB" sz="1600" dirty="0"/>
              <a:t> </a:t>
            </a:r>
            <a:r>
              <a:rPr lang="en-GB" sz="1600" dirty="0" err="1"/>
              <a:t>Jahr</a:t>
            </a:r>
            <a:r>
              <a:rPr lang="en-GB" sz="1600" dirty="0"/>
              <a:t> in </a:t>
            </a:r>
            <a:r>
              <a:rPr lang="en-GB" sz="1600" dirty="0" err="1"/>
              <a:t>Siegburg</a:t>
            </a:r>
            <a:endParaRPr lang="en-GB" sz="1600" dirty="0"/>
          </a:p>
        </p:txBody>
      </p:sp>
      <p:sp>
        <p:nvSpPr>
          <p:cNvPr id="17" name="Textfeld 16">
            <a:extLst>
              <a:ext uri="{FF2B5EF4-FFF2-40B4-BE49-F238E27FC236}">
                <a16:creationId xmlns:a16="http://schemas.microsoft.com/office/drawing/2014/main" id="{FA30ABF2-E348-6C56-ADD6-3CBB1D040F17}"/>
              </a:ext>
            </a:extLst>
          </p:cNvPr>
          <p:cNvSpPr txBox="1"/>
          <p:nvPr/>
        </p:nvSpPr>
        <p:spPr>
          <a:xfrm>
            <a:off x="2771800" y="4386590"/>
            <a:ext cx="6372200" cy="338554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600" i="1" dirty="0"/>
              <a:t>I have lived in </a:t>
            </a:r>
            <a:r>
              <a:rPr lang="en-GB" sz="1600" i="1" dirty="0" err="1"/>
              <a:t>Siegburg</a:t>
            </a:r>
            <a:r>
              <a:rPr lang="en-GB" sz="1600" i="1" dirty="0"/>
              <a:t> since last year.</a:t>
            </a:r>
          </a:p>
        </p:txBody>
      </p:sp>
      <p:sp>
        <p:nvSpPr>
          <p:cNvPr id="18" name="Textfeld 17">
            <a:extLst>
              <a:ext uri="{FF2B5EF4-FFF2-40B4-BE49-F238E27FC236}">
                <a16:creationId xmlns:a16="http://schemas.microsoft.com/office/drawing/2014/main" id="{59EF3E20-1D04-5CB0-6069-A945B042CC4A}"/>
              </a:ext>
            </a:extLst>
          </p:cNvPr>
          <p:cNvSpPr txBox="1"/>
          <p:nvPr/>
        </p:nvSpPr>
        <p:spPr>
          <a:xfrm>
            <a:off x="2771800" y="4725144"/>
            <a:ext cx="6372200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600" dirty="0"/>
              <a:t>I </a:t>
            </a:r>
            <a:r>
              <a:rPr lang="en-GB" sz="1600" dirty="0" err="1"/>
              <a:t>habe</a:t>
            </a:r>
            <a:r>
              <a:rPr lang="en-GB" sz="1600" dirty="0"/>
              <a:t> John in der </a:t>
            </a:r>
            <a:r>
              <a:rPr lang="en-GB" sz="1600" dirty="0" err="1"/>
              <a:t>letzten</a:t>
            </a:r>
            <a:r>
              <a:rPr lang="en-GB" sz="1600" dirty="0"/>
              <a:t> Zeit </a:t>
            </a:r>
            <a:r>
              <a:rPr lang="en-GB" sz="1600" dirty="0" err="1"/>
              <a:t>häufiger</a:t>
            </a:r>
            <a:r>
              <a:rPr lang="en-GB" sz="1600" dirty="0"/>
              <a:t> </a:t>
            </a:r>
            <a:r>
              <a:rPr lang="en-GB" sz="1600" dirty="0" err="1"/>
              <a:t>getroffen</a:t>
            </a:r>
            <a:r>
              <a:rPr lang="en-GB" sz="1600" dirty="0"/>
              <a:t>.</a:t>
            </a:r>
          </a:p>
        </p:txBody>
      </p:sp>
      <p:sp>
        <p:nvSpPr>
          <p:cNvPr id="19" name="Textfeld 18">
            <a:extLst>
              <a:ext uri="{FF2B5EF4-FFF2-40B4-BE49-F238E27FC236}">
                <a16:creationId xmlns:a16="http://schemas.microsoft.com/office/drawing/2014/main" id="{1B6D563C-C267-E328-7C6C-823BFD06A211}"/>
              </a:ext>
            </a:extLst>
          </p:cNvPr>
          <p:cNvSpPr txBox="1"/>
          <p:nvPr/>
        </p:nvSpPr>
        <p:spPr>
          <a:xfrm>
            <a:off x="2771800" y="5013176"/>
            <a:ext cx="6372200" cy="338554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600" i="1" dirty="0"/>
              <a:t>I have met John quite often recently.</a:t>
            </a:r>
          </a:p>
        </p:txBody>
      </p:sp>
      <p:sp>
        <p:nvSpPr>
          <p:cNvPr id="20" name="Textfeld 19">
            <a:extLst>
              <a:ext uri="{FF2B5EF4-FFF2-40B4-BE49-F238E27FC236}">
                <a16:creationId xmlns:a16="http://schemas.microsoft.com/office/drawing/2014/main" id="{D7103E77-2816-0619-1779-DDACE8D832EA}"/>
              </a:ext>
            </a:extLst>
          </p:cNvPr>
          <p:cNvSpPr txBox="1"/>
          <p:nvPr/>
        </p:nvSpPr>
        <p:spPr>
          <a:xfrm>
            <a:off x="2771800" y="5322694"/>
            <a:ext cx="6372200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400" dirty="0"/>
              <a:t>Die Brille, die ich </a:t>
            </a:r>
            <a:r>
              <a:rPr lang="en-GB" sz="1400" dirty="0" err="1"/>
              <a:t>letzte</a:t>
            </a:r>
            <a:r>
              <a:rPr lang="en-GB" sz="1400" dirty="0"/>
              <a:t> </a:t>
            </a:r>
            <a:r>
              <a:rPr lang="en-GB" sz="1400" dirty="0" err="1"/>
              <a:t>Woche</a:t>
            </a:r>
            <a:r>
              <a:rPr lang="en-GB" sz="1400" dirty="0"/>
              <a:t> </a:t>
            </a:r>
            <a:r>
              <a:rPr lang="en-GB" sz="1400" dirty="0" err="1"/>
              <a:t>verlegt</a:t>
            </a:r>
            <a:r>
              <a:rPr lang="en-GB" sz="1400" dirty="0"/>
              <a:t> </a:t>
            </a:r>
            <a:r>
              <a:rPr lang="en-GB" sz="1400" dirty="0" err="1"/>
              <a:t>habe</a:t>
            </a:r>
            <a:r>
              <a:rPr lang="en-GB" sz="1400" dirty="0"/>
              <a:t>, </a:t>
            </a:r>
            <a:r>
              <a:rPr lang="en-GB" sz="1400" dirty="0" err="1"/>
              <a:t>habe</a:t>
            </a:r>
            <a:r>
              <a:rPr lang="en-GB" sz="1400" dirty="0"/>
              <a:t> ich </a:t>
            </a:r>
            <a:r>
              <a:rPr lang="en-GB" sz="1400" dirty="0" err="1"/>
              <a:t>noch</a:t>
            </a:r>
            <a:r>
              <a:rPr lang="en-GB" sz="1400" dirty="0"/>
              <a:t> </a:t>
            </a:r>
            <a:r>
              <a:rPr lang="en-GB" sz="1400" dirty="0" err="1"/>
              <a:t>nicht</a:t>
            </a:r>
            <a:r>
              <a:rPr lang="en-GB" sz="1400" dirty="0"/>
              <a:t> </a:t>
            </a:r>
            <a:r>
              <a:rPr lang="en-GB" sz="1400" dirty="0" err="1"/>
              <a:t>gefunden</a:t>
            </a:r>
            <a:r>
              <a:rPr lang="en-GB" sz="1400" dirty="0"/>
              <a:t>.</a:t>
            </a:r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CF0627F3-FC3B-79D9-64A6-96F43D73890E}"/>
              </a:ext>
            </a:extLst>
          </p:cNvPr>
          <p:cNvSpPr txBox="1"/>
          <p:nvPr/>
        </p:nvSpPr>
        <p:spPr>
          <a:xfrm>
            <a:off x="2771640" y="5982379"/>
            <a:ext cx="6372360" cy="83099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GB" sz="1600" dirty="0">
                <a:solidFill>
                  <a:srgbClr val="FF0000"/>
                </a:solidFill>
              </a:rPr>
              <a:t>Note: </a:t>
            </a:r>
            <a:r>
              <a:rPr lang="en-GB" sz="1600" dirty="0"/>
              <a:t>Even if the present or past tense are used in colloquial German, the present perfect may be the only option acceptable in English!</a:t>
            </a:r>
          </a:p>
        </p:txBody>
      </p:sp>
    </p:spTree>
    <p:extLst>
      <p:ext uri="{BB962C8B-B14F-4D97-AF65-F5344CB8AC3E}">
        <p14:creationId xmlns:p14="http://schemas.microsoft.com/office/powerpoint/2010/main" val="869423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53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 animBg="1"/>
      <p:bldP spid="3" grpId="0" animBg="1"/>
      <p:bldP spid="4" grpId="0" animBg="1"/>
      <p:bldP spid="5" grpId="0" animBg="1"/>
      <p:bldP spid="14" grpId="0" animBg="1"/>
      <p:bldP spid="15" grpId="0" animBg="1"/>
      <p:bldP spid="7" grpId="0" animBg="1"/>
      <p:bldP spid="9" grpId="0" animBg="1"/>
      <p:bldP spid="11" grpId="0" animBg="1"/>
      <p:bldP spid="12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13" grpId="1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0" y="1218238"/>
            <a:ext cx="9144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00" b="1" dirty="0" err="1">
                <a:solidFill>
                  <a:srgbClr val="C00000"/>
                </a:solidFill>
              </a:rPr>
              <a:t>What</a:t>
            </a:r>
            <a:r>
              <a:rPr lang="de-DE" sz="1600" b="1" dirty="0">
                <a:solidFill>
                  <a:srgbClr val="C00000"/>
                </a:solidFill>
              </a:rPr>
              <a:t> </a:t>
            </a:r>
            <a:r>
              <a:rPr lang="de-DE" sz="1600" b="1" dirty="0" err="1">
                <a:solidFill>
                  <a:srgbClr val="C00000"/>
                </a:solidFill>
              </a:rPr>
              <a:t>tenses</a:t>
            </a:r>
            <a:r>
              <a:rPr lang="de-DE" sz="1600" b="1" dirty="0">
                <a:solidFill>
                  <a:srgbClr val="C00000"/>
                </a:solidFill>
              </a:rPr>
              <a:t> do </a:t>
            </a:r>
            <a:r>
              <a:rPr lang="de-DE" sz="1600" b="1" dirty="0" err="1">
                <a:solidFill>
                  <a:srgbClr val="C00000"/>
                </a:solidFill>
              </a:rPr>
              <a:t>you</a:t>
            </a:r>
            <a:r>
              <a:rPr lang="de-DE" sz="1600" b="1" dirty="0">
                <a:solidFill>
                  <a:srgbClr val="C00000"/>
                </a:solidFill>
              </a:rPr>
              <a:t> </a:t>
            </a:r>
            <a:r>
              <a:rPr lang="de-DE" sz="1600" b="1" dirty="0" err="1">
                <a:solidFill>
                  <a:srgbClr val="C00000"/>
                </a:solidFill>
              </a:rPr>
              <a:t>know</a:t>
            </a:r>
            <a:r>
              <a:rPr lang="de-DE" sz="1600" b="1" dirty="0">
                <a:solidFill>
                  <a:srgbClr val="C00000"/>
                </a:solidFill>
              </a:rPr>
              <a:t>?</a:t>
            </a:r>
            <a:endParaRPr lang="en-GB" sz="1600" b="1" dirty="0">
              <a:solidFill>
                <a:srgbClr val="C00000"/>
              </a:solidFill>
            </a:endParaRPr>
          </a:p>
        </p:txBody>
      </p:sp>
      <p:sp>
        <p:nvSpPr>
          <p:cNvPr id="38" name="Textfeld 37">
            <a:extLst>
              <a:ext uri="{FF2B5EF4-FFF2-40B4-BE49-F238E27FC236}">
                <a16:creationId xmlns:a16="http://schemas.microsoft.com/office/drawing/2014/main" id="{5FAA3767-A5BD-97B7-6E2E-D2CC39C881BF}"/>
              </a:ext>
            </a:extLst>
          </p:cNvPr>
          <p:cNvSpPr txBox="1"/>
          <p:nvPr/>
        </p:nvSpPr>
        <p:spPr>
          <a:xfrm>
            <a:off x="107504" y="3234462"/>
            <a:ext cx="2348130" cy="338554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GB" sz="1600" dirty="0"/>
              <a:t>Past tense</a:t>
            </a:r>
          </a:p>
        </p:txBody>
      </p:sp>
      <p:sp>
        <p:nvSpPr>
          <p:cNvPr id="39" name="Textfeld 38">
            <a:extLst>
              <a:ext uri="{FF2B5EF4-FFF2-40B4-BE49-F238E27FC236}">
                <a16:creationId xmlns:a16="http://schemas.microsoft.com/office/drawing/2014/main" id="{BBFDF8FB-DD46-402F-7EF7-96F259D50343}"/>
              </a:ext>
            </a:extLst>
          </p:cNvPr>
          <p:cNvSpPr txBox="1"/>
          <p:nvPr/>
        </p:nvSpPr>
        <p:spPr>
          <a:xfrm>
            <a:off x="3275856" y="3234462"/>
            <a:ext cx="5544616" cy="338554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GB" sz="1600" dirty="0"/>
              <a:t>Barack Obama </a:t>
            </a:r>
            <a:r>
              <a:rPr lang="en-GB" sz="1600" b="1" dirty="0"/>
              <a:t>was</a:t>
            </a:r>
            <a:r>
              <a:rPr lang="en-GB" sz="1600" dirty="0"/>
              <a:t> the 44</a:t>
            </a:r>
            <a:r>
              <a:rPr lang="en-GB" sz="1600" baseline="30000" dirty="0"/>
              <a:t>th</a:t>
            </a:r>
            <a:r>
              <a:rPr lang="en-GB" sz="1600" dirty="0"/>
              <a:t> president of the United States.</a:t>
            </a:r>
          </a:p>
        </p:txBody>
      </p:sp>
    </p:spTree>
    <p:extLst>
      <p:ext uri="{BB962C8B-B14F-4D97-AF65-F5344CB8AC3E}">
        <p14:creationId xmlns:p14="http://schemas.microsoft.com/office/powerpoint/2010/main" val="17592856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8" grpId="0" animBg="1"/>
      <p:bldP spid="39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0" y="957593"/>
            <a:ext cx="9144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00" b="1" dirty="0" err="1">
                <a:solidFill>
                  <a:srgbClr val="C00000"/>
                </a:solidFill>
              </a:rPr>
              <a:t>What</a:t>
            </a:r>
            <a:r>
              <a:rPr lang="de-DE" sz="1600" b="1" dirty="0">
                <a:solidFill>
                  <a:srgbClr val="C00000"/>
                </a:solidFill>
              </a:rPr>
              <a:t> </a:t>
            </a:r>
            <a:r>
              <a:rPr lang="de-DE" sz="1600" b="1" dirty="0" err="1">
                <a:solidFill>
                  <a:srgbClr val="C00000"/>
                </a:solidFill>
              </a:rPr>
              <a:t>tenses</a:t>
            </a:r>
            <a:r>
              <a:rPr lang="de-DE" sz="1600" b="1" dirty="0">
                <a:solidFill>
                  <a:srgbClr val="C00000"/>
                </a:solidFill>
              </a:rPr>
              <a:t> do </a:t>
            </a:r>
            <a:r>
              <a:rPr lang="de-DE" sz="1600" b="1" dirty="0" err="1">
                <a:solidFill>
                  <a:srgbClr val="C00000"/>
                </a:solidFill>
              </a:rPr>
              <a:t>you</a:t>
            </a:r>
            <a:r>
              <a:rPr lang="de-DE" sz="1600" b="1" dirty="0">
                <a:solidFill>
                  <a:srgbClr val="C00000"/>
                </a:solidFill>
              </a:rPr>
              <a:t> </a:t>
            </a:r>
            <a:r>
              <a:rPr lang="de-DE" sz="1600" b="1" dirty="0" err="1">
                <a:solidFill>
                  <a:srgbClr val="C00000"/>
                </a:solidFill>
              </a:rPr>
              <a:t>know</a:t>
            </a:r>
            <a:r>
              <a:rPr lang="de-DE" sz="1600" b="1" dirty="0">
                <a:solidFill>
                  <a:srgbClr val="C00000"/>
                </a:solidFill>
              </a:rPr>
              <a:t>?</a:t>
            </a:r>
            <a:endParaRPr lang="en-GB" sz="1600" b="1" dirty="0">
              <a:solidFill>
                <a:srgbClr val="C00000"/>
              </a:solidFill>
            </a:endParaRP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835961DF-6A8A-5AA0-6FA8-D8A26B268507}"/>
              </a:ext>
            </a:extLst>
          </p:cNvPr>
          <p:cNvSpPr txBox="1"/>
          <p:nvPr/>
        </p:nvSpPr>
        <p:spPr>
          <a:xfrm>
            <a:off x="107504" y="1370894"/>
            <a:ext cx="2348130" cy="338554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GB" sz="1600" dirty="0"/>
              <a:t>Past tense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B7214DE4-0784-36C3-0263-98DE75D17E5F}"/>
              </a:ext>
            </a:extLst>
          </p:cNvPr>
          <p:cNvSpPr txBox="1"/>
          <p:nvPr/>
        </p:nvSpPr>
        <p:spPr>
          <a:xfrm>
            <a:off x="2455634" y="1343670"/>
            <a:ext cx="6688366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sz="1600" dirty="0"/>
              <a:t>a) </a:t>
            </a:r>
            <a:r>
              <a:rPr lang="en-US" sz="1600" dirty="0"/>
              <a:t>is used to describe actions or states that happened and were finished in the past:</a:t>
            </a:r>
            <a:endParaRPr lang="en-GB" sz="1600" dirty="0"/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3FC9CCB6-AC84-43DC-DD40-A491DC6251BA}"/>
              </a:ext>
            </a:extLst>
          </p:cNvPr>
          <p:cNvSpPr txBox="1"/>
          <p:nvPr/>
        </p:nvSpPr>
        <p:spPr>
          <a:xfrm>
            <a:off x="2455634" y="1938318"/>
            <a:ext cx="6688366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sz="1600" i="1" dirty="0" err="1"/>
              <a:t>We</a:t>
            </a:r>
            <a:r>
              <a:rPr lang="de-DE" sz="1600" i="1" dirty="0"/>
              <a:t> </a:t>
            </a:r>
            <a:r>
              <a:rPr lang="de-DE" sz="1600" i="1" dirty="0" err="1"/>
              <a:t>had</a:t>
            </a:r>
            <a:r>
              <a:rPr lang="de-DE" sz="1600" i="1" dirty="0"/>
              <a:t> a </a:t>
            </a:r>
            <a:r>
              <a:rPr lang="de-DE" sz="1600" i="1" dirty="0" err="1"/>
              <a:t>barbecue</a:t>
            </a:r>
            <a:r>
              <a:rPr lang="de-DE" sz="1600" i="1" dirty="0"/>
              <a:t> </a:t>
            </a:r>
            <a:r>
              <a:rPr lang="de-DE" sz="1600" i="1" dirty="0" err="1"/>
              <a:t>yesterday</a:t>
            </a:r>
            <a:r>
              <a:rPr lang="de-DE" sz="1600" i="1" dirty="0"/>
              <a:t>. </a:t>
            </a:r>
            <a:r>
              <a:rPr lang="de-DE" sz="1600" dirty="0"/>
              <a:t>(The </a:t>
            </a:r>
            <a:r>
              <a:rPr lang="de-DE" sz="1600" dirty="0" err="1"/>
              <a:t>barbecue</a:t>
            </a:r>
            <a:r>
              <a:rPr lang="de-DE" sz="1600" dirty="0"/>
              <a:t> </a:t>
            </a:r>
            <a:r>
              <a:rPr lang="de-DE" sz="1600" dirty="0" err="1"/>
              <a:t>is</a:t>
            </a:r>
            <a:r>
              <a:rPr lang="de-DE" sz="1600" dirty="0"/>
              <a:t> </a:t>
            </a:r>
            <a:r>
              <a:rPr lang="de-DE" sz="1600" dirty="0" err="1"/>
              <a:t>over</a:t>
            </a:r>
            <a:r>
              <a:rPr lang="de-DE" sz="1600" dirty="0"/>
              <a:t>.)</a:t>
            </a:r>
            <a:endParaRPr lang="en-GB" sz="1600" i="1" dirty="0"/>
          </a:p>
        </p:txBody>
      </p:sp>
      <p:sp>
        <p:nvSpPr>
          <p:cNvPr id="23" name="Textfeld 22">
            <a:extLst>
              <a:ext uri="{FF2B5EF4-FFF2-40B4-BE49-F238E27FC236}">
                <a16:creationId xmlns:a16="http://schemas.microsoft.com/office/drawing/2014/main" id="{BB3D3777-E997-098B-1A2C-D0CC3BDF0679}"/>
              </a:ext>
            </a:extLst>
          </p:cNvPr>
          <p:cNvSpPr txBox="1"/>
          <p:nvPr/>
        </p:nvSpPr>
        <p:spPr>
          <a:xfrm>
            <a:off x="2455634" y="2628201"/>
            <a:ext cx="6688366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sz="1600" dirty="0"/>
              <a:t>b) </a:t>
            </a:r>
            <a:r>
              <a:rPr lang="en-US" sz="1600" dirty="0"/>
              <a:t>is used to describe past habits, repeated actions or states or conditions that existed in the past:</a:t>
            </a:r>
            <a:endParaRPr lang="en-GB" sz="1600" dirty="0"/>
          </a:p>
        </p:txBody>
      </p:sp>
      <p:sp>
        <p:nvSpPr>
          <p:cNvPr id="24" name="Textfeld 23">
            <a:extLst>
              <a:ext uri="{FF2B5EF4-FFF2-40B4-BE49-F238E27FC236}">
                <a16:creationId xmlns:a16="http://schemas.microsoft.com/office/drawing/2014/main" id="{84F982AF-3B0C-0889-CDDE-85E611C4F8E1}"/>
              </a:ext>
            </a:extLst>
          </p:cNvPr>
          <p:cNvSpPr txBox="1"/>
          <p:nvPr/>
        </p:nvSpPr>
        <p:spPr>
          <a:xfrm>
            <a:off x="2455634" y="3204265"/>
            <a:ext cx="6688366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sz="1600" i="1" dirty="0" err="1"/>
              <a:t>When</a:t>
            </a:r>
            <a:r>
              <a:rPr lang="de-DE" sz="1600" i="1" dirty="0"/>
              <a:t> </a:t>
            </a:r>
            <a:r>
              <a:rPr lang="de-DE" sz="1600" i="1" dirty="0" err="1"/>
              <a:t>we</a:t>
            </a:r>
            <a:r>
              <a:rPr lang="de-DE" sz="1600" i="1" dirty="0"/>
              <a:t> </a:t>
            </a:r>
            <a:r>
              <a:rPr lang="de-DE" sz="1600" i="1" dirty="0" err="1"/>
              <a:t>were</a:t>
            </a:r>
            <a:r>
              <a:rPr lang="de-DE" sz="1600" i="1" dirty="0"/>
              <a:t> in </a:t>
            </a:r>
            <a:r>
              <a:rPr lang="de-DE" sz="1600" i="1" dirty="0" err="1"/>
              <a:t>Italy</a:t>
            </a:r>
            <a:r>
              <a:rPr lang="de-DE" sz="1600" i="1" dirty="0"/>
              <a:t>, </a:t>
            </a:r>
            <a:r>
              <a:rPr lang="de-DE" sz="1600" i="1" dirty="0" err="1"/>
              <a:t>we</a:t>
            </a:r>
            <a:r>
              <a:rPr lang="de-DE" sz="1600" i="1" dirty="0"/>
              <a:t> </a:t>
            </a:r>
            <a:r>
              <a:rPr lang="de-DE" sz="1600" i="1" dirty="0" err="1"/>
              <a:t>always</a:t>
            </a:r>
            <a:r>
              <a:rPr lang="de-DE" sz="1600" i="1" dirty="0"/>
              <a:t> </a:t>
            </a:r>
            <a:r>
              <a:rPr lang="de-DE" sz="1600" i="1" dirty="0" err="1"/>
              <a:t>had</a:t>
            </a:r>
            <a:r>
              <a:rPr lang="de-DE" sz="1600" i="1" dirty="0"/>
              <a:t> </a:t>
            </a:r>
            <a:r>
              <a:rPr lang="de-DE" sz="1600" i="1" dirty="0" err="1"/>
              <a:t>tea</a:t>
            </a:r>
            <a:r>
              <a:rPr lang="de-DE" sz="1600" i="1" dirty="0"/>
              <a:t> </a:t>
            </a:r>
            <a:r>
              <a:rPr lang="de-DE" sz="1600" i="1" dirty="0" err="1"/>
              <a:t>for</a:t>
            </a:r>
            <a:r>
              <a:rPr lang="de-DE" sz="1600" i="1" dirty="0"/>
              <a:t> breakfast.</a:t>
            </a:r>
            <a:endParaRPr lang="en-GB" sz="1600" i="1" dirty="0"/>
          </a:p>
        </p:txBody>
      </p:sp>
      <p:sp>
        <p:nvSpPr>
          <p:cNvPr id="25" name="Textfeld 24">
            <a:extLst>
              <a:ext uri="{FF2B5EF4-FFF2-40B4-BE49-F238E27FC236}">
                <a16:creationId xmlns:a16="http://schemas.microsoft.com/office/drawing/2014/main" id="{CA009FF9-4DD8-EE48-D85D-490C123C4C2C}"/>
              </a:ext>
            </a:extLst>
          </p:cNvPr>
          <p:cNvSpPr txBox="1"/>
          <p:nvPr/>
        </p:nvSpPr>
        <p:spPr>
          <a:xfrm>
            <a:off x="2455634" y="3513783"/>
            <a:ext cx="6688366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sz="1600" i="1" dirty="0"/>
              <a:t>He </a:t>
            </a:r>
            <a:r>
              <a:rPr lang="de-DE" sz="1600" i="1" dirty="0" err="1"/>
              <a:t>used</a:t>
            </a:r>
            <a:r>
              <a:rPr lang="de-DE" sz="1600" i="1" dirty="0"/>
              <a:t> </a:t>
            </a:r>
            <a:r>
              <a:rPr lang="de-DE" sz="1600" i="1" dirty="0" err="1"/>
              <a:t>to</a:t>
            </a:r>
            <a:r>
              <a:rPr lang="de-DE" sz="1600" i="1" dirty="0"/>
              <a:t> </a:t>
            </a:r>
            <a:r>
              <a:rPr lang="de-DE" sz="1600" i="1" dirty="0" err="1"/>
              <a:t>play</a:t>
            </a:r>
            <a:r>
              <a:rPr lang="de-DE" sz="1600" i="1" dirty="0"/>
              <a:t> </a:t>
            </a:r>
            <a:r>
              <a:rPr lang="de-DE" sz="1600" i="1" dirty="0" err="1"/>
              <a:t>the</a:t>
            </a:r>
            <a:r>
              <a:rPr lang="de-DE" sz="1600" i="1" dirty="0"/>
              <a:t> piano </a:t>
            </a:r>
            <a:r>
              <a:rPr lang="de-DE" sz="1600" i="1" dirty="0" err="1"/>
              <a:t>every</a:t>
            </a:r>
            <a:r>
              <a:rPr lang="de-DE" sz="1600" i="1" dirty="0"/>
              <a:t> </a:t>
            </a:r>
            <a:r>
              <a:rPr lang="de-DE" sz="1600" i="1" dirty="0" err="1"/>
              <a:t>day</a:t>
            </a:r>
            <a:r>
              <a:rPr lang="de-DE" sz="1600" i="1" dirty="0"/>
              <a:t> after </a:t>
            </a:r>
            <a:r>
              <a:rPr lang="de-DE" sz="1600" i="1" dirty="0" err="1"/>
              <a:t>school</a:t>
            </a:r>
            <a:r>
              <a:rPr lang="de-DE" sz="1600" i="1" dirty="0"/>
              <a:t>.</a:t>
            </a:r>
            <a:endParaRPr lang="en-GB" sz="1600" i="1" dirty="0"/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B72527CD-3188-D2CD-2E7D-55435C5CB990}"/>
              </a:ext>
            </a:extLst>
          </p:cNvPr>
          <p:cNvSpPr txBox="1"/>
          <p:nvPr/>
        </p:nvSpPr>
        <p:spPr>
          <a:xfrm>
            <a:off x="2455634" y="2276872"/>
            <a:ext cx="6688366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sz="1600" i="1" dirty="0" err="1"/>
              <a:t>They</a:t>
            </a:r>
            <a:r>
              <a:rPr lang="de-DE" sz="1600" i="1" dirty="0"/>
              <a:t> </a:t>
            </a:r>
            <a:r>
              <a:rPr lang="de-DE" sz="1600" i="1" dirty="0" err="1"/>
              <a:t>went</a:t>
            </a:r>
            <a:r>
              <a:rPr lang="de-DE" sz="1600" i="1" dirty="0"/>
              <a:t> </a:t>
            </a:r>
            <a:r>
              <a:rPr lang="de-DE" sz="1600" i="1" dirty="0" err="1"/>
              <a:t>to</a:t>
            </a:r>
            <a:r>
              <a:rPr lang="de-DE" sz="1600" i="1" dirty="0"/>
              <a:t> </a:t>
            </a:r>
            <a:r>
              <a:rPr lang="de-DE" sz="1600" i="1" dirty="0" err="1"/>
              <a:t>the</a:t>
            </a:r>
            <a:r>
              <a:rPr lang="de-DE" sz="1600" i="1" dirty="0"/>
              <a:t> </a:t>
            </a:r>
            <a:r>
              <a:rPr lang="de-DE" sz="1600" i="1" dirty="0" err="1"/>
              <a:t>beach</a:t>
            </a:r>
            <a:r>
              <a:rPr lang="de-DE" sz="1600" i="1" dirty="0"/>
              <a:t> last </a:t>
            </a:r>
            <a:r>
              <a:rPr lang="de-DE" sz="1600" i="1" dirty="0" err="1"/>
              <a:t>week</a:t>
            </a:r>
            <a:r>
              <a:rPr lang="de-DE" sz="1600" i="1" dirty="0"/>
              <a:t>. </a:t>
            </a:r>
            <a:r>
              <a:rPr lang="de-DE" sz="1600" dirty="0"/>
              <a:t>(</a:t>
            </a:r>
            <a:r>
              <a:rPr lang="de-DE" sz="1600" dirty="0" err="1"/>
              <a:t>They</a:t>
            </a:r>
            <a:r>
              <a:rPr lang="de-DE" sz="1600" dirty="0"/>
              <a:t> </a:t>
            </a:r>
            <a:r>
              <a:rPr lang="de-DE" sz="1600" dirty="0" err="1"/>
              <a:t>are</a:t>
            </a:r>
            <a:r>
              <a:rPr lang="de-DE" sz="1600" dirty="0"/>
              <a:t> </a:t>
            </a:r>
            <a:r>
              <a:rPr lang="de-DE" sz="1600" dirty="0" err="1"/>
              <a:t>no</a:t>
            </a:r>
            <a:r>
              <a:rPr lang="de-DE" sz="1600" dirty="0"/>
              <a:t> </a:t>
            </a:r>
            <a:r>
              <a:rPr lang="de-DE" sz="1600" dirty="0" err="1"/>
              <a:t>longer</a:t>
            </a:r>
            <a:r>
              <a:rPr lang="de-DE" sz="1600" dirty="0"/>
              <a:t> at </a:t>
            </a:r>
            <a:r>
              <a:rPr lang="de-DE" sz="1600" dirty="0" err="1"/>
              <a:t>the</a:t>
            </a:r>
            <a:r>
              <a:rPr lang="de-DE" sz="1600" dirty="0"/>
              <a:t> </a:t>
            </a:r>
            <a:r>
              <a:rPr lang="de-DE" sz="1600" dirty="0" err="1"/>
              <a:t>beach</a:t>
            </a:r>
            <a:r>
              <a:rPr lang="de-DE" sz="1600" dirty="0"/>
              <a:t>.)</a:t>
            </a:r>
            <a:endParaRPr lang="en-GB" sz="1600" dirty="0"/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E29C3EB9-E924-02B0-9A9F-5125EAA678C6}"/>
              </a:ext>
            </a:extLst>
          </p:cNvPr>
          <p:cNvSpPr txBox="1"/>
          <p:nvPr/>
        </p:nvSpPr>
        <p:spPr>
          <a:xfrm>
            <a:off x="2455634" y="3852337"/>
            <a:ext cx="6688366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sz="1600" i="1" dirty="0" err="1"/>
              <a:t>Our</a:t>
            </a:r>
            <a:r>
              <a:rPr lang="de-DE" sz="1600" i="1" dirty="0"/>
              <a:t> </a:t>
            </a:r>
            <a:r>
              <a:rPr lang="de-DE" sz="1600" i="1" dirty="0" err="1"/>
              <a:t>first</a:t>
            </a:r>
            <a:r>
              <a:rPr lang="de-DE" sz="1600" i="1" dirty="0"/>
              <a:t> </a:t>
            </a:r>
            <a:r>
              <a:rPr lang="de-DE" sz="1600" i="1" dirty="0" err="1"/>
              <a:t>car</a:t>
            </a:r>
            <a:r>
              <a:rPr lang="de-DE" sz="1600" i="1" dirty="0"/>
              <a:t> was a VW.</a:t>
            </a:r>
            <a:endParaRPr lang="en-GB" sz="1600" i="1" dirty="0"/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500ACC08-93D0-FA6D-557A-60E3082B94CC}"/>
              </a:ext>
            </a:extLst>
          </p:cNvPr>
          <p:cNvSpPr txBox="1"/>
          <p:nvPr/>
        </p:nvSpPr>
        <p:spPr>
          <a:xfrm>
            <a:off x="2455634" y="4203666"/>
            <a:ext cx="6688366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sz="1600" dirty="0"/>
              <a:t>c) </a:t>
            </a:r>
            <a:r>
              <a:rPr lang="en-US" sz="1600" dirty="0"/>
              <a:t>is used in reported speech:</a:t>
            </a:r>
            <a:endParaRPr lang="en-GB" sz="1600" dirty="0"/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4C3E9273-03AC-0C33-A478-D828E89CFC95}"/>
              </a:ext>
            </a:extLst>
          </p:cNvPr>
          <p:cNvSpPr txBox="1"/>
          <p:nvPr/>
        </p:nvSpPr>
        <p:spPr>
          <a:xfrm>
            <a:off x="2455634" y="4521895"/>
            <a:ext cx="6688366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600" i="1" dirty="0"/>
              <a:t>She said: “I like </a:t>
            </a:r>
            <a:r>
              <a:rPr lang="en-GB" sz="1600" i="1" dirty="0" err="1"/>
              <a:t>icecream</a:t>
            </a:r>
            <a:r>
              <a:rPr lang="en-GB" sz="1600" i="1" dirty="0"/>
              <a:t>”</a:t>
            </a:r>
            <a:r>
              <a:rPr lang="de-DE" sz="1600" i="1" dirty="0"/>
              <a:t>.</a:t>
            </a:r>
          </a:p>
          <a:p>
            <a:pPr algn="ctr"/>
            <a:r>
              <a:rPr lang="de-DE" sz="1600" i="1" dirty="0" err="1"/>
              <a:t>She</a:t>
            </a:r>
            <a:r>
              <a:rPr lang="de-DE" sz="1600" i="1" dirty="0"/>
              <a:t> </a:t>
            </a:r>
            <a:r>
              <a:rPr lang="de-DE" sz="1600" i="1" dirty="0" err="1"/>
              <a:t>said</a:t>
            </a:r>
            <a:r>
              <a:rPr lang="de-DE" sz="1600" i="1" dirty="0"/>
              <a:t> </a:t>
            </a:r>
            <a:r>
              <a:rPr lang="de-DE" sz="1600" i="1" dirty="0" err="1"/>
              <a:t>that</a:t>
            </a:r>
            <a:r>
              <a:rPr lang="de-DE" sz="1600" i="1" dirty="0"/>
              <a:t> </a:t>
            </a:r>
            <a:r>
              <a:rPr lang="de-DE" sz="1600" i="1" dirty="0" err="1"/>
              <a:t>she</a:t>
            </a:r>
            <a:r>
              <a:rPr lang="de-DE" sz="1600" i="1" dirty="0"/>
              <a:t> </a:t>
            </a:r>
            <a:r>
              <a:rPr lang="de-DE" sz="1600" b="1" i="1" dirty="0" err="1"/>
              <a:t>liked</a:t>
            </a:r>
            <a:r>
              <a:rPr lang="de-DE" sz="1600" i="1" dirty="0"/>
              <a:t> </a:t>
            </a:r>
            <a:r>
              <a:rPr lang="de-DE" sz="1600" i="1" dirty="0" err="1"/>
              <a:t>icecream</a:t>
            </a:r>
            <a:r>
              <a:rPr lang="de-DE" sz="1600" i="1" dirty="0"/>
              <a:t>.</a:t>
            </a:r>
            <a:endParaRPr lang="en-GB" sz="1600" i="1" dirty="0"/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2CEDFC04-C7B2-E9BB-3874-1114D278533B}"/>
              </a:ext>
            </a:extLst>
          </p:cNvPr>
          <p:cNvSpPr txBox="1"/>
          <p:nvPr/>
        </p:nvSpPr>
        <p:spPr>
          <a:xfrm>
            <a:off x="2455634" y="5076473"/>
            <a:ext cx="6688366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600" i="1" dirty="0"/>
              <a:t>He said: “I am watching the football match”</a:t>
            </a:r>
            <a:r>
              <a:rPr lang="de-DE" sz="1600" i="1" dirty="0"/>
              <a:t>.</a:t>
            </a:r>
          </a:p>
          <a:p>
            <a:pPr algn="ctr"/>
            <a:r>
              <a:rPr lang="de-DE" sz="1600" i="1" dirty="0"/>
              <a:t>He </a:t>
            </a:r>
            <a:r>
              <a:rPr lang="de-DE" sz="1600" i="1" dirty="0" err="1"/>
              <a:t>said</a:t>
            </a:r>
            <a:r>
              <a:rPr lang="de-DE" sz="1600" i="1" dirty="0"/>
              <a:t> </a:t>
            </a:r>
            <a:r>
              <a:rPr lang="de-DE" sz="1600" i="1" dirty="0" err="1"/>
              <a:t>that</a:t>
            </a:r>
            <a:r>
              <a:rPr lang="de-DE" sz="1600" i="1" dirty="0"/>
              <a:t> he </a:t>
            </a:r>
            <a:r>
              <a:rPr lang="de-DE" sz="1600" b="1" i="1" dirty="0"/>
              <a:t>was </a:t>
            </a:r>
            <a:r>
              <a:rPr lang="de-DE" sz="1600" b="1" i="1" dirty="0" err="1"/>
              <a:t>watching</a:t>
            </a:r>
            <a:r>
              <a:rPr lang="de-DE" sz="1600" i="1" dirty="0"/>
              <a:t> </a:t>
            </a:r>
            <a:r>
              <a:rPr lang="de-DE" sz="1600" i="1" dirty="0" err="1"/>
              <a:t>the</a:t>
            </a:r>
            <a:r>
              <a:rPr lang="de-DE" sz="1600" i="1" dirty="0"/>
              <a:t> </a:t>
            </a:r>
            <a:r>
              <a:rPr lang="de-DE" sz="1600" i="1" dirty="0" err="1"/>
              <a:t>football</a:t>
            </a:r>
            <a:r>
              <a:rPr lang="de-DE" sz="1600" i="1" dirty="0"/>
              <a:t> match.</a:t>
            </a:r>
            <a:endParaRPr lang="en-GB" sz="1600" i="1" dirty="0"/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F398C757-7195-5172-FB40-CF640BE22D7B}"/>
              </a:ext>
            </a:extLst>
          </p:cNvPr>
          <p:cNvSpPr txBox="1"/>
          <p:nvPr/>
        </p:nvSpPr>
        <p:spPr>
          <a:xfrm>
            <a:off x="135638" y="5661248"/>
            <a:ext cx="9008362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GB" sz="1600" dirty="0">
                <a:solidFill>
                  <a:srgbClr val="FF0000"/>
                </a:solidFill>
              </a:rPr>
              <a:t>Note: </a:t>
            </a:r>
            <a:r>
              <a:rPr lang="en-GB" sz="1600" dirty="0"/>
              <a:t>to describe something that happened during an ongoing process in the past, the </a:t>
            </a:r>
            <a:r>
              <a:rPr lang="en-GB" sz="1600" b="1" dirty="0"/>
              <a:t>action that started first </a:t>
            </a:r>
            <a:r>
              <a:rPr lang="en-GB" sz="1600" dirty="0"/>
              <a:t>is presented in the progressive form, the </a:t>
            </a:r>
            <a:r>
              <a:rPr lang="en-GB" sz="1600" b="1" dirty="0"/>
              <a:t>later action </a:t>
            </a:r>
            <a:r>
              <a:rPr lang="en-GB" sz="1600" dirty="0"/>
              <a:t>uses the </a:t>
            </a:r>
            <a:r>
              <a:rPr lang="en-GB" sz="1600" b="1" dirty="0"/>
              <a:t>simple form</a:t>
            </a:r>
            <a:r>
              <a:rPr lang="en-GB" sz="1600" dirty="0"/>
              <a:t>:</a:t>
            </a:r>
            <a:endParaRPr lang="en-GB" sz="1600" b="1" dirty="0"/>
          </a:p>
        </p:txBody>
      </p:sp>
      <p:sp>
        <p:nvSpPr>
          <p:cNvPr id="14" name="Textfeld 13">
            <a:extLst>
              <a:ext uri="{FF2B5EF4-FFF2-40B4-BE49-F238E27FC236}">
                <a16:creationId xmlns:a16="http://schemas.microsoft.com/office/drawing/2014/main" id="{D50072E1-ACD3-CA03-A77B-4A2518BF2B22}"/>
              </a:ext>
            </a:extLst>
          </p:cNvPr>
          <p:cNvSpPr txBox="1"/>
          <p:nvPr/>
        </p:nvSpPr>
        <p:spPr>
          <a:xfrm>
            <a:off x="2483768" y="6258798"/>
            <a:ext cx="6688366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sz="1600" i="1" dirty="0" err="1"/>
              <a:t>While</a:t>
            </a:r>
            <a:r>
              <a:rPr lang="de-DE" sz="1600" i="1" dirty="0"/>
              <a:t> </a:t>
            </a:r>
            <a:r>
              <a:rPr lang="de-DE" sz="1600" i="1" dirty="0" err="1"/>
              <a:t>we</a:t>
            </a:r>
            <a:r>
              <a:rPr lang="de-DE" sz="1600" i="1" dirty="0"/>
              <a:t> </a:t>
            </a:r>
            <a:r>
              <a:rPr lang="de-DE" sz="1600" b="1" i="1" dirty="0" err="1"/>
              <a:t>were</a:t>
            </a:r>
            <a:r>
              <a:rPr lang="de-DE" sz="1600" b="1" i="1" dirty="0"/>
              <a:t> </a:t>
            </a:r>
            <a:r>
              <a:rPr lang="de-DE" sz="1600" b="1" i="1" dirty="0" err="1"/>
              <a:t>having</a:t>
            </a:r>
            <a:r>
              <a:rPr lang="de-DE" sz="1600" b="1" i="1" dirty="0"/>
              <a:t> </a:t>
            </a:r>
            <a:r>
              <a:rPr lang="de-DE" sz="1600" i="1" dirty="0" err="1"/>
              <a:t>dinner</a:t>
            </a:r>
            <a:r>
              <a:rPr lang="de-DE" sz="1600" i="1" dirty="0"/>
              <a:t>, </a:t>
            </a:r>
            <a:r>
              <a:rPr lang="de-DE" sz="1600" i="1" dirty="0" err="1"/>
              <a:t>it</a:t>
            </a:r>
            <a:r>
              <a:rPr lang="de-DE" sz="1600" i="1" dirty="0"/>
              <a:t> </a:t>
            </a:r>
            <a:r>
              <a:rPr lang="de-DE" sz="1600" b="1" i="1" dirty="0" err="1"/>
              <a:t>started</a:t>
            </a:r>
            <a:r>
              <a:rPr lang="de-DE" sz="1600" i="1" dirty="0"/>
              <a:t> </a:t>
            </a:r>
            <a:r>
              <a:rPr lang="de-DE" sz="1600" i="1" dirty="0" err="1"/>
              <a:t>to</a:t>
            </a:r>
            <a:r>
              <a:rPr lang="de-DE" sz="1600" i="1" dirty="0"/>
              <a:t> rain.</a:t>
            </a:r>
            <a:endParaRPr lang="en-GB" sz="1600" i="1" dirty="0"/>
          </a:p>
        </p:txBody>
      </p:sp>
      <p:sp>
        <p:nvSpPr>
          <p:cNvPr id="16" name="Textfeld 15">
            <a:extLst>
              <a:ext uri="{FF2B5EF4-FFF2-40B4-BE49-F238E27FC236}">
                <a16:creationId xmlns:a16="http://schemas.microsoft.com/office/drawing/2014/main" id="{37EEFDF3-E682-1C9E-308E-8A6E7ED9B723}"/>
              </a:ext>
            </a:extLst>
          </p:cNvPr>
          <p:cNvSpPr txBox="1"/>
          <p:nvPr/>
        </p:nvSpPr>
        <p:spPr>
          <a:xfrm>
            <a:off x="2492146" y="6546830"/>
            <a:ext cx="6688366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sz="1600" i="1" dirty="0"/>
              <a:t>The </a:t>
            </a:r>
            <a:r>
              <a:rPr lang="de-DE" sz="1600" i="1" dirty="0" err="1"/>
              <a:t>phone</a:t>
            </a:r>
            <a:r>
              <a:rPr lang="de-DE" sz="1600" i="1" dirty="0"/>
              <a:t> </a:t>
            </a:r>
            <a:r>
              <a:rPr lang="de-DE" sz="1600" b="1" i="1" dirty="0"/>
              <a:t>rang</a:t>
            </a:r>
            <a:r>
              <a:rPr lang="de-DE" sz="1600" i="1" dirty="0"/>
              <a:t> </a:t>
            </a:r>
            <a:r>
              <a:rPr lang="de-DE" sz="1600" i="1" dirty="0" err="1"/>
              <a:t>when</a:t>
            </a:r>
            <a:r>
              <a:rPr lang="de-DE" sz="1600" i="1" dirty="0"/>
              <a:t> he </a:t>
            </a:r>
            <a:r>
              <a:rPr lang="de-DE" sz="1600" b="1" i="1" dirty="0"/>
              <a:t>was </a:t>
            </a:r>
            <a:r>
              <a:rPr lang="de-DE" sz="1600" b="1" i="1" dirty="0" err="1"/>
              <a:t>having</a:t>
            </a:r>
            <a:r>
              <a:rPr lang="de-DE" sz="1600" b="1" i="1" dirty="0"/>
              <a:t> </a:t>
            </a:r>
            <a:r>
              <a:rPr lang="de-DE" sz="1600" i="1" dirty="0"/>
              <a:t>a </a:t>
            </a:r>
            <a:r>
              <a:rPr lang="de-DE" sz="1600" i="1" dirty="0" err="1"/>
              <a:t>shower</a:t>
            </a:r>
            <a:r>
              <a:rPr lang="de-DE" sz="1600" i="1" dirty="0"/>
              <a:t>.</a:t>
            </a:r>
            <a:endParaRPr lang="en-GB" sz="1600" i="1" dirty="0"/>
          </a:p>
        </p:txBody>
      </p:sp>
    </p:spTree>
    <p:extLst>
      <p:ext uri="{BB962C8B-B14F-4D97-AF65-F5344CB8AC3E}">
        <p14:creationId xmlns:p14="http://schemas.microsoft.com/office/powerpoint/2010/main" val="15467827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3" grpId="0" animBg="1"/>
      <p:bldP spid="10" grpId="0" animBg="1"/>
      <p:bldP spid="23" grpId="0" animBg="1"/>
      <p:bldP spid="24" grpId="0" animBg="1"/>
      <p:bldP spid="25" grpId="0" animBg="1"/>
      <p:bldP spid="4" grpId="0" animBg="1"/>
      <p:bldP spid="7" grpId="0" animBg="1"/>
      <p:bldP spid="8" grpId="0" animBg="1"/>
      <p:bldP spid="9" grpId="0" animBg="1"/>
      <p:bldP spid="11" grpId="0" animBg="1"/>
      <p:bldP spid="12" grpId="0" animBg="1"/>
      <p:bldP spid="14" grpId="0" animBg="1"/>
      <p:bldP spid="16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0" y="957593"/>
            <a:ext cx="9144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00" b="1" dirty="0">
                <a:solidFill>
                  <a:srgbClr val="C00000"/>
                </a:solidFill>
              </a:rPr>
              <a:t>The </a:t>
            </a:r>
            <a:r>
              <a:rPr lang="de-DE" sz="1600" b="1" dirty="0" err="1">
                <a:solidFill>
                  <a:srgbClr val="C00000"/>
                </a:solidFill>
              </a:rPr>
              <a:t>past</a:t>
            </a:r>
            <a:r>
              <a:rPr lang="de-DE" sz="1600" b="1" dirty="0">
                <a:solidFill>
                  <a:srgbClr val="C00000"/>
                </a:solidFill>
              </a:rPr>
              <a:t> </a:t>
            </a:r>
            <a:r>
              <a:rPr lang="de-DE" sz="1600" b="1" dirty="0" err="1">
                <a:solidFill>
                  <a:srgbClr val="C00000"/>
                </a:solidFill>
              </a:rPr>
              <a:t>tense</a:t>
            </a:r>
            <a:endParaRPr lang="en-GB" sz="1600" b="1" dirty="0">
              <a:solidFill>
                <a:srgbClr val="C00000"/>
              </a:solidFill>
            </a:endParaRP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835961DF-6A8A-5AA0-6FA8-D8A26B268507}"/>
              </a:ext>
            </a:extLst>
          </p:cNvPr>
          <p:cNvSpPr txBox="1"/>
          <p:nvPr/>
        </p:nvSpPr>
        <p:spPr>
          <a:xfrm>
            <a:off x="107504" y="1440000"/>
            <a:ext cx="2348130" cy="83099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GB" sz="1600" dirty="0"/>
              <a:t>Complete with the correct form of the verb in the past tense: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B7214DE4-0784-36C3-0263-98DE75D17E5F}"/>
              </a:ext>
            </a:extLst>
          </p:cNvPr>
          <p:cNvSpPr txBox="1"/>
          <p:nvPr/>
        </p:nvSpPr>
        <p:spPr>
          <a:xfrm>
            <a:off x="2771800" y="1440000"/>
            <a:ext cx="6372200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600" dirty="0"/>
              <a:t>Yesterday, I (to eat) pizza for dinner.</a:t>
            </a: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E0FAD00A-7B15-561D-D6B7-6D735CB92EEC}"/>
              </a:ext>
            </a:extLst>
          </p:cNvPr>
          <p:cNvSpPr txBox="1"/>
          <p:nvPr/>
        </p:nvSpPr>
        <p:spPr>
          <a:xfrm>
            <a:off x="2771800" y="1800000"/>
            <a:ext cx="6372200" cy="338554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600" i="1" dirty="0"/>
              <a:t>Yesterday, I ate pizza for dinner.</a:t>
            </a: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A3A13365-F756-5969-1402-DBE0244AEB4E}"/>
              </a:ext>
            </a:extLst>
          </p:cNvPr>
          <p:cNvSpPr txBox="1"/>
          <p:nvPr/>
        </p:nvSpPr>
        <p:spPr>
          <a:xfrm>
            <a:off x="2771800" y="2772217"/>
            <a:ext cx="6372360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600" dirty="0"/>
              <a:t>She said: “I am interested in music.”</a:t>
            </a:r>
          </a:p>
        </p:txBody>
      </p:sp>
      <p:sp>
        <p:nvSpPr>
          <p:cNvPr id="14" name="Textfeld 13">
            <a:extLst>
              <a:ext uri="{FF2B5EF4-FFF2-40B4-BE49-F238E27FC236}">
                <a16:creationId xmlns:a16="http://schemas.microsoft.com/office/drawing/2014/main" id="{23E27171-3C19-D49E-8AC0-625AB3197042}"/>
              </a:ext>
            </a:extLst>
          </p:cNvPr>
          <p:cNvSpPr txBox="1"/>
          <p:nvPr/>
        </p:nvSpPr>
        <p:spPr>
          <a:xfrm>
            <a:off x="2771800" y="3132257"/>
            <a:ext cx="6372200" cy="338554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600" i="1" dirty="0"/>
              <a:t>She said that she was interested in music.</a:t>
            </a:r>
          </a:p>
        </p:txBody>
      </p:sp>
      <p:sp>
        <p:nvSpPr>
          <p:cNvPr id="15" name="Textfeld 14">
            <a:extLst>
              <a:ext uri="{FF2B5EF4-FFF2-40B4-BE49-F238E27FC236}">
                <a16:creationId xmlns:a16="http://schemas.microsoft.com/office/drawing/2014/main" id="{6E87C583-4249-434C-C0E3-7529DF277E4D}"/>
              </a:ext>
            </a:extLst>
          </p:cNvPr>
          <p:cNvSpPr txBox="1"/>
          <p:nvPr/>
        </p:nvSpPr>
        <p:spPr>
          <a:xfrm>
            <a:off x="2771800" y="5877272"/>
            <a:ext cx="6372360" cy="338554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600" i="1" dirty="0"/>
              <a:t>Yesterday, he first went to the movies, then he lost his car key.</a:t>
            </a: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B9F5E501-1FA5-6E4C-7954-F4E331BB614B}"/>
              </a:ext>
            </a:extLst>
          </p:cNvPr>
          <p:cNvSpPr txBox="1"/>
          <p:nvPr/>
        </p:nvSpPr>
        <p:spPr>
          <a:xfrm>
            <a:off x="2771800" y="2132856"/>
            <a:ext cx="6372200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600" dirty="0"/>
              <a:t>When they (to play) chess, a thunderstorm (to come up).</a:t>
            </a: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8FA2C030-0466-4BE9-274B-017873F4FD0D}"/>
              </a:ext>
            </a:extLst>
          </p:cNvPr>
          <p:cNvSpPr txBox="1"/>
          <p:nvPr/>
        </p:nvSpPr>
        <p:spPr>
          <a:xfrm>
            <a:off x="2771800" y="2420888"/>
            <a:ext cx="6372200" cy="338554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600" i="1" dirty="0"/>
              <a:t>When they were playing chess, a thunderstorm came up.</a:t>
            </a: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364B37D4-D8DC-8A4E-4355-A1EB113628F2}"/>
              </a:ext>
            </a:extLst>
          </p:cNvPr>
          <p:cNvSpPr txBox="1"/>
          <p:nvPr/>
        </p:nvSpPr>
        <p:spPr>
          <a:xfrm>
            <a:off x="2771800" y="3429000"/>
            <a:ext cx="6372200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600" dirty="0"/>
              <a:t>John said: “I don’t have a car.”</a:t>
            </a:r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7F55FB84-F2FA-E87F-1DC6-025E0A9A5BD0}"/>
              </a:ext>
            </a:extLst>
          </p:cNvPr>
          <p:cNvSpPr txBox="1"/>
          <p:nvPr/>
        </p:nvSpPr>
        <p:spPr>
          <a:xfrm>
            <a:off x="2771800" y="3738518"/>
            <a:ext cx="6372200" cy="338554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600" i="1" dirty="0"/>
              <a:t>John said that he didn’t have a car.</a:t>
            </a:r>
          </a:p>
        </p:txBody>
      </p:sp>
      <p:sp>
        <p:nvSpPr>
          <p:cNvPr id="16" name="Textfeld 15">
            <a:extLst>
              <a:ext uri="{FF2B5EF4-FFF2-40B4-BE49-F238E27FC236}">
                <a16:creationId xmlns:a16="http://schemas.microsoft.com/office/drawing/2014/main" id="{EA3D6842-3F78-7E71-F389-7AE63E91CC6F}"/>
              </a:ext>
            </a:extLst>
          </p:cNvPr>
          <p:cNvSpPr txBox="1"/>
          <p:nvPr/>
        </p:nvSpPr>
        <p:spPr>
          <a:xfrm>
            <a:off x="2771800" y="4077072"/>
            <a:ext cx="6372200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600" dirty="0"/>
              <a:t>The tour guide asked: “Are you ready?”</a:t>
            </a:r>
          </a:p>
        </p:txBody>
      </p:sp>
      <p:sp>
        <p:nvSpPr>
          <p:cNvPr id="17" name="Textfeld 16">
            <a:extLst>
              <a:ext uri="{FF2B5EF4-FFF2-40B4-BE49-F238E27FC236}">
                <a16:creationId xmlns:a16="http://schemas.microsoft.com/office/drawing/2014/main" id="{FA30ABF2-E348-6C56-ADD6-3CBB1D040F17}"/>
              </a:ext>
            </a:extLst>
          </p:cNvPr>
          <p:cNvSpPr txBox="1"/>
          <p:nvPr/>
        </p:nvSpPr>
        <p:spPr>
          <a:xfrm>
            <a:off x="2771800" y="4386590"/>
            <a:ext cx="6372200" cy="338554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600" i="1" dirty="0"/>
              <a:t>The tour guide asked if we/they were ready.</a:t>
            </a:r>
          </a:p>
        </p:txBody>
      </p:sp>
      <p:sp>
        <p:nvSpPr>
          <p:cNvPr id="18" name="Textfeld 17">
            <a:extLst>
              <a:ext uri="{FF2B5EF4-FFF2-40B4-BE49-F238E27FC236}">
                <a16:creationId xmlns:a16="http://schemas.microsoft.com/office/drawing/2014/main" id="{59EF3E20-1D04-5CB0-6069-A945B042CC4A}"/>
              </a:ext>
            </a:extLst>
          </p:cNvPr>
          <p:cNvSpPr txBox="1"/>
          <p:nvPr/>
        </p:nvSpPr>
        <p:spPr>
          <a:xfrm>
            <a:off x="2771800" y="4725144"/>
            <a:ext cx="6372200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600" dirty="0"/>
              <a:t>Er </a:t>
            </a:r>
            <a:r>
              <a:rPr lang="en-GB" sz="1600" dirty="0" err="1"/>
              <a:t>hatte</a:t>
            </a:r>
            <a:r>
              <a:rPr lang="en-GB" sz="1600" dirty="0"/>
              <a:t> </a:t>
            </a:r>
            <a:r>
              <a:rPr lang="en-GB" sz="1600" dirty="0" err="1"/>
              <a:t>einen</a:t>
            </a:r>
            <a:r>
              <a:rPr lang="en-GB" sz="1600" dirty="0"/>
              <a:t> </a:t>
            </a:r>
            <a:r>
              <a:rPr lang="en-GB" sz="1600" dirty="0" err="1"/>
              <a:t>Unfall</a:t>
            </a:r>
            <a:r>
              <a:rPr lang="en-GB" sz="1600" dirty="0"/>
              <a:t>, </a:t>
            </a:r>
            <a:r>
              <a:rPr lang="en-GB" sz="1600" dirty="0" err="1"/>
              <a:t>als</a:t>
            </a:r>
            <a:r>
              <a:rPr lang="en-GB" sz="1600" dirty="0"/>
              <a:t> er </a:t>
            </a:r>
            <a:r>
              <a:rPr lang="en-GB" sz="1600" dirty="0" err="1"/>
              <a:t>nach</a:t>
            </a:r>
            <a:r>
              <a:rPr lang="en-GB" sz="1600" dirty="0"/>
              <a:t> </a:t>
            </a:r>
            <a:r>
              <a:rPr lang="en-GB" sz="1600" dirty="0" err="1"/>
              <a:t>hause</a:t>
            </a:r>
            <a:r>
              <a:rPr lang="en-GB" sz="1600" dirty="0"/>
              <a:t> </a:t>
            </a:r>
            <a:r>
              <a:rPr lang="en-GB" sz="1600" dirty="0" err="1"/>
              <a:t>fuhr</a:t>
            </a:r>
            <a:r>
              <a:rPr lang="en-GB" sz="1600" dirty="0"/>
              <a:t>.</a:t>
            </a:r>
          </a:p>
        </p:txBody>
      </p:sp>
      <p:sp>
        <p:nvSpPr>
          <p:cNvPr id="19" name="Textfeld 18">
            <a:extLst>
              <a:ext uri="{FF2B5EF4-FFF2-40B4-BE49-F238E27FC236}">
                <a16:creationId xmlns:a16="http://schemas.microsoft.com/office/drawing/2014/main" id="{1B6D563C-C267-E328-7C6C-823BFD06A211}"/>
              </a:ext>
            </a:extLst>
          </p:cNvPr>
          <p:cNvSpPr txBox="1"/>
          <p:nvPr/>
        </p:nvSpPr>
        <p:spPr>
          <a:xfrm>
            <a:off x="2771800" y="5013176"/>
            <a:ext cx="6372200" cy="338554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600" i="1" dirty="0"/>
              <a:t>He had an accident when he was driving home.</a:t>
            </a:r>
          </a:p>
        </p:txBody>
      </p:sp>
      <p:sp>
        <p:nvSpPr>
          <p:cNvPr id="20" name="Textfeld 19">
            <a:extLst>
              <a:ext uri="{FF2B5EF4-FFF2-40B4-BE49-F238E27FC236}">
                <a16:creationId xmlns:a16="http://schemas.microsoft.com/office/drawing/2014/main" id="{D7103E77-2816-0619-1779-DDACE8D832EA}"/>
              </a:ext>
            </a:extLst>
          </p:cNvPr>
          <p:cNvSpPr txBox="1"/>
          <p:nvPr/>
        </p:nvSpPr>
        <p:spPr>
          <a:xfrm>
            <a:off x="2771800" y="5322694"/>
            <a:ext cx="6372200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600" dirty="0"/>
              <a:t>Erst </a:t>
            </a:r>
            <a:r>
              <a:rPr lang="en-GB" sz="1600" dirty="0" err="1"/>
              <a:t>ist</a:t>
            </a:r>
            <a:r>
              <a:rPr lang="en-GB" sz="1600" dirty="0"/>
              <a:t> er </a:t>
            </a:r>
            <a:r>
              <a:rPr lang="en-GB" sz="1600" dirty="0" err="1"/>
              <a:t>gestern</a:t>
            </a:r>
            <a:r>
              <a:rPr lang="en-GB" sz="1600" dirty="0"/>
              <a:t> in’s Kino </a:t>
            </a:r>
            <a:r>
              <a:rPr lang="en-GB" sz="1600" dirty="0" err="1"/>
              <a:t>gegangen</a:t>
            </a:r>
            <a:r>
              <a:rPr lang="en-GB" sz="1600" dirty="0"/>
              <a:t>, </a:t>
            </a:r>
          </a:p>
          <a:p>
            <a:pPr algn="ctr"/>
            <a:r>
              <a:rPr lang="en-GB" sz="1600" dirty="0" err="1"/>
              <a:t>dann</a:t>
            </a:r>
            <a:r>
              <a:rPr lang="en-GB" sz="1600" dirty="0"/>
              <a:t> hat er </a:t>
            </a:r>
            <a:r>
              <a:rPr lang="en-GB" sz="1600" dirty="0" err="1"/>
              <a:t>seinen</a:t>
            </a:r>
            <a:r>
              <a:rPr lang="en-GB" sz="1600" dirty="0"/>
              <a:t> </a:t>
            </a:r>
            <a:r>
              <a:rPr lang="en-GB" sz="1600" dirty="0" err="1"/>
              <a:t>Autoschlüssel</a:t>
            </a:r>
            <a:r>
              <a:rPr lang="en-GB" sz="1600" dirty="0"/>
              <a:t> </a:t>
            </a:r>
            <a:r>
              <a:rPr lang="en-GB" sz="1600" dirty="0" err="1"/>
              <a:t>verloren</a:t>
            </a:r>
            <a:endParaRPr lang="en-GB" sz="1600" dirty="0"/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2A51C8E3-617B-2917-4B3D-A0C457CBD61E}"/>
              </a:ext>
            </a:extLst>
          </p:cNvPr>
          <p:cNvSpPr txBox="1"/>
          <p:nvPr/>
        </p:nvSpPr>
        <p:spPr>
          <a:xfrm>
            <a:off x="135638" y="2742019"/>
            <a:ext cx="2348130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GB" sz="1600" dirty="0"/>
              <a:t>Put into reported speech:</a:t>
            </a: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7C644B23-616B-953A-0630-865032FFA1FE}"/>
              </a:ext>
            </a:extLst>
          </p:cNvPr>
          <p:cNvSpPr txBox="1"/>
          <p:nvPr/>
        </p:nvSpPr>
        <p:spPr>
          <a:xfrm>
            <a:off x="135638" y="4725144"/>
            <a:ext cx="2348130" cy="338554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GB" sz="1600" dirty="0"/>
              <a:t>Translate:</a:t>
            </a:r>
          </a:p>
        </p:txBody>
      </p:sp>
      <p:sp>
        <p:nvSpPr>
          <p:cNvPr id="21" name="Textfeld 20">
            <a:extLst>
              <a:ext uri="{FF2B5EF4-FFF2-40B4-BE49-F238E27FC236}">
                <a16:creationId xmlns:a16="http://schemas.microsoft.com/office/drawing/2014/main" id="{AC0CC361-7BCF-E145-EF85-FA12CEC8C77B}"/>
              </a:ext>
            </a:extLst>
          </p:cNvPr>
          <p:cNvSpPr txBox="1"/>
          <p:nvPr/>
        </p:nvSpPr>
        <p:spPr>
          <a:xfrm>
            <a:off x="2771800" y="6186790"/>
            <a:ext cx="6372200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600" dirty="0"/>
              <a:t>Er </a:t>
            </a:r>
            <a:r>
              <a:rPr lang="en-GB" sz="1600" dirty="0" err="1"/>
              <a:t>fragte</a:t>
            </a:r>
            <a:r>
              <a:rPr lang="en-GB" sz="1600" dirty="0"/>
              <a:t> den Kellner, wo die Toilette sei.</a:t>
            </a:r>
          </a:p>
        </p:txBody>
      </p:sp>
      <p:sp>
        <p:nvSpPr>
          <p:cNvPr id="22" name="Textfeld 21">
            <a:extLst>
              <a:ext uri="{FF2B5EF4-FFF2-40B4-BE49-F238E27FC236}">
                <a16:creationId xmlns:a16="http://schemas.microsoft.com/office/drawing/2014/main" id="{88C82944-7EF0-AA66-BD54-20C4F72B96D9}"/>
              </a:ext>
            </a:extLst>
          </p:cNvPr>
          <p:cNvSpPr txBox="1"/>
          <p:nvPr/>
        </p:nvSpPr>
        <p:spPr>
          <a:xfrm>
            <a:off x="2771800" y="6525344"/>
            <a:ext cx="6372360" cy="338554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600" i="1" dirty="0"/>
              <a:t>He asked the waiter where the toilet</a:t>
            </a:r>
            <a:r>
              <a:rPr lang="en-GB" sz="1600" i="1"/>
              <a:t>/restroom </a:t>
            </a:r>
            <a:r>
              <a:rPr lang="en-GB" sz="1600" i="1" dirty="0"/>
              <a:t>was..</a:t>
            </a:r>
          </a:p>
        </p:txBody>
      </p:sp>
    </p:spTree>
    <p:extLst>
      <p:ext uri="{BB962C8B-B14F-4D97-AF65-F5344CB8AC3E}">
        <p14:creationId xmlns:p14="http://schemas.microsoft.com/office/powerpoint/2010/main" val="1406229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 animBg="1"/>
      <p:bldP spid="3" grpId="0" animBg="1"/>
      <p:bldP spid="4" grpId="0" animBg="1"/>
      <p:bldP spid="5" grpId="0" animBg="1"/>
      <p:bldP spid="14" grpId="0" animBg="1"/>
      <p:bldP spid="15" grpId="0" animBg="1"/>
      <p:bldP spid="7" grpId="0" animBg="1"/>
      <p:bldP spid="9" grpId="0" animBg="1"/>
      <p:bldP spid="11" grpId="0" animBg="1"/>
      <p:bldP spid="12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8" grpId="0" animBg="1"/>
      <p:bldP spid="10" grpId="0" animBg="1"/>
      <p:bldP spid="21" grpId="0" animBg="1"/>
      <p:bldP spid="2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fik 4">
            <a:extLst>
              <a:ext uri="{FF2B5EF4-FFF2-40B4-BE49-F238E27FC236}">
                <a16:creationId xmlns:a16="http://schemas.microsoft.com/office/drawing/2014/main" id="{62F4F8C9-1A9D-B5E2-AF62-9105804E107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388098"/>
            <a:ext cx="9144000" cy="5497286"/>
          </a:xfrm>
          <a:prstGeom prst="rect">
            <a:avLst/>
          </a:prstGeom>
        </p:spPr>
      </p:pic>
      <p:sp>
        <p:nvSpPr>
          <p:cNvPr id="4" name="Pfeil: nach oben 3">
            <a:extLst>
              <a:ext uri="{FF2B5EF4-FFF2-40B4-BE49-F238E27FC236}">
                <a16:creationId xmlns:a16="http://schemas.microsoft.com/office/drawing/2014/main" id="{686C9274-2207-7388-EEF9-22A75D74AE3A}"/>
              </a:ext>
            </a:extLst>
          </p:cNvPr>
          <p:cNvSpPr/>
          <p:nvPr/>
        </p:nvSpPr>
        <p:spPr>
          <a:xfrm rot="19767190">
            <a:off x="5554194" y="3286604"/>
            <a:ext cx="144016" cy="504056"/>
          </a:xfrm>
          <a:prstGeom prst="up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37968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F9A1D3E-3C1F-96AD-60F2-4FBF1B4698E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>
            <a:extLst>
              <a:ext uri="{FF2B5EF4-FFF2-40B4-BE49-F238E27FC236}">
                <a16:creationId xmlns:a16="http://schemas.microsoft.com/office/drawing/2014/main" id="{3A12D561-0CE4-5C8A-5F46-47781D41929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388098"/>
            <a:ext cx="9144000" cy="5497286"/>
          </a:xfrm>
          <a:prstGeom prst="rect">
            <a:avLst/>
          </a:prstGeom>
        </p:spPr>
      </p:pic>
      <p:sp>
        <p:nvSpPr>
          <p:cNvPr id="6" name="Pfeil: nach oben 5">
            <a:extLst>
              <a:ext uri="{FF2B5EF4-FFF2-40B4-BE49-F238E27FC236}">
                <a16:creationId xmlns:a16="http://schemas.microsoft.com/office/drawing/2014/main" id="{214455FC-F5ED-1832-553D-D8D066B0CDA0}"/>
              </a:ext>
            </a:extLst>
          </p:cNvPr>
          <p:cNvSpPr/>
          <p:nvPr/>
        </p:nvSpPr>
        <p:spPr>
          <a:xfrm rot="12165137">
            <a:off x="5010418" y="1908594"/>
            <a:ext cx="144016" cy="504056"/>
          </a:xfrm>
          <a:prstGeom prst="up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rgbClr val="FF0000"/>
              </a:solidFill>
            </a:endParaRPr>
          </a:p>
        </p:txBody>
      </p:sp>
      <p:sp>
        <p:nvSpPr>
          <p:cNvPr id="7" name="Pfeil: nach oben 6">
            <a:extLst>
              <a:ext uri="{FF2B5EF4-FFF2-40B4-BE49-F238E27FC236}">
                <a16:creationId xmlns:a16="http://schemas.microsoft.com/office/drawing/2014/main" id="{5ADF7554-D91C-A927-E209-CAEDD0C799BB}"/>
              </a:ext>
            </a:extLst>
          </p:cNvPr>
          <p:cNvSpPr/>
          <p:nvPr/>
        </p:nvSpPr>
        <p:spPr>
          <a:xfrm rot="12165137">
            <a:off x="5056196" y="4572890"/>
            <a:ext cx="144016" cy="504056"/>
          </a:xfrm>
          <a:prstGeom prst="up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47071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4FBC464-1401-00F2-0120-881D7AA9052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feld 9">
            <a:extLst>
              <a:ext uri="{FF2B5EF4-FFF2-40B4-BE49-F238E27FC236}">
                <a16:creationId xmlns:a16="http://schemas.microsoft.com/office/drawing/2014/main" id="{14C8BA3F-05EB-3739-2C5F-3E7CBA3B1876}"/>
              </a:ext>
            </a:extLst>
          </p:cNvPr>
          <p:cNvSpPr txBox="1"/>
          <p:nvPr/>
        </p:nvSpPr>
        <p:spPr>
          <a:xfrm>
            <a:off x="0" y="1772816"/>
            <a:ext cx="9144000" cy="313932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de-DE" dirty="0"/>
          </a:p>
          <a:p>
            <a:pPr algn="ctr"/>
            <a:r>
              <a:rPr lang="en-GB" b="1" dirty="0"/>
              <a:t>Objectives 10/10/24:</a:t>
            </a:r>
          </a:p>
          <a:p>
            <a:pPr algn="ctr"/>
            <a:endParaRPr lang="en-GB" dirty="0"/>
          </a:p>
          <a:p>
            <a:pPr algn="ctr"/>
            <a:r>
              <a:rPr lang="en-GB" sz="1800" dirty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Revise and practise </a:t>
            </a:r>
          </a:p>
          <a:p>
            <a:pPr algn="ctr"/>
            <a:endParaRPr lang="en-GB" sz="1800" dirty="0">
              <a:effectLst/>
              <a:latin typeface="Verdana" panose="020B060403050404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GB" dirty="0"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GB" sz="1800" dirty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present tense,</a:t>
            </a:r>
          </a:p>
          <a:p>
            <a:pPr algn="ctr"/>
            <a:r>
              <a:rPr lang="en-GB" sz="1800" dirty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/>
            <a:r>
              <a:rPr lang="en-GB" dirty="0"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GB" sz="1800" dirty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present perfect and </a:t>
            </a:r>
          </a:p>
          <a:p>
            <a:pPr algn="ctr"/>
            <a:endParaRPr lang="en-GB" sz="1800" dirty="0">
              <a:effectLst/>
              <a:latin typeface="Verdana" panose="020B060403050404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GB" dirty="0"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GB" sz="1800" dirty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past tense</a:t>
            </a:r>
            <a:endParaRPr lang="de-DE" sz="1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de-DE" dirty="0"/>
          </a:p>
        </p:txBody>
      </p:sp>
      <p:pic>
        <p:nvPicPr>
          <p:cNvPr id="3" name="Grafik 2" descr="Ein Bild, das Grafiken, Grafikdesign, Schrift, Symbol enthält.&#10;&#10;Automatisch generierte Beschreibung">
            <a:extLst>
              <a:ext uri="{FF2B5EF4-FFF2-40B4-BE49-F238E27FC236}">
                <a16:creationId xmlns:a16="http://schemas.microsoft.com/office/drawing/2014/main" id="{27F9DC0E-45DF-8739-C4D1-1D95868D122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24154" y="5301208"/>
            <a:ext cx="1611942" cy="1080000"/>
          </a:xfrm>
          <a:prstGeom prst="rect">
            <a:avLst/>
          </a:prstGeom>
        </p:spPr>
      </p:pic>
      <p:sp>
        <p:nvSpPr>
          <p:cNvPr id="2" name="Textfeld 1">
            <a:extLst>
              <a:ext uri="{FF2B5EF4-FFF2-40B4-BE49-F238E27FC236}">
                <a16:creationId xmlns:a16="http://schemas.microsoft.com/office/drawing/2014/main" id="{A60A48CC-C6BA-916F-1D44-139336E8FDCB}"/>
              </a:ext>
            </a:extLst>
          </p:cNvPr>
          <p:cNvSpPr txBox="1"/>
          <p:nvPr/>
        </p:nvSpPr>
        <p:spPr>
          <a:xfrm>
            <a:off x="0" y="1115452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b="1" dirty="0">
                <a:solidFill>
                  <a:srgbClr val="C00000"/>
                </a:solidFill>
              </a:rPr>
              <a:t>Next </a:t>
            </a:r>
            <a:r>
              <a:rPr lang="de-DE" b="1" dirty="0" err="1">
                <a:solidFill>
                  <a:srgbClr val="C00000"/>
                </a:solidFill>
              </a:rPr>
              <a:t>class</a:t>
            </a:r>
            <a:r>
              <a:rPr lang="de-DE" b="1" dirty="0">
                <a:solidFill>
                  <a:srgbClr val="C00000"/>
                </a:solidFill>
              </a:rPr>
              <a:t>: 31 </a:t>
            </a:r>
            <a:r>
              <a:rPr lang="de-DE" b="1" dirty="0" err="1">
                <a:solidFill>
                  <a:srgbClr val="C00000"/>
                </a:solidFill>
              </a:rPr>
              <a:t>October</a:t>
            </a:r>
            <a:r>
              <a:rPr lang="de-DE" b="1" dirty="0">
                <a:solidFill>
                  <a:srgbClr val="C00000"/>
                </a:solidFill>
              </a:rPr>
              <a:t> 2024</a:t>
            </a:r>
          </a:p>
        </p:txBody>
      </p:sp>
    </p:spTree>
    <p:extLst>
      <p:ext uri="{BB962C8B-B14F-4D97-AF65-F5344CB8AC3E}">
        <p14:creationId xmlns:p14="http://schemas.microsoft.com/office/powerpoint/2010/main" val="14923933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0" y="1218238"/>
            <a:ext cx="9144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00" b="1" dirty="0" err="1">
                <a:solidFill>
                  <a:srgbClr val="C00000"/>
                </a:solidFill>
              </a:rPr>
              <a:t>What</a:t>
            </a:r>
            <a:r>
              <a:rPr lang="de-DE" sz="1600" b="1" dirty="0">
                <a:solidFill>
                  <a:srgbClr val="C00000"/>
                </a:solidFill>
              </a:rPr>
              <a:t> </a:t>
            </a:r>
            <a:r>
              <a:rPr lang="de-DE" sz="1600" b="1" dirty="0" err="1">
                <a:solidFill>
                  <a:srgbClr val="C00000"/>
                </a:solidFill>
              </a:rPr>
              <a:t>tenses</a:t>
            </a:r>
            <a:r>
              <a:rPr lang="de-DE" sz="1600" b="1" dirty="0">
                <a:solidFill>
                  <a:srgbClr val="C00000"/>
                </a:solidFill>
              </a:rPr>
              <a:t> do </a:t>
            </a:r>
            <a:r>
              <a:rPr lang="de-DE" sz="1600" b="1" dirty="0" err="1">
                <a:solidFill>
                  <a:srgbClr val="C00000"/>
                </a:solidFill>
              </a:rPr>
              <a:t>you</a:t>
            </a:r>
            <a:r>
              <a:rPr lang="de-DE" sz="1600" b="1" dirty="0">
                <a:solidFill>
                  <a:srgbClr val="C00000"/>
                </a:solidFill>
              </a:rPr>
              <a:t> </a:t>
            </a:r>
            <a:r>
              <a:rPr lang="de-DE" sz="1600" b="1" dirty="0" err="1">
                <a:solidFill>
                  <a:srgbClr val="C00000"/>
                </a:solidFill>
              </a:rPr>
              <a:t>know</a:t>
            </a:r>
            <a:r>
              <a:rPr lang="de-DE" sz="1600" b="1" dirty="0">
                <a:solidFill>
                  <a:srgbClr val="C00000"/>
                </a:solidFill>
              </a:rPr>
              <a:t>?</a:t>
            </a:r>
            <a:endParaRPr lang="en-GB" sz="1600" b="1" dirty="0">
              <a:solidFill>
                <a:srgbClr val="C00000"/>
              </a:solidFill>
            </a:endParaRP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835961DF-6A8A-5AA0-6FA8-D8A26B268507}"/>
              </a:ext>
            </a:extLst>
          </p:cNvPr>
          <p:cNvSpPr txBox="1"/>
          <p:nvPr/>
        </p:nvSpPr>
        <p:spPr>
          <a:xfrm>
            <a:off x="107504" y="2376104"/>
            <a:ext cx="2348130" cy="338554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GB" sz="1600" dirty="0"/>
              <a:t>Present tense</a:t>
            </a:r>
          </a:p>
        </p:txBody>
      </p:sp>
      <p:sp>
        <p:nvSpPr>
          <p:cNvPr id="35" name="Textfeld 34">
            <a:extLst>
              <a:ext uri="{FF2B5EF4-FFF2-40B4-BE49-F238E27FC236}">
                <a16:creationId xmlns:a16="http://schemas.microsoft.com/office/drawing/2014/main" id="{099D894E-5D63-0EE2-1214-D996C0F09224}"/>
              </a:ext>
            </a:extLst>
          </p:cNvPr>
          <p:cNvSpPr txBox="1"/>
          <p:nvPr/>
        </p:nvSpPr>
        <p:spPr>
          <a:xfrm>
            <a:off x="3275856" y="2370366"/>
            <a:ext cx="3024336" cy="338554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GB" sz="1600" dirty="0"/>
              <a:t>The weather </a:t>
            </a:r>
            <a:r>
              <a:rPr lang="en-GB" sz="1600" b="1" dirty="0"/>
              <a:t>is</a:t>
            </a:r>
            <a:r>
              <a:rPr lang="en-GB" sz="1600" dirty="0"/>
              <a:t> nice.</a:t>
            </a:r>
          </a:p>
        </p:txBody>
      </p:sp>
      <p:sp>
        <p:nvSpPr>
          <p:cNvPr id="36" name="Textfeld 35">
            <a:extLst>
              <a:ext uri="{FF2B5EF4-FFF2-40B4-BE49-F238E27FC236}">
                <a16:creationId xmlns:a16="http://schemas.microsoft.com/office/drawing/2014/main" id="{327270D2-698B-730B-FB6B-80296EB3A4BA}"/>
              </a:ext>
            </a:extLst>
          </p:cNvPr>
          <p:cNvSpPr txBox="1"/>
          <p:nvPr/>
        </p:nvSpPr>
        <p:spPr>
          <a:xfrm>
            <a:off x="107504" y="2802414"/>
            <a:ext cx="2348130" cy="338554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GB" sz="1600" dirty="0"/>
              <a:t>Present perfect</a:t>
            </a:r>
          </a:p>
        </p:txBody>
      </p:sp>
      <p:sp>
        <p:nvSpPr>
          <p:cNvPr id="37" name="Textfeld 36">
            <a:extLst>
              <a:ext uri="{FF2B5EF4-FFF2-40B4-BE49-F238E27FC236}">
                <a16:creationId xmlns:a16="http://schemas.microsoft.com/office/drawing/2014/main" id="{5B696765-7A29-8B81-2AE1-25900B1AE3A6}"/>
              </a:ext>
            </a:extLst>
          </p:cNvPr>
          <p:cNvSpPr txBox="1"/>
          <p:nvPr/>
        </p:nvSpPr>
        <p:spPr>
          <a:xfrm>
            <a:off x="3275856" y="2802414"/>
            <a:ext cx="3024336" cy="338554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GB" sz="1600" dirty="0"/>
              <a:t>I </a:t>
            </a:r>
            <a:r>
              <a:rPr lang="en-GB" sz="1600" b="1" dirty="0"/>
              <a:t>have finished </a:t>
            </a:r>
            <a:r>
              <a:rPr lang="en-GB" sz="1600" dirty="0"/>
              <a:t>my homework.</a:t>
            </a:r>
          </a:p>
        </p:txBody>
      </p:sp>
      <p:sp>
        <p:nvSpPr>
          <p:cNvPr id="38" name="Textfeld 37">
            <a:extLst>
              <a:ext uri="{FF2B5EF4-FFF2-40B4-BE49-F238E27FC236}">
                <a16:creationId xmlns:a16="http://schemas.microsoft.com/office/drawing/2014/main" id="{5FAA3767-A5BD-97B7-6E2E-D2CC39C881BF}"/>
              </a:ext>
            </a:extLst>
          </p:cNvPr>
          <p:cNvSpPr txBox="1"/>
          <p:nvPr/>
        </p:nvSpPr>
        <p:spPr>
          <a:xfrm>
            <a:off x="107504" y="3234462"/>
            <a:ext cx="2348130" cy="338554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GB" sz="1600" dirty="0"/>
              <a:t>Past tense</a:t>
            </a:r>
          </a:p>
        </p:txBody>
      </p:sp>
      <p:sp>
        <p:nvSpPr>
          <p:cNvPr id="39" name="Textfeld 38">
            <a:extLst>
              <a:ext uri="{FF2B5EF4-FFF2-40B4-BE49-F238E27FC236}">
                <a16:creationId xmlns:a16="http://schemas.microsoft.com/office/drawing/2014/main" id="{BBFDF8FB-DD46-402F-7EF7-96F259D50343}"/>
              </a:ext>
            </a:extLst>
          </p:cNvPr>
          <p:cNvSpPr txBox="1"/>
          <p:nvPr/>
        </p:nvSpPr>
        <p:spPr>
          <a:xfrm>
            <a:off x="3275856" y="3234462"/>
            <a:ext cx="5544616" cy="338554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GB" sz="1600" dirty="0"/>
              <a:t>Barack Obama </a:t>
            </a:r>
            <a:r>
              <a:rPr lang="en-GB" sz="1600" b="1" dirty="0"/>
              <a:t>was</a:t>
            </a:r>
            <a:r>
              <a:rPr lang="en-GB" sz="1600" dirty="0"/>
              <a:t> the 44</a:t>
            </a:r>
            <a:r>
              <a:rPr lang="en-GB" sz="1600" baseline="30000" dirty="0"/>
              <a:t>th</a:t>
            </a:r>
            <a:r>
              <a:rPr lang="en-GB" sz="1600" dirty="0"/>
              <a:t> president of the United States.</a:t>
            </a:r>
          </a:p>
        </p:txBody>
      </p:sp>
      <p:sp>
        <p:nvSpPr>
          <p:cNvPr id="40" name="Textfeld 39">
            <a:extLst>
              <a:ext uri="{FF2B5EF4-FFF2-40B4-BE49-F238E27FC236}">
                <a16:creationId xmlns:a16="http://schemas.microsoft.com/office/drawing/2014/main" id="{4EA4C502-2478-620E-3272-7BB2D2716B15}"/>
              </a:ext>
            </a:extLst>
          </p:cNvPr>
          <p:cNvSpPr txBox="1"/>
          <p:nvPr/>
        </p:nvSpPr>
        <p:spPr>
          <a:xfrm>
            <a:off x="107504" y="3666510"/>
            <a:ext cx="2348130" cy="338554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GB" sz="1600" dirty="0"/>
              <a:t>Past perfect</a:t>
            </a:r>
          </a:p>
        </p:txBody>
      </p:sp>
      <p:sp>
        <p:nvSpPr>
          <p:cNvPr id="41" name="Textfeld 40">
            <a:extLst>
              <a:ext uri="{FF2B5EF4-FFF2-40B4-BE49-F238E27FC236}">
                <a16:creationId xmlns:a16="http://schemas.microsoft.com/office/drawing/2014/main" id="{5B9F3C37-0EA4-A9E2-CE40-EE0C177121F0}"/>
              </a:ext>
            </a:extLst>
          </p:cNvPr>
          <p:cNvSpPr txBox="1"/>
          <p:nvPr/>
        </p:nvSpPr>
        <p:spPr>
          <a:xfrm>
            <a:off x="3275856" y="3666510"/>
            <a:ext cx="5544616" cy="338554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GB" sz="1600" dirty="0"/>
              <a:t>I </a:t>
            </a:r>
            <a:r>
              <a:rPr lang="en-GB" sz="1600" b="1" dirty="0"/>
              <a:t>had watched </a:t>
            </a:r>
            <a:r>
              <a:rPr lang="en-GB" sz="1600" dirty="0"/>
              <a:t>the news before I went to bed.</a:t>
            </a:r>
          </a:p>
        </p:txBody>
      </p:sp>
      <p:sp>
        <p:nvSpPr>
          <p:cNvPr id="42" name="Textfeld 41">
            <a:extLst>
              <a:ext uri="{FF2B5EF4-FFF2-40B4-BE49-F238E27FC236}">
                <a16:creationId xmlns:a16="http://schemas.microsoft.com/office/drawing/2014/main" id="{36A0CE71-7FDF-D724-EBD5-CE33801AC47A}"/>
              </a:ext>
            </a:extLst>
          </p:cNvPr>
          <p:cNvSpPr txBox="1"/>
          <p:nvPr/>
        </p:nvSpPr>
        <p:spPr>
          <a:xfrm>
            <a:off x="107504" y="4098558"/>
            <a:ext cx="2348130" cy="338554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GB" sz="1600" dirty="0"/>
              <a:t>Future tense I</a:t>
            </a:r>
          </a:p>
        </p:txBody>
      </p:sp>
      <p:sp>
        <p:nvSpPr>
          <p:cNvPr id="43" name="Textfeld 42">
            <a:extLst>
              <a:ext uri="{FF2B5EF4-FFF2-40B4-BE49-F238E27FC236}">
                <a16:creationId xmlns:a16="http://schemas.microsoft.com/office/drawing/2014/main" id="{3BDF2351-202F-A85F-F3B9-1F056CF0F07B}"/>
              </a:ext>
            </a:extLst>
          </p:cNvPr>
          <p:cNvSpPr txBox="1"/>
          <p:nvPr/>
        </p:nvSpPr>
        <p:spPr>
          <a:xfrm>
            <a:off x="3275856" y="4098558"/>
            <a:ext cx="5544616" cy="338554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GB" sz="1600" dirty="0"/>
              <a:t>I </a:t>
            </a:r>
            <a:r>
              <a:rPr lang="en-GB" sz="1600" b="1" dirty="0"/>
              <a:t>will </a:t>
            </a:r>
            <a:r>
              <a:rPr lang="en-GB" sz="1600" dirty="0"/>
              <a:t>stay home tomorrow.</a:t>
            </a:r>
          </a:p>
        </p:txBody>
      </p:sp>
      <p:sp>
        <p:nvSpPr>
          <p:cNvPr id="44" name="Textfeld 43">
            <a:extLst>
              <a:ext uri="{FF2B5EF4-FFF2-40B4-BE49-F238E27FC236}">
                <a16:creationId xmlns:a16="http://schemas.microsoft.com/office/drawing/2014/main" id="{946CE538-B4B0-2D17-CA0D-B376108FC03C}"/>
              </a:ext>
            </a:extLst>
          </p:cNvPr>
          <p:cNvSpPr txBox="1"/>
          <p:nvPr/>
        </p:nvSpPr>
        <p:spPr>
          <a:xfrm>
            <a:off x="107504" y="4530606"/>
            <a:ext cx="2348130" cy="338554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GB" sz="1600" dirty="0"/>
              <a:t>Future tense II</a:t>
            </a:r>
          </a:p>
        </p:txBody>
      </p:sp>
      <p:sp>
        <p:nvSpPr>
          <p:cNvPr id="45" name="Textfeld 44">
            <a:extLst>
              <a:ext uri="{FF2B5EF4-FFF2-40B4-BE49-F238E27FC236}">
                <a16:creationId xmlns:a16="http://schemas.microsoft.com/office/drawing/2014/main" id="{D5D2D1E1-06F8-B06B-E473-7EB4E3282BC4}"/>
              </a:ext>
            </a:extLst>
          </p:cNvPr>
          <p:cNvSpPr txBox="1"/>
          <p:nvPr/>
        </p:nvSpPr>
        <p:spPr>
          <a:xfrm>
            <a:off x="3275856" y="4530606"/>
            <a:ext cx="5544616" cy="338554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GB" sz="1600" dirty="0"/>
              <a:t>We </a:t>
            </a:r>
            <a:r>
              <a:rPr lang="en-GB" sz="1600" b="1" dirty="0"/>
              <a:t>will have eaten </a:t>
            </a:r>
            <a:r>
              <a:rPr lang="en-GB" sz="1600" dirty="0"/>
              <a:t>dinner by the time you arrive.</a:t>
            </a:r>
          </a:p>
        </p:txBody>
      </p:sp>
    </p:spTree>
    <p:extLst>
      <p:ext uri="{BB962C8B-B14F-4D97-AF65-F5344CB8AC3E}">
        <p14:creationId xmlns:p14="http://schemas.microsoft.com/office/powerpoint/2010/main" val="154868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0" y="1218238"/>
            <a:ext cx="9144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00" b="1" dirty="0" err="1">
                <a:solidFill>
                  <a:srgbClr val="C00000"/>
                </a:solidFill>
              </a:rPr>
              <a:t>What</a:t>
            </a:r>
            <a:r>
              <a:rPr lang="de-DE" sz="1600" b="1" dirty="0">
                <a:solidFill>
                  <a:srgbClr val="C00000"/>
                </a:solidFill>
              </a:rPr>
              <a:t> </a:t>
            </a:r>
            <a:r>
              <a:rPr lang="de-DE" sz="1600" b="1" dirty="0" err="1">
                <a:solidFill>
                  <a:srgbClr val="C00000"/>
                </a:solidFill>
              </a:rPr>
              <a:t>tenses</a:t>
            </a:r>
            <a:r>
              <a:rPr lang="de-DE" sz="1600" b="1" dirty="0">
                <a:solidFill>
                  <a:srgbClr val="C00000"/>
                </a:solidFill>
              </a:rPr>
              <a:t> do </a:t>
            </a:r>
            <a:r>
              <a:rPr lang="de-DE" sz="1600" b="1" dirty="0" err="1">
                <a:solidFill>
                  <a:srgbClr val="C00000"/>
                </a:solidFill>
              </a:rPr>
              <a:t>you</a:t>
            </a:r>
            <a:r>
              <a:rPr lang="de-DE" sz="1600" b="1" dirty="0">
                <a:solidFill>
                  <a:srgbClr val="C00000"/>
                </a:solidFill>
              </a:rPr>
              <a:t> </a:t>
            </a:r>
            <a:r>
              <a:rPr lang="de-DE" sz="1600" b="1" dirty="0" err="1">
                <a:solidFill>
                  <a:srgbClr val="C00000"/>
                </a:solidFill>
              </a:rPr>
              <a:t>know</a:t>
            </a:r>
            <a:r>
              <a:rPr lang="de-DE" sz="1600" b="1" dirty="0">
                <a:solidFill>
                  <a:srgbClr val="C00000"/>
                </a:solidFill>
              </a:rPr>
              <a:t>?</a:t>
            </a:r>
            <a:endParaRPr lang="en-GB" sz="1600" b="1" dirty="0">
              <a:solidFill>
                <a:srgbClr val="C00000"/>
              </a:solidFill>
            </a:endParaRP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835961DF-6A8A-5AA0-6FA8-D8A26B268507}"/>
              </a:ext>
            </a:extLst>
          </p:cNvPr>
          <p:cNvSpPr txBox="1"/>
          <p:nvPr/>
        </p:nvSpPr>
        <p:spPr>
          <a:xfrm>
            <a:off x="107504" y="2376104"/>
            <a:ext cx="2348130" cy="338554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GB" sz="1600" dirty="0"/>
              <a:t>Present tense</a:t>
            </a:r>
          </a:p>
        </p:txBody>
      </p:sp>
      <p:sp>
        <p:nvSpPr>
          <p:cNvPr id="35" name="Textfeld 34">
            <a:extLst>
              <a:ext uri="{FF2B5EF4-FFF2-40B4-BE49-F238E27FC236}">
                <a16:creationId xmlns:a16="http://schemas.microsoft.com/office/drawing/2014/main" id="{099D894E-5D63-0EE2-1214-D996C0F09224}"/>
              </a:ext>
            </a:extLst>
          </p:cNvPr>
          <p:cNvSpPr txBox="1"/>
          <p:nvPr/>
        </p:nvSpPr>
        <p:spPr>
          <a:xfrm>
            <a:off x="3275856" y="2370366"/>
            <a:ext cx="3024336" cy="338554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GB" sz="1600" dirty="0"/>
              <a:t>The weather </a:t>
            </a:r>
            <a:r>
              <a:rPr lang="en-GB" sz="1600" b="1" dirty="0"/>
              <a:t>is</a:t>
            </a:r>
            <a:r>
              <a:rPr lang="en-GB" sz="1600" dirty="0"/>
              <a:t> nice.</a:t>
            </a:r>
          </a:p>
        </p:txBody>
      </p:sp>
    </p:spTree>
    <p:extLst>
      <p:ext uri="{BB962C8B-B14F-4D97-AF65-F5344CB8AC3E}">
        <p14:creationId xmlns:p14="http://schemas.microsoft.com/office/powerpoint/2010/main" val="34448373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 animBg="1"/>
      <p:bldP spid="3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0" y="957593"/>
            <a:ext cx="9144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00" b="1" dirty="0" err="1">
                <a:solidFill>
                  <a:srgbClr val="C00000"/>
                </a:solidFill>
              </a:rPr>
              <a:t>What</a:t>
            </a:r>
            <a:r>
              <a:rPr lang="de-DE" sz="1600" b="1" dirty="0">
                <a:solidFill>
                  <a:srgbClr val="C00000"/>
                </a:solidFill>
              </a:rPr>
              <a:t> </a:t>
            </a:r>
            <a:r>
              <a:rPr lang="de-DE" sz="1600" b="1" dirty="0" err="1">
                <a:solidFill>
                  <a:srgbClr val="C00000"/>
                </a:solidFill>
              </a:rPr>
              <a:t>tenses</a:t>
            </a:r>
            <a:r>
              <a:rPr lang="de-DE" sz="1600" b="1" dirty="0">
                <a:solidFill>
                  <a:srgbClr val="C00000"/>
                </a:solidFill>
              </a:rPr>
              <a:t> do </a:t>
            </a:r>
            <a:r>
              <a:rPr lang="de-DE" sz="1600" b="1" dirty="0" err="1">
                <a:solidFill>
                  <a:srgbClr val="C00000"/>
                </a:solidFill>
              </a:rPr>
              <a:t>you</a:t>
            </a:r>
            <a:r>
              <a:rPr lang="de-DE" sz="1600" b="1" dirty="0">
                <a:solidFill>
                  <a:srgbClr val="C00000"/>
                </a:solidFill>
              </a:rPr>
              <a:t> </a:t>
            </a:r>
            <a:r>
              <a:rPr lang="de-DE" sz="1600" b="1" dirty="0" err="1">
                <a:solidFill>
                  <a:srgbClr val="C00000"/>
                </a:solidFill>
              </a:rPr>
              <a:t>know</a:t>
            </a:r>
            <a:r>
              <a:rPr lang="de-DE" sz="1600" b="1" dirty="0">
                <a:solidFill>
                  <a:srgbClr val="C00000"/>
                </a:solidFill>
              </a:rPr>
              <a:t>?</a:t>
            </a:r>
            <a:endParaRPr lang="en-GB" sz="1600" b="1" dirty="0">
              <a:solidFill>
                <a:srgbClr val="C00000"/>
              </a:solidFill>
            </a:endParaRP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835961DF-6A8A-5AA0-6FA8-D8A26B268507}"/>
              </a:ext>
            </a:extLst>
          </p:cNvPr>
          <p:cNvSpPr txBox="1"/>
          <p:nvPr/>
        </p:nvSpPr>
        <p:spPr>
          <a:xfrm>
            <a:off x="107504" y="1440000"/>
            <a:ext cx="2348130" cy="338554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GB" sz="1600" dirty="0"/>
              <a:t>Present tense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B7214DE4-0784-36C3-0263-98DE75D17E5F}"/>
              </a:ext>
            </a:extLst>
          </p:cNvPr>
          <p:cNvSpPr txBox="1"/>
          <p:nvPr/>
        </p:nvSpPr>
        <p:spPr>
          <a:xfrm>
            <a:off x="2771800" y="1440000"/>
            <a:ext cx="6372200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sz="1600" dirty="0"/>
              <a:t>a) is used to describe something that constitutes a (regular) status: </a:t>
            </a: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E0FAD00A-7B15-561D-D6B7-6D735CB92EEC}"/>
              </a:ext>
            </a:extLst>
          </p:cNvPr>
          <p:cNvSpPr txBox="1"/>
          <p:nvPr/>
        </p:nvSpPr>
        <p:spPr>
          <a:xfrm>
            <a:off x="2771800" y="1800000"/>
            <a:ext cx="6372200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600" i="1" dirty="0"/>
              <a:t>Spiders </a:t>
            </a:r>
            <a:r>
              <a:rPr lang="en-GB" sz="1600" b="1" i="1" dirty="0"/>
              <a:t>have</a:t>
            </a:r>
            <a:r>
              <a:rPr lang="en-GB" sz="1600" i="1" dirty="0"/>
              <a:t> eight legs. Insects </a:t>
            </a:r>
            <a:r>
              <a:rPr lang="en-GB" sz="1600" b="1" i="1" dirty="0"/>
              <a:t>do not/don’t have </a:t>
            </a:r>
            <a:r>
              <a:rPr lang="en-GB" sz="1600" i="1" dirty="0"/>
              <a:t>eight legs.</a:t>
            </a: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A3A13365-F756-5969-1402-DBE0244AEB4E}"/>
              </a:ext>
            </a:extLst>
          </p:cNvPr>
          <p:cNvSpPr txBox="1"/>
          <p:nvPr/>
        </p:nvSpPr>
        <p:spPr>
          <a:xfrm>
            <a:off x="2771800" y="2772217"/>
            <a:ext cx="6372360" cy="338554"/>
          </a:xfrm>
          <a:prstGeom prst="rect">
            <a:avLst/>
          </a:prstGeom>
          <a:solidFill>
            <a:schemeClr val="accent5"/>
          </a:solidFill>
        </p:spPr>
        <p:txBody>
          <a:bodyPr wrap="square" rtlCol="0">
            <a:spAutoFit/>
          </a:bodyPr>
          <a:lstStyle/>
          <a:p>
            <a:r>
              <a:rPr lang="en-GB" sz="1600" dirty="0"/>
              <a:t>To describe a status, the present tense uses the </a:t>
            </a:r>
            <a:r>
              <a:rPr lang="en-GB" sz="1600" b="1" dirty="0"/>
              <a:t>simple</a:t>
            </a:r>
            <a:r>
              <a:rPr lang="en-GB" sz="1600" dirty="0"/>
              <a:t> form.</a:t>
            </a:r>
          </a:p>
        </p:txBody>
      </p:sp>
      <p:sp>
        <p:nvSpPr>
          <p:cNvPr id="14" name="Textfeld 13">
            <a:extLst>
              <a:ext uri="{FF2B5EF4-FFF2-40B4-BE49-F238E27FC236}">
                <a16:creationId xmlns:a16="http://schemas.microsoft.com/office/drawing/2014/main" id="{23E27171-3C19-D49E-8AC0-625AB3197042}"/>
              </a:ext>
            </a:extLst>
          </p:cNvPr>
          <p:cNvSpPr txBox="1"/>
          <p:nvPr/>
        </p:nvSpPr>
        <p:spPr>
          <a:xfrm>
            <a:off x="2771800" y="3132257"/>
            <a:ext cx="6372200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sz="1600" dirty="0"/>
              <a:t>b) is used to describe an ongoing process or a temporary action:</a:t>
            </a:r>
          </a:p>
        </p:txBody>
      </p:sp>
      <p:sp>
        <p:nvSpPr>
          <p:cNvPr id="15" name="Textfeld 14">
            <a:extLst>
              <a:ext uri="{FF2B5EF4-FFF2-40B4-BE49-F238E27FC236}">
                <a16:creationId xmlns:a16="http://schemas.microsoft.com/office/drawing/2014/main" id="{6E87C583-4249-434C-C0E3-7529DF277E4D}"/>
              </a:ext>
            </a:extLst>
          </p:cNvPr>
          <p:cNvSpPr txBox="1"/>
          <p:nvPr/>
        </p:nvSpPr>
        <p:spPr>
          <a:xfrm>
            <a:off x="2771800" y="5661248"/>
            <a:ext cx="6372360" cy="584775"/>
          </a:xfrm>
          <a:prstGeom prst="rect">
            <a:avLst/>
          </a:prstGeom>
          <a:solidFill>
            <a:schemeClr val="accent5"/>
          </a:solidFill>
        </p:spPr>
        <p:txBody>
          <a:bodyPr wrap="square" rtlCol="0">
            <a:spAutoFit/>
          </a:bodyPr>
          <a:lstStyle/>
          <a:p>
            <a:r>
              <a:rPr lang="en-GB" sz="1600" dirty="0"/>
              <a:t>In these cases (b, c, d), the present tense is used in the </a:t>
            </a:r>
            <a:r>
              <a:rPr lang="en-GB" sz="1600" b="1" dirty="0"/>
              <a:t>continuous/progressive form</a:t>
            </a:r>
            <a:r>
              <a:rPr lang="en-GB" sz="1600" dirty="0"/>
              <a:t>.</a:t>
            </a: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B9F5E501-1FA5-6E4C-7954-F4E331BB614B}"/>
              </a:ext>
            </a:extLst>
          </p:cNvPr>
          <p:cNvSpPr txBox="1"/>
          <p:nvPr/>
        </p:nvSpPr>
        <p:spPr>
          <a:xfrm>
            <a:off x="2771800" y="2132856"/>
            <a:ext cx="6372200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600" i="1" dirty="0"/>
              <a:t>The Eiffel Tower </a:t>
            </a:r>
            <a:r>
              <a:rPr lang="en-GB" sz="1600" b="1" i="1" dirty="0"/>
              <a:t>is</a:t>
            </a:r>
            <a:r>
              <a:rPr lang="en-GB" sz="1600" i="1" dirty="0"/>
              <a:t> in Paris. The Tower Bridge </a:t>
            </a:r>
            <a:r>
              <a:rPr lang="en-GB" sz="1600" b="1" i="1" dirty="0"/>
              <a:t>is not </a:t>
            </a:r>
            <a:r>
              <a:rPr lang="en-GB" sz="1600" i="1" dirty="0"/>
              <a:t>in Paris.</a:t>
            </a: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8FA2C030-0466-4BE9-274B-017873F4FD0D}"/>
              </a:ext>
            </a:extLst>
          </p:cNvPr>
          <p:cNvSpPr txBox="1"/>
          <p:nvPr/>
        </p:nvSpPr>
        <p:spPr>
          <a:xfrm>
            <a:off x="2771800" y="2420888"/>
            <a:ext cx="6372200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600" i="1" dirty="0"/>
              <a:t>Jeff </a:t>
            </a:r>
            <a:r>
              <a:rPr lang="en-GB" sz="1600" b="1" i="1" dirty="0"/>
              <a:t>gets up </a:t>
            </a:r>
            <a:r>
              <a:rPr lang="en-GB" sz="1600" i="1" dirty="0"/>
              <a:t>a 6 o’clock. Tim </a:t>
            </a:r>
            <a:r>
              <a:rPr lang="en-GB" sz="1600" b="1" i="1" dirty="0"/>
              <a:t>does not/doesn’t get up </a:t>
            </a:r>
            <a:r>
              <a:rPr lang="en-GB" sz="1600" i="1" dirty="0"/>
              <a:t>at 6 o’clock.</a:t>
            </a: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364B37D4-D8DC-8A4E-4355-A1EB113628F2}"/>
              </a:ext>
            </a:extLst>
          </p:cNvPr>
          <p:cNvSpPr txBox="1"/>
          <p:nvPr/>
        </p:nvSpPr>
        <p:spPr>
          <a:xfrm>
            <a:off x="2771800" y="3429000"/>
            <a:ext cx="6372200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600" i="1" dirty="0"/>
              <a:t>You </a:t>
            </a:r>
            <a:r>
              <a:rPr lang="en-GB" sz="1600" b="1" i="1" dirty="0"/>
              <a:t>are listening </a:t>
            </a:r>
            <a:r>
              <a:rPr lang="en-GB" sz="1600" i="1" dirty="0"/>
              <a:t>to me. (ongoing process)</a:t>
            </a:r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7F55FB84-F2FA-E87F-1DC6-025E0A9A5BD0}"/>
              </a:ext>
            </a:extLst>
          </p:cNvPr>
          <p:cNvSpPr txBox="1"/>
          <p:nvPr/>
        </p:nvSpPr>
        <p:spPr>
          <a:xfrm>
            <a:off x="2771800" y="3738518"/>
            <a:ext cx="6372200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600" i="1" dirty="0"/>
              <a:t>He </a:t>
            </a:r>
            <a:r>
              <a:rPr lang="en-GB" sz="1600" b="1" i="1" dirty="0"/>
              <a:t>is working </a:t>
            </a:r>
            <a:r>
              <a:rPr lang="en-GB" sz="1600" i="1" dirty="0"/>
              <a:t>on a project this week. (temporary action)</a:t>
            </a:r>
          </a:p>
        </p:txBody>
      </p:sp>
      <p:sp>
        <p:nvSpPr>
          <p:cNvPr id="16" name="Textfeld 15">
            <a:extLst>
              <a:ext uri="{FF2B5EF4-FFF2-40B4-BE49-F238E27FC236}">
                <a16:creationId xmlns:a16="http://schemas.microsoft.com/office/drawing/2014/main" id="{EA3D6842-3F78-7E71-F389-7AE63E91CC6F}"/>
              </a:ext>
            </a:extLst>
          </p:cNvPr>
          <p:cNvSpPr txBox="1"/>
          <p:nvPr/>
        </p:nvSpPr>
        <p:spPr>
          <a:xfrm>
            <a:off x="2771800" y="4077072"/>
            <a:ext cx="6372200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sz="1600" dirty="0"/>
              <a:t>c) is used to describe future arrangements:</a:t>
            </a:r>
          </a:p>
        </p:txBody>
      </p:sp>
      <p:sp>
        <p:nvSpPr>
          <p:cNvPr id="17" name="Textfeld 16">
            <a:extLst>
              <a:ext uri="{FF2B5EF4-FFF2-40B4-BE49-F238E27FC236}">
                <a16:creationId xmlns:a16="http://schemas.microsoft.com/office/drawing/2014/main" id="{FA30ABF2-E348-6C56-ADD6-3CBB1D040F17}"/>
              </a:ext>
            </a:extLst>
          </p:cNvPr>
          <p:cNvSpPr txBox="1"/>
          <p:nvPr/>
        </p:nvSpPr>
        <p:spPr>
          <a:xfrm>
            <a:off x="2771800" y="4386590"/>
            <a:ext cx="6372200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600" i="1" dirty="0"/>
              <a:t>I </a:t>
            </a:r>
            <a:r>
              <a:rPr lang="en-GB" sz="1600" b="1" i="1" dirty="0"/>
              <a:t>am having </a:t>
            </a:r>
            <a:r>
              <a:rPr lang="en-GB" sz="1600" i="1" dirty="0"/>
              <a:t>dinner with my boss tomorrow.</a:t>
            </a:r>
          </a:p>
        </p:txBody>
      </p:sp>
      <p:sp>
        <p:nvSpPr>
          <p:cNvPr id="18" name="Textfeld 17">
            <a:extLst>
              <a:ext uri="{FF2B5EF4-FFF2-40B4-BE49-F238E27FC236}">
                <a16:creationId xmlns:a16="http://schemas.microsoft.com/office/drawing/2014/main" id="{59EF3E20-1D04-5CB0-6069-A945B042CC4A}"/>
              </a:ext>
            </a:extLst>
          </p:cNvPr>
          <p:cNvSpPr txBox="1"/>
          <p:nvPr/>
        </p:nvSpPr>
        <p:spPr>
          <a:xfrm>
            <a:off x="2771800" y="4725144"/>
            <a:ext cx="6372200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sz="1600" dirty="0"/>
              <a:t>d) is used to describe ongoing trends or changes:</a:t>
            </a:r>
          </a:p>
        </p:txBody>
      </p:sp>
      <p:sp>
        <p:nvSpPr>
          <p:cNvPr id="19" name="Textfeld 18">
            <a:extLst>
              <a:ext uri="{FF2B5EF4-FFF2-40B4-BE49-F238E27FC236}">
                <a16:creationId xmlns:a16="http://schemas.microsoft.com/office/drawing/2014/main" id="{1B6D563C-C267-E328-7C6C-823BFD06A211}"/>
              </a:ext>
            </a:extLst>
          </p:cNvPr>
          <p:cNvSpPr txBox="1"/>
          <p:nvPr/>
        </p:nvSpPr>
        <p:spPr>
          <a:xfrm>
            <a:off x="2771800" y="5013176"/>
            <a:ext cx="6372200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600" i="1" dirty="0"/>
              <a:t>The climate </a:t>
            </a:r>
            <a:r>
              <a:rPr lang="en-GB" sz="1600" b="1" i="1" dirty="0"/>
              <a:t>is getting </a:t>
            </a:r>
            <a:r>
              <a:rPr lang="en-GB" sz="1600" i="1" dirty="0"/>
              <a:t>warmer.</a:t>
            </a:r>
          </a:p>
        </p:txBody>
      </p:sp>
      <p:sp>
        <p:nvSpPr>
          <p:cNvPr id="20" name="Textfeld 19">
            <a:extLst>
              <a:ext uri="{FF2B5EF4-FFF2-40B4-BE49-F238E27FC236}">
                <a16:creationId xmlns:a16="http://schemas.microsoft.com/office/drawing/2014/main" id="{D7103E77-2816-0619-1779-DDACE8D832EA}"/>
              </a:ext>
            </a:extLst>
          </p:cNvPr>
          <p:cNvSpPr txBox="1"/>
          <p:nvPr/>
        </p:nvSpPr>
        <p:spPr>
          <a:xfrm>
            <a:off x="2771800" y="5322694"/>
            <a:ext cx="6372200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600" i="1" dirty="0"/>
              <a:t>With the introduction of AI, technology </a:t>
            </a:r>
            <a:r>
              <a:rPr lang="en-GB" sz="1600" b="1" i="1" dirty="0"/>
              <a:t>is advancing </a:t>
            </a:r>
            <a:r>
              <a:rPr lang="en-GB" sz="1600" i="1" dirty="0"/>
              <a:t>rapidly.</a:t>
            </a:r>
          </a:p>
        </p:txBody>
      </p:sp>
      <p:sp>
        <p:nvSpPr>
          <p:cNvPr id="21" name="Textfeld 20">
            <a:extLst>
              <a:ext uri="{FF2B5EF4-FFF2-40B4-BE49-F238E27FC236}">
                <a16:creationId xmlns:a16="http://schemas.microsoft.com/office/drawing/2014/main" id="{8E55F92D-64EF-D4E6-3235-B5F8E5BA6EF3}"/>
              </a:ext>
            </a:extLst>
          </p:cNvPr>
          <p:cNvSpPr txBox="1"/>
          <p:nvPr/>
        </p:nvSpPr>
        <p:spPr>
          <a:xfrm>
            <a:off x="35496" y="5157192"/>
            <a:ext cx="2627944" cy="1077218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GB" sz="1600" dirty="0"/>
              <a:t>What elements are used for the continuous/progressive form in the present tense?</a:t>
            </a:r>
          </a:p>
        </p:txBody>
      </p:sp>
      <p:sp>
        <p:nvSpPr>
          <p:cNvPr id="22" name="Textfeld 21">
            <a:extLst>
              <a:ext uri="{FF2B5EF4-FFF2-40B4-BE49-F238E27FC236}">
                <a16:creationId xmlns:a16="http://schemas.microsoft.com/office/drawing/2014/main" id="{C4690EE6-A174-BA53-9875-DFC785A207DF}"/>
              </a:ext>
            </a:extLst>
          </p:cNvPr>
          <p:cNvSpPr txBox="1"/>
          <p:nvPr/>
        </p:nvSpPr>
        <p:spPr>
          <a:xfrm>
            <a:off x="0" y="6228601"/>
            <a:ext cx="9180512" cy="584775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1600" dirty="0">
                <a:solidFill>
                  <a:srgbClr val="FF0000"/>
                </a:solidFill>
              </a:rPr>
              <a:t>The form of </a:t>
            </a:r>
            <a:r>
              <a:rPr lang="en-GB" sz="1600" b="1" dirty="0">
                <a:solidFill>
                  <a:srgbClr val="FF0000"/>
                </a:solidFill>
              </a:rPr>
              <a:t>to be </a:t>
            </a:r>
            <a:r>
              <a:rPr lang="en-GB" sz="1600" dirty="0">
                <a:solidFill>
                  <a:srgbClr val="FF0000"/>
                </a:solidFill>
              </a:rPr>
              <a:t>corresponding to the </a:t>
            </a:r>
            <a:r>
              <a:rPr lang="en-GB" sz="1600" b="1" dirty="0">
                <a:solidFill>
                  <a:srgbClr val="FF0000"/>
                </a:solidFill>
              </a:rPr>
              <a:t>subject</a:t>
            </a:r>
            <a:r>
              <a:rPr lang="en-GB" sz="1600" dirty="0">
                <a:solidFill>
                  <a:srgbClr val="FF0000"/>
                </a:solidFill>
              </a:rPr>
              <a:t> of the sentence + the </a:t>
            </a:r>
            <a:r>
              <a:rPr lang="en-GB" sz="1600" b="1" dirty="0">
                <a:solidFill>
                  <a:srgbClr val="FF0000"/>
                </a:solidFill>
              </a:rPr>
              <a:t>present participle </a:t>
            </a:r>
            <a:r>
              <a:rPr lang="en-GB" sz="1600" dirty="0">
                <a:solidFill>
                  <a:srgbClr val="FF0000"/>
                </a:solidFill>
              </a:rPr>
              <a:t>(-</a:t>
            </a:r>
            <a:r>
              <a:rPr lang="en-GB" sz="1600" dirty="0" err="1">
                <a:solidFill>
                  <a:srgbClr val="FF0000"/>
                </a:solidFill>
              </a:rPr>
              <a:t>ing</a:t>
            </a:r>
            <a:r>
              <a:rPr lang="en-GB" sz="1600" dirty="0">
                <a:solidFill>
                  <a:srgbClr val="FF0000"/>
                </a:solidFill>
              </a:rPr>
              <a:t> form)</a:t>
            </a:r>
            <a:r>
              <a:rPr lang="en-GB" sz="1600" b="1" dirty="0">
                <a:solidFill>
                  <a:srgbClr val="FF0000"/>
                </a:solidFill>
              </a:rPr>
              <a:t> </a:t>
            </a:r>
            <a:r>
              <a:rPr lang="en-GB" sz="1600" dirty="0">
                <a:solidFill>
                  <a:srgbClr val="FF0000"/>
                </a:solidFill>
              </a:rPr>
              <a:t>of the sentence’s the main verb (= the sentence’s </a:t>
            </a:r>
            <a:r>
              <a:rPr lang="en-GB" sz="1600" b="1" dirty="0">
                <a:solidFill>
                  <a:srgbClr val="FF0000"/>
                </a:solidFill>
              </a:rPr>
              <a:t>predicate</a:t>
            </a:r>
            <a:r>
              <a:rPr lang="en-GB" sz="1600" dirty="0">
                <a:solidFill>
                  <a:srgbClr val="FF0000"/>
                </a:solidFill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1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1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 animBg="1"/>
      <p:bldP spid="3" grpId="0" animBg="1"/>
      <p:bldP spid="4" grpId="0" animBg="1"/>
      <p:bldP spid="5" grpId="0" animBg="1"/>
      <p:bldP spid="14" grpId="0" animBg="1"/>
      <p:bldP spid="15" grpId="0" animBg="1"/>
      <p:bldP spid="7" grpId="0" animBg="1"/>
      <p:bldP spid="9" grpId="0" animBg="1"/>
      <p:bldP spid="11" grpId="0" animBg="1"/>
      <p:bldP spid="12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0" y="957593"/>
            <a:ext cx="9144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00" b="1" dirty="0">
                <a:solidFill>
                  <a:srgbClr val="C00000"/>
                </a:solidFill>
              </a:rPr>
              <a:t>The </a:t>
            </a:r>
            <a:r>
              <a:rPr lang="de-DE" sz="1600" b="1" dirty="0" err="1">
                <a:solidFill>
                  <a:srgbClr val="C00000"/>
                </a:solidFill>
              </a:rPr>
              <a:t>present</a:t>
            </a:r>
            <a:r>
              <a:rPr lang="de-DE" sz="1600" b="1" dirty="0">
                <a:solidFill>
                  <a:srgbClr val="C00000"/>
                </a:solidFill>
              </a:rPr>
              <a:t> </a:t>
            </a:r>
            <a:r>
              <a:rPr lang="de-DE" sz="1600" b="1" dirty="0" err="1">
                <a:solidFill>
                  <a:srgbClr val="C00000"/>
                </a:solidFill>
              </a:rPr>
              <a:t>tense</a:t>
            </a:r>
            <a:endParaRPr lang="en-GB" sz="1600" b="1" dirty="0">
              <a:solidFill>
                <a:srgbClr val="C00000"/>
              </a:solidFill>
            </a:endParaRP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835961DF-6A8A-5AA0-6FA8-D8A26B268507}"/>
              </a:ext>
            </a:extLst>
          </p:cNvPr>
          <p:cNvSpPr txBox="1"/>
          <p:nvPr/>
        </p:nvSpPr>
        <p:spPr>
          <a:xfrm>
            <a:off x="107504" y="1440000"/>
            <a:ext cx="2348130" cy="83099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GB" sz="1600" dirty="0"/>
              <a:t>Translate:</a:t>
            </a:r>
          </a:p>
          <a:p>
            <a:r>
              <a:rPr lang="en-GB" sz="1600" dirty="0"/>
              <a:t>(using the present tense)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B7214DE4-0784-36C3-0263-98DE75D17E5F}"/>
              </a:ext>
            </a:extLst>
          </p:cNvPr>
          <p:cNvSpPr txBox="1"/>
          <p:nvPr/>
        </p:nvSpPr>
        <p:spPr>
          <a:xfrm>
            <a:off x="2771800" y="1440000"/>
            <a:ext cx="6372200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600" dirty="0" err="1"/>
              <a:t>Wir</a:t>
            </a:r>
            <a:r>
              <a:rPr lang="en-GB" sz="1600" dirty="0"/>
              <a:t> </a:t>
            </a:r>
            <a:r>
              <a:rPr lang="en-GB" sz="1600" dirty="0" err="1"/>
              <a:t>schauen</a:t>
            </a:r>
            <a:r>
              <a:rPr lang="en-GB" sz="1600" dirty="0"/>
              <a:t> </a:t>
            </a:r>
            <a:r>
              <a:rPr lang="en-GB" sz="1600" dirty="0" err="1"/>
              <a:t>uns</a:t>
            </a:r>
            <a:r>
              <a:rPr lang="en-GB" sz="1600" dirty="0"/>
              <a:t> </a:t>
            </a:r>
            <a:r>
              <a:rPr lang="en-GB" sz="1600" dirty="0" err="1"/>
              <a:t>normalerweise</a:t>
            </a:r>
            <a:r>
              <a:rPr lang="en-GB" sz="1600" dirty="0"/>
              <a:t> die </a:t>
            </a:r>
            <a:r>
              <a:rPr lang="en-GB" sz="1600" dirty="0" err="1"/>
              <a:t>Tagesschau</a:t>
            </a:r>
            <a:r>
              <a:rPr lang="en-GB" sz="1600" dirty="0"/>
              <a:t> um 8 </a:t>
            </a:r>
            <a:r>
              <a:rPr lang="en-GB" sz="1600" dirty="0" err="1"/>
              <a:t>Uhr</a:t>
            </a:r>
            <a:r>
              <a:rPr lang="en-GB" sz="1600" dirty="0"/>
              <a:t> an. </a:t>
            </a: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E0FAD00A-7B15-561D-D6B7-6D735CB92EEC}"/>
              </a:ext>
            </a:extLst>
          </p:cNvPr>
          <p:cNvSpPr txBox="1"/>
          <p:nvPr/>
        </p:nvSpPr>
        <p:spPr>
          <a:xfrm>
            <a:off x="2771800" y="1800000"/>
            <a:ext cx="6372200" cy="338554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600" i="1" dirty="0"/>
              <a:t>We normally watch the </a:t>
            </a:r>
            <a:r>
              <a:rPr lang="en-GB" sz="1600" i="1" dirty="0" err="1"/>
              <a:t>Tagesschau</a:t>
            </a:r>
            <a:r>
              <a:rPr lang="en-GB" sz="1600" i="1" dirty="0"/>
              <a:t> at 8 o’clock.</a:t>
            </a: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A3A13365-F756-5969-1402-DBE0244AEB4E}"/>
              </a:ext>
            </a:extLst>
          </p:cNvPr>
          <p:cNvSpPr txBox="1"/>
          <p:nvPr/>
        </p:nvSpPr>
        <p:spPr>
          <a:xfrm>
            <a:off x="2771800" y="2772217"/>
            <a:ext cx="6372360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600" dirty="0"/>
              <a:t>Ich </a:t>
            </a:r>
            <a:r>
              <a:rPr lang="en-GB" sz="1600" dirty="0" err="1"/>
              <a:t>wohne</a:t>
            </a:r>
            <a:r>
              <a:rPr lang="en-GB" sz="1600" dirty="0"/>
              <a:t> in </a:t>
            </a:r>
            <a:r>
              <a:rPr lang="en-GB" sz="1600" dirty="0" err="1"/>
              <a:t>Siegburg</a:t>
            </a:r>
            <a:r>
              <a:rPr lang="en-GB" sz="1600" dirty="0"/>
              <a:t>.</a:t>
            </a:r>
          </a:p>
        </p:txBody>
      </p:sp>
      <p:sp>
        <p:nvSpPr>
          <p:cNvPr id="14" name="Textfeld 13">
            <a:extLst>
              <a:ext uri="{FF2B5EF4-FFF2-40B4-BE49-F238E27FC236}">
                <a16:creationId xmlns:a16="http://schemas.microsoft.com/office/drawing/2014/main" id="{23E27171-3C19-D49E-8AC0-625AB3197042}"/>
              </a:ext>
            </a:extLst>
          </p:cNvPr>
          <p:cNvSpPr txBox="1"/>
          <p:nvPr/>
        </p:nvSpPr>
        <p:spPr>
          <a:xfrm>
            <a:off x="2771800" y="3132257"/>
            <a:ext cx="6372200" cy="338554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600" i="1" dirty="0"/>
              <a:t>I live in </a:t>
            </a:r>
            <a:r>
              <a:rPr lang="en-GB" sz="1600" i="1" dirty="0" err="1"/>
              <a:t>Siegburg</a:t>
            </a:r>
            <a:r>
              <a:rPr lang="en-GB" sz="1600" i="1" dirty="0"/>
              <a:t>.</a:t>
            </a:r>
          </a:p>
        </p:txBody>
      </p:sp>
      <p:sp>
        <p:nvSpPr>
          <p:cNvPr id="15" name="Textfeld 14">
            <a:extLst>
              <a:ext uri="{FF2B5EF4-FFF2-40B4-BE49-F238E27FC236}">
                <a16:creationId xmlns:a16="http://schemas.microsoft.com/office/drawing/2014/main" id="{6E87C583-4249-434C-C0E3-7529DF277E4D}"/>
              </a:ext>
            </a:extLst>
          </p:cNvPr>
          <p:cNvSpPr txBox="1"/>
          <p:nvPr/>
        </p:nvSpPr>
        <p:spPr>
          <a:xfrm>
            <a:off x="2771800" y="5661248"/>
            <a:ext cx="6372360" cy="338554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600" i="1" dirty="0"/>
              <a:t>We are playing football tomorrow.</a:t>
            </a: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B9F5E501-1FA5-6E4C-7954-F4E331BB614B}"/>
              </a:ext>
            </a:extLst>
          </p:cNvPr>
          <p:cNvSpPr txBox="1"/>
          <p:nvPr/>
        </p:nvSpPr>
        <p:spPr>
          <a:xfrm>
            <a:off x="2771800" y="2132856"/>
            <a:ext cx="6372200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600" dirty="0"/>
              <a:t>Was </a:t>
            </a:r>
            <a:r>
              <a:rPr lang="en-GB" sz="1600" dirty="0" err="1"/>
              <a:t>machst</a:t>
            </a:r>
            <a:r>
              <a:rPr lang="en-GB" sz="1600" dirty="0"/>
              <a:t> du (</a:t>
            </a:r>
            <a:r>
              <a:rPr lang="en-GB" sz="1600" dirty="0" err="1"/>
              <a:t>gerade</a:t>
            </a:r>
            <a:r>
              <a:rPr lang="en-GB" sz="1600" dirty="0"/>
              <a:t>)?</a:t>
            </a: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8FA2C030-0466-4BE9-274B-017873F4FD0D}"/>
              </a:ext>
            </a:extLst>
          </p:cNvPr>
          <p:cNvSpPr txBox="1"/>
          <p:nvPr/>
        </p:nvSpPr>
        <p:spPr>
          <a:xfrm>
            <a:off x="2771800" y="2420888"/>
            <a:ext cx="6372200" cy="338554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600" i="1" dirty="0"/>
              <a:t>What are you doing?</a:t>
            </a: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364B37D4-D8DC-8A4E-4355-A1EB113628F2}"/>
              </a:ext>
            </a:extLst>
          </p:cNvPr>
          <p:cNvSpPr txBox="1"/>
          <p:nvPr/>
        </p:nvSpPr>
        <p:spPr>
          <a:xfrm>
            <a:off x="2771800" y="3429000"/>
            <a:ext cx="6372200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600" dirty="0"/>
              <a:t>Die </a:t>
            </a:r>
            <a:r>
              <a:rPr lang="en-GB" sz="1600" dirty="0" err="1"/>
              <a:t>Zeiten</a:t>
            </a:r>
            <a:r>
              <a:rPr lang="en-GB" sz="1600" dirty="0"/>
              <a:t> </a:t>
            </a:r>
            <a:r>
              <a:rPr lang="en-GB" sz="1600" dirty="0" err="1"/>
              <a:t>werden</a:t>
            </a:r>
            <a:r>
              <a:rPr lang="en-GB" sz="1600" dirty="0"/>
              <a:t> </a:t>
            </a:r>
            <a:r>
              <a:rPr lang="en-GB" sz="1600" dirty="0" err="1"/>
              <a:t>härter</a:t>
            </a:r>
            <a:r>
              <a:rPr lang="en-GB" sz="1600" dirty="0"/>
              <a:t>.</a:t>
            </a:r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7F55FB84-F2FA-E87F-1DC6-025E0A9A5BD0}"/>
              </a:ext>
            </a:extLst>
          </p:cNvPr>
          <p:cNvSpPr txBox="1"/>
          <p:nvPr/>
        </p:nvSpPr>
        <p:spPr>
          <a:xfrm>
            <a:off x="2771800" y="3738518"/>
            <a:ext cx="6372200" cy="338554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600" i="1" dirty="0"/>
              <a:t>Times are getting harder.</a:t>
            </a:r>
          </a:p>
        </p:txBody>
      </p:sp>
      <p:sp>
        <p:nvSpPr>
          <p:cNvPr id="16" name="Textfeld 15">
            <a:extLst>
              <a:ext uri="{FF2B5EF4-FFF2-40B4-BE49-F238E27FC236}">
                <a16:creationId xmlns:a16="http://schemas.microsoft.com/office/drawing/2014/main" id="{EA3D6842-3F78-7E71-F389-7AE63E91CC6F}"/>
              </a:ext>
            </a:extLst>
          </p:cNvPr>
          <p:cNvSpPr txBox="1"/>
          <p:nvPr/>
        </p:nvSpPr>
        <p:spPr>
          <a:xfrm>
            <a:off x="2771800" y="4077072"/>
            <a:ext cx="6372200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600" dirty="0" err="1"/>
              <a:t>Gewöhnlich</a:t>
            </a:r>
            <a:r>
              <a:rPr lang="en-GB" sz="1600" dirty="0"/>
              <a:t> </a:t>
            </a:r>
            <a:r>
              <a:rPr lang="en-GB" sz="1600" dirty="0" err="1"/>
              <a:t>regnet’s</a:t>
            </a:r>
            <a:r>
              <a:rPr lang="en-GB" sz="1600" dirty="0"/>
              <a:t> </a:t>
            </a:r>
            <a:r>
              <a:rPr lang="en-GB" sz="1600" dirty="0" err="1"/>
              <a:t>im</a:t>
            </a:r>
            <a:r>
              <a:rPr lang="en-GB" sz="1600" dirty="0"/>
              <a:t> November.</a:t>
            </a:r>
          </a:p>
        </p:txBody>
      </p:sp>
      <p:sp>
        <p:nvSpPr>
          <p:cNvPr id="17" name="Textfeld 16">
            <a:extLst>
              <a:ext uri="{FF2B5EF4-FFF2-40B4-BE49-F238E27FC236}">
                <a16:creationId xmlns:a16="http://schemas.microsoft.com/office/drawing/2014/main" id="{FA30ABF2-E348-6C56-ADD6-3CBB1D040F17}"/>
              </a:ext>
            </a:extLst>
          </p:cNvPr>
          <p:cNvSpPr txBox="1"/>
          <p:nvPr/>
        </p:nvSpPr>
        <p:spPr>
          <a:xfrm>
            <a:off x="2771800" y="4386590"/>
            <a:ext cx="6372200" cy="338554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600" i="1" dirty="0"/>
              <a:t>It usually rains in November.</a:t>
            </a:r>
          </a:p>
        </p:txBody>
      </p:sp>
      <p:sp>
        <p:nvSpPr>
          <p:cNvPr id="18" name="Textfeld 17">
            <a:extLst>
              <a:ext uri="{FF2B5EF4-FFF2-40B4-BE49-F238E27FC236}">
                <a16:creationId xmlns:a16="http://schemas.microsoft.com/office/drawing/2014/main" id="{59EF3E20-1D04-5CB0-6069-A945B042CC4A}"/>
              </a:ext>
            </a:extLst>
          </p:cNvPr>
          <p:cNvSpPr txBox="1"/>
          <p:nvPr/>
        </p:nvSpPr>
        <p:spPr>
          <a:xfrm>
            <a:off x="2771800" y="4725144"/>
            <a:ext cx="6372200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600" dirty="0"/>
              <a:t>“Wie </a:t>
            </a:r>
            <a:r>
              <a:rPr lang="en-GB" sz="1600" dirty="0" err="1"/>
              <a:t>ist</a:t>
            </a:r>
            <a:r>
              <a:rPr lang="en-GB" sz="1600" dirty="0"/>
              <a:t> das Wetter?” - “Es </a:t>
            </a:r>
            <a:r>
              <a:rPr lang="en-GB" sz="1600" dirty="0" err="1"/>
              <a:t>regnet</a:t>
            </a:r>
            <a:r>
              <a:rPr lang="en-GB" sz="1600" dirty="0"/>
              <a:t>.”</a:t>
            </a:r>
          </a:p>
        </p:txBody>
      </p:sp>
      <p:sp>
        <p:nvSpPr>
          <p:cNvPr id="19" name="Textfeld 18">
            <a:extLst>
              <a:ext uri="{FF2B5EF4-FFF2-40B4-BE49-F238E27FC236}">
                <a16:creationId xmlns:a16="http://schemas.microsoft.com/office/drawing/2014/main" id="{1B6D563C-C267-E328-7C6C-823BFD06A211}"/>
              </a:ext>
            </a:extLst>
          </p:cNvPr>
          <p:cNvSpPr txBox="1"/>
          <p:nvPr/>
        </p:nvSpPr>
        <p:spPr>
          <a:xfrm>
            <a:off x="2771800" y="5013176"/>
            <a:ext cx="6372200" cy="338554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600" i="1" dirty="0"/>
              <a:t>“What’s the weather like?” - “It’s raining.”</a:t>
            </a:r>
          </a:p>
        </p:txBody>
      </p:sp>
      <p:sp>
        <p:nvSpPr>
          <p:cNvPr id="20" name="Textfeld 19">
            <a:extLst>
              <a:ext uri="{FF2B5EF4-FFF2-40B4-BE49-F238E27FC236}">
                <a16:creationId xmlns:a16="http://schemas.microsoft.com/office/drawing/2014/main" id="{D7103E77-2816-0619-1779-DDACE8D832EA}"/>
              </a:ext>
            </a:extLst>
          </p:cNvPr>
          <p:cNvSpPr txBox="1"/>
          <p:nvPr/>
        </p:nvSpPr>
        <p:spPr>
          <a:xfrm>
            <a:off x="2771800" y="5322694"/>
            <a:ext cx="6372200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600" dirty="0" err="1"/>
              <a:t>Wir</a:t>
            </a:r>
            <a:r>
              <a:rPr lang="en-GB" sz="1600" dirty="0"/>
              <a:t> </a:t>
            </a:r>
            <a:r>
              <a:rPr lang="en-GB" sz="1600" dirty="0" err="1"/>
              <a:t>spielen</a:t>
            </a:r>
            <a:r>
              <a:rPr lang="en-GB" sz="1600" dirty="0"/>
              <a:t> morgen </a:t>
            </a:r>
            <a:r>
              <a:rPr lang="en-GB" sz="1600" dirty="0" err="1"/>
              <a:t>Fußball</a:t>
            </a:r>
            <a:r>
              <a:rPr lang="en-GB" sz="1600" dirty="0"/>
              <a:t>.</a:t>
            </a:r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93E12D47-C979-A3E2-FD5C-54B008EED83B}"/>
              </a:ext>
            </a:extLst>
          </p:cNvPr>
          <p:cNvSpPr txBox="1"/>
          <p:nvPr/>
        </p:nvSpPr>
        <p:spPr>
          <a:xfrm>
            <a:off x="2771800" y="5970766"/>
            <a:ext cx="6372200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600" dirty="0"/>
              <a:t>Ich </a:t>
            </a:r>
            <a:r>
              <a:rPr lang="en-GB" sz="1600" dirty="0" err="1"/>
              <a:t>habe</a:t>
            </a:r>
            <a:r>
              <a:rPr lang="en-GB" sz="1600" dirty="0"/>
              <a:t> </a:t>
            </a:r>
            <a:r>
              <a:rPr lang="en-GB" sz="1600" dirty="0" err="1"/>
              <a:t>kein</a:t>
            </a:r>
            <a:r>
              <a:rPr lang="en-GB" sz="1600" dirty="0"/>
              <a:t> Auto.</a:t>
            </a: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60474062-1D6B-E550-0F9C-FDE89C2C3DD1}"/>
              </a:ext>
            </a:extLst>
          </p:cNvPr>
          <p:cNvSpPr txBox="1"/>
          <p:nvPr/>
        </p:nvSpPr>
        <p:spPr>
          <a:xfrm>
            <a:off x="2771800" y="6309320"/>
            <a:ext cx="6372360" cy="338554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600" i="1" dirty="0"/>
              <a:t>I don’t have a car.</a:t>
            </a:r>
          </a:p>
        </p:txBody>
      </p:sp>
    </p:spTree>
    <p:extLst>
      <p:ext uri="{BB962C8B-B14F-4D97-AF65-F5344CB8AC3E}">
        <p14:creationId xmlns:p14="http://schemas.microsoft.com/office/powerpoint/2010/main" val="25728927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 animBg="1"/>
      <p:bldP spid="3" grpId="0" animBg="1"/>
      <p:bldP spid="4" grpId="0" animBg="1"/>
      <p:bldP spid="5" grpId="0" animBg="1"/>
      <p:bldP spid="14" grpId="0" animBg="1"/>
      <p:bldP spid="15" grpId="0" animBg="1"/>
      <p:bldP spid="7" grpId="0" animBg="1"/>
      <p:bldP spid="9" grpId="0" animBg="1"/>
      <p:bldP spid="11" grpId="0" animBg="1"/>
      <p:bldP spid="12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8" grpId="0" animBg="1"/>
      <p:bldP spid="1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0" y="1218238"/>
            <a:ext cx="9144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00" b="1" dirty="0" err="1">
                <a:solidFill>
                  <a:srgbClr val="C00000"/>
                </a:solidFill>
              </a:rPr>
              <a:t>What</a:t>
            </a:r>
            <a:r>
              <a:rPr lang="de-DE" sz="1600" b="1" dirty="0">
                <a:solidFill>
                  <a:srgbClr val="C00000"/>
                </a:solidFill>
              </a:rPr>
              <a:t> </a:t>
            </a:r>
            <a:r>
              <a:rPr lang="de-DE" sz="1600" b="1" dirty="0" err="1">
                <a:solidFill>
                  <a:srgbClr val="C00000"/>
                </a:solidFill>
              </a:rPr>
              <a:t>tenses</a:t>
            </a:r>
            <a:r>
              <a:rPr lang="de-DE" sz="1600" b="1" dirty="0">
                <a:solidFill>
                  <a:srgbClr val="C00000"/>
                </a:solidFill>
              </a:rPr>
              <a:t> do </a:t>
            </a:r>
            <a:r>
              <a:rPr lang="de-DE" sz="1600" b="1" dirty="0" err="1">
                <a:solidFill>
                  <a:srgbClr val="C00000"/>
                </a:solidFill>
              </a:rPr>
              <a:t>you</a:t>
            </a:r>
            <a:r>
              <a:rPr lang="de-DE" sz="1600" b="1" dirty="0">
                <a:solidFill>
                  <a:srgbClr val="C00000"/>
                </a:solidFill>
              </a:rPr>
              <a:t> </a:t>
            </a:r>
            <a:r>
              <a:rPr lang="de-DE" sz="1600" b="1" dirty="0" err="1">
                <a:solidFill>
                  <a:srgbClr val="C00000"/>
                </a:solidFill>
              </a:rPr>
              <a:t>know</a:t>
            </a:r>
            <a:r>
              <a:rPr lang="de-DE" sz="1600" b="1" dirty="0">
                <a:solidFill>
                  <a:srgbClr val="C00000"/>
                </a:solidFill>
              </a:rPr>
              <a:t>?</a:t>
            </a:r>
            <a:endParaRPr lang="en-GB" sz="1600" b="1" dirty="0">
              <a:solidFill>
                <a:srgbClr val="C00000"/>
              </a:solidFill>
            </a:endParaRPr>
          </a:p>
        </p:txBody>
      </p:sp>
      <p:sp>
        <p:nvSpPr>
          <p:cNvPr id="36" name="Textfeld 35">
            <a:extLst>
              <a:ext uri="{FF2B5EF4-FFF2-40B4-BE49-F238E27FC236}">
                <a16:creationId xmlns:a16="http://schemas.microsoft.com/office/drawing/2014/main" id="{327270D2-698B-730B-FB6B-80296EB3A4BA}"/>
              </a:ext>
            </a:extLst>
          </p:cNvPr>
          <p:cNvSpPr txBox="1"/>
          <p:nvPr/>
        </p:nvSpPr>
        <p:spPr>
          <a:xfrm>
            <a:off x="107504" y="2802414"/>
            <a:ext cx="2555936" cy="338554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GB" sz="1600" dirty="0"/>
              <a:t>Present perfect</a:t>
            </a:r>
          </a:p>
        </p:txBody>
      </p:sp>
      <p:sp>
        <p:nvSpPr>
          <p:cNvPr id="37" name="Textfeld 36">
            <a:extLst>
              <a:ext uri="{FF2B5EF4-FFF2-40B4-BE49-F238E27FC236}">
                <a16:creationId xmlns:a16="http://schemas.microsoft.com/office/drawing/2014/main" id="{5B696765-7A29-8B81-2AE1-25900B1AE3A6}"/>
              </a:ext>
            </a:extLst>
          </p:cNvPr>
          <p:cNvSpPr txBox="1"/>
          <p:nvPr/>
        </p:nvSpPr>
        <p:spPr>
          <a:xfrm>
            <a:off x="3275856" y="2802414"/>
            <a:ext cx="3024336" cy="338554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GB" sz="1600" dirty="0"/>
              <a:t>I </a:t>
            </a:r>
            <a:r>
              <a:rPr lang="en-GB" sz="1600" b="1" dirty="0"/>
              <a:t>have finished </a:t>
            </a:r>
            <a:r>
              <a:rPr lang="en-GB" sz="1600" dirty="0"/>
              <a:t>my homework.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C57A4F0D-1E1C-3DDC-0A1D-C523904523DB}"/>
              </a:ext>
            </a:extLst>
          </p:cNvPr>
          <p:cNvSpPr txBox="1"/>
          <p:nvPr/>
        </p:nvSpPr>
        <p:spPr>
          <a:xfrm>
            <a:off x="107504" y="3933056"/>
            <a:ext cx="2555936" cy="83099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GB" sz="1600" dirty="0"/>
              <a:t>What elements are used to build the present perfect?</a:t>
            </a: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E159580E-4A99-B862-2AA9-9D44C658727F}"/>
              </a:ext>
            </a:extLst>
          </p:cNvPr>
          <p:cNvSpPr txBox="1"/>
          <p:nvPr/>
        </p:nvSpPr>
        <p:spPr>
          <a:xfrm>
            <a:off x="0" y="4788441"/>
            <a:ext cx="9180512" cy="584775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1600" dirty="0">
                <a:solidFill>
                  <a:srgbClr val="FF0000"/>
                </a:solidFill>
              </a:rPr>
              <a:t>The form of the auxiliary (</a:t>
            </a:r>
            <a:r>
              <a:rPr lang="en-GB" sz="1600" dirty="0" err="1">
                <a:solidFill>
                  <a:srgbClr val="FF0000"/>
                </a:solidFill>
              </a:rPr>
              <a:t>Hilfsverb</a:t>
            </a:r>
            <a:r>
              <a:rPr lang="en-GB" sz="1600" dirty="0">
                <a:solidFill>
                  <a:srgbClr val="FF0000"/>
                </a:solidFill>
              </a:rPr>
              <a:t>) </a:t>
            </a:r>
            <a:r>
              <a:rPr lang="en-GB" sz="1600" b="1" dirty="0">
                <a:solidFill>
                  <a:srgbClr val="FF0000"/>
                </a:solidFill>
              </a:rPr>
              <a:t>to have </a:t>
            </a:r>
            <a:r>
              <a:rPr lang="en-GB" sz="1600" dirty="0">
                <a:solidFill>
                  <a:srgbClr val="FF0000"/>
                </a:solidFill>
              </a:rPr>
              <a:t>corresponding to the </a:t>
            </a:r>
            <a:r>
              <a:rPr lang="en-GB" sz="1600" b="1" dirty="0">
                <a:solidFill>
                  <a:srgbClr val="FF0000"/>
                </a:solidFill>
              </a:rPr>
              <a:t>subject</a:t>
            </a:r>
            <a:r>
              <a:rPr lang="en-GB" sz="1600" dirty="0">
                <a:solidFill>
                  <a:srgbClr val="FF0000"/>
                </a:solidFill>
              </a:rPr>
              <a:t> of the sentence + the </a:t>
            </a:r>
            <a:r>
              <a:rPr lang="en-GB" sz="1600" b="1" dirty="0">
                <a:solidFill>
                  <a:srgbClr val="FF0000"/>
                </a:solidFill>
              </a:rPr>
              <a:t>past participle </a:t>
            </a:r>
            <a:r>
              <a:rPr lang="en-GB" sz="1600" dirty="0">
                <a:solidFill>
                  <a:srgbClr val="FF0000"/>
                </a:solidFill>
              </a:rPr>
              <a:t>of the sentence’s the main verb (= the sentence’s </a:t>
            </a:r>
            <a:r>
              <a:rPr lang="en-GB" sz="1600" b="1" dirty="0">
                <a:solidFill>
                  <a:srgbClr val="FF0000"/>
                </a:solidFill>
              </a:rPr>
              <a:t>predicate</a:t>
            </a:r>
            <a:r>
              <a:rPr lang="en-GB" sz="1600" dirty="0">
                <a:solidFill>
                  <a:srgbClr val="FF0000"/>
                </a:solidFill>
              </a:rPr>
              <a:t>)</a:t>
            </a: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03E2DC0F-95C9-160C-9A58-3E648BEDB79C}"/>
              </a:ext>
            </a:extLst>
          </p:cNvPr>
          <p:cNvSpPr txBox="1"/>
          <p:nvPr/>
        </p:nvSpPr>
        <p:spPr>
          <a:xfrm>
            <a:off x="0" y="5436513"/>
            <a:ext cx="9180512" cy="830997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1600" b="1" dirty="0">
                <a:solidFill>
                  <a:srgbClr val="FF0000"/>
                </a:solidFill>
              </a:rPr>
              <a:t>Note: </a:t>
            </a:r>
            <a:r>
              <a:rPr lang="en-GB" sz="1600" dirty="0">
                <a:solidFill>
                  <a:srgbClr val="FF0000"/>
                </a:solidFill>
              </a:rPr>
              <a:t>In English, like in German, </a:t>
            </a:r>
            <a:r>
              <a:rPr lang="en-GB" sz="1600" b="1" dirty="0">
                <a:solidFill>
                  <a:srgbClr val="FF0000"/>
                </a:solidFill>
              </a:rPr>
              <a:t>to have </a:t>
            </a:r>
            <a:r>
              <a:rPr lang="en-GB" sz="1600" dirty="0">
                <a:solidFill>
                  <a:srgbClr val="FF0000"/>
                </a:solidFill>
              </a:rPr>
              <a:t>can appear as both an auxiliary and a full verb:</a:t>
            </a:r>
          </a:p>
          <a:p>
            <a:r>
              <a:rPr lang="en-GB" sz="1600" dirty="0">
                <a:solidFill>
                  <a:srgbClr val="FF0000"/>
                </a:solidFill>
              </a:rPr>
              <a:t>He </a:t>
            </a:r>
            <a:r>
              <a:rPr lang="en-GB" sz="1600" b="1" dirty="0">
                <a:solidFill>
                  <a:srgbClr val="FF0000"/>
                </a:solidFill>
              </a:rPr>
              <a:t>has</a:t>
            </a:r>
            <a:r>
              <a:rPr lang="en-GB" sz="1600" dirty="0">
                <a:solidFill>
                  <a:srgbClr val="FF0000"/>
                </a:solidFill>
              </a:rPr>
              <a:t> a car. In the latter case, both variants are used to build the present perfect:</a:t>
            </a:r>
          </a:p>
          <a:p>
            <a:r>
              <a:rPr lang="en-GB" sz="1600" dirty="0">
                <a:solidFill>
                  <a:srgbClr val="FF0000"/>
                </a:solidFill>
              </a:rPr>
              <a:t>“He </a:t>
            </a:r>
            <a:r>
              <a:rPr lang="en-GB" sz="1600" b="1" dirty="0">
                <a:solidFill>
                  <a:srgbClr val="FF0000"/>
                </a:solidFill>
              </a:rPr>
              <a:t>has </a:t>
            </a:r>
            <a:r>
              <a:rPr lang="en-GB" sz="1600" dirty="0">
                <a:solidFill>
                  <a:srgbClr val="FF0000"/>
                </a:solidFill>
              </a:rPr>
              <a:t>(auxiliary) </a:t>
            </a:r>
            <a:r>
              <a:rPr lang="en-GB" sz="1600" b="1" dirty="0">
                <a:solidFill>
                  <a:srgbClr val="FF0000"/>
                </a:solidFill>
              </a:rPr>
              <a:t>had </a:t>
            </a:r>
            <a:r>
              <a:rPr lang="en-GB" sz="1600" dirty="0">
                <a:solidFill>
                  <a:srgbClr val="FF0000"/>
                </a:solidFill>
              </a:rPr>
              <a:t>(full verb in the past participle)</a:t>
            </a:r>
            <a:r>
              <a:rPr lang="en-GB" sz="1600" b="1" dirty="0">
                <a:solidFill>
                  <a:srgbClr val="FF0000"/>
                </a:solidFill>
              </a:rPr>
              <a:t> </a:t>
            </a:r>
            <a:r>
              <a:rPr lang="en-GB" sz="1600" dirty="0">
                <a:solidFill>
                  <a:srgbClr val="FF0000"/>
                </a:solidFill>
              </a:rPr>
              <a:t>a car since he was 20 years old.”</a:t>
            </a:r>
          </a:p>
        </p:txBody>
      </p:sp>
    </p:spTree>
    <p:extLst>
      <p:ext uri="{BB962C8B-B14F-4D97-AF65-F5344CB8AC3E}">
        <p14:creationId xmlns:p14="http://schemas.microsoft.com/office/powerpoint/2010/main" val="27884767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6" grpId="0" animBg="1"/>
      <p:bldP spid="37" grpId="0" animBg="1"/>
      <p:bldP spid="3" grpId="0" animBg="1"/>
      <p:bldP spid="4" grpId="0" animBg="1"/>
      <p:bldP spid="6" grpId="0" animBg="1"/>
    </p:bldLst>
  </p:timing>
</p:sld>
</file>

<file path=ppt/theme/theme1.xml><?xml version="1.0" encoding="utf-8"?>
<a:theme xmlns:a="http://schemas.openxmlformats.org/drawingml/2006/main" name="Standarddesign">
  <a:themeElements>
    <a:clrScheme name="Standard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rd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rd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1491</Words>
  <Application>Microsoft Office PowerPoint</Application>
  <PresentationFormat>Bildschirmpräsentation (4:3)</PresentationFormat>
  <Paragraphs>172</Paragraphs>
  <Slides>14</Slides>
  <Notes>11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14</vt:i4>
      </vt:variant>
    </vt:vector>
  </HeadingPairs>
  <TitlesOfParts>
    <vt:vector size="18" baseType="lpstr">
      <vt:lpstr>Arial</vt:lpstr>
      <vt:lpstr>Calibri</vt:lpstr>
      <vt:lpstr>Verdana</vt:lpstr>
      <vt:lpstr>Standarddesign</vt:lpstr>
      <vt:lpstr>Which person is it?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Maximilian Verlag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Jürgen Hensel</dc:creator>
  <cp:lastModifiedBy>Jürgen Hensel</cp:lastModifiedBy>
  <cp:revision>437</cp:revision>
  <dcterms:created xsi:type="dcterms:W3CDTF">2011-03-24T10:15:25Z</dcterms:created>
  <dcterms:modified xsi:type="dcterms:W3CDTF">2024-10-10T17:12:31Z</dcterms:modified>
</cp:coreProperties>
</file>