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6" r:id="rId3"/>
    <p:sldId id="410" r:id="rId4"/>
    <p:sldId id="411" r:id="rId5"/>
    <p:sldId id="412" r:id="rId6"/>
    <p:sldId id="422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3" r:id="rId15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129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0C46192-7FF4-4670-A111-ED727D42048A}" type="datetimeFigureOut">
              <a:rPr lang="de-DE"/>
              <a:pPr>
                <a:defRPr/>
              </a:pPr>
              <a:t>11.04.2024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BA3FC7BF-4427-497C-AD8A-BAB9D7CE07C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3261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A3FC7BF-4427-497C-AD8A-BAB9D7CE07C5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761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9259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2902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54213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57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4980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84016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05736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639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835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795769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0161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28" name="Text Box 8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e-DE" altLang="de-DE" b="1" dirty="0"/>
              <a:t>1. Halbjahr 2024</a:t>
            </a:r>
            <a:endParaRPr lang="de-DE" altLang="de-DE" b="1" i="1" dirty="0"/>
          </a:p>
          <a:p>
            <a:pPr algn="ctr" eaLnBrk="1" hangingPunct="1">
              <a:defRPr/>
            </a:pPr>
            <a:r>
              <a:rPr lang="de-DE" altLang="de-DE" b="1" i="1" dirty="0"/>
              <a:t>Englisch am Abend A1-6</a:t>
            </a:r>
            <a:endParaRPr lang="de-DE" altLang="de-DE" b="1" dirty="0"/>
          </a:p>
          <a:p>
            <a:pPr algn="ctr" eaLnBrk="1" hangingPunct="1">
              <a:defRPr/>
            </a:pPr>
            <a:r>
              <a:rPr lang="en-GB" altLang="de-DE" b="1" dirty="0"/>
              <a:t>241-40606A</a:t>
            </a:r>
            <a:r>
              <a:rPr lang="de-DE" altLang="de-DE" b="1" dirty="0"/>
              <a:t>, Mi, 18.00 – 19.30 Uhr</a:t>
            </a:r>
          </a:p>
        </p:txBody>
      </p:sp>
      <p:sp>
        <p:nvSpPr>
          <p:cNvPr id="1029" name="Line 10"/>
          <p:cNvSpPr>
            <a:spLocks noChangeShapeType="1"/>
          </p:cNvSpPr>
          <p:nvPr userDrawn="1"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3" name="Grafik 2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CA344F88-9566-5573-0FB1-0678F24F285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54" y="44624"/>
            <a:ext cx="2571750" cy="5238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google.de/search?sxsrf=AB5stBgYfcmsq7eFsRn0ZxCfKnNxV1LFbg:1690196962713&amp;q=tina+turner+the+best&amp;stick=H4sIAAAAAAAAAONgFuLSz9U3MCwrrywsUOLVT9c3NEwzMquyjE_P0BL0LS3OTHYsKsksLgnJD87PS1_EKlKSmZeoUFJalJdapFCSkaqQlFpcAgDC0RnpRwAAAA&amp;sa=X&amp;ved=2ahUKEwjUh8CsmqeAAxWI_rsIHeSFB8YQri56BAgjEBI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2235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6600">
                <a:latin typeface="Verdana" pitchFamily="34" charset="0"/>
              </a:rPr>
              <a:t>Quiz – </a:t>
            </a:r>
            <a:br>
              <a:rPr lang="en-GB" altLang="de-DE" sz="6600">
                <a:latin typeface="Verdana" pitchFamily="34" charset="0"/>
              </a:rPr>
            </a:br>
            <a:r>
              <a:rPr lang="en-GB" altLang="de-DE" sz="6600">
                <a:latin typeface="Verdana" pitchFamily="34" charset="0"/>
              </a:rPr>
              <a:t>“The Hot Chair”</a:t>
            </a:r>
            <a:r>
              <a:rPr lang="de-DE" altLang="de-DE" sz="4000"/>
              <a:t> </a:t>
            </a: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Unit 6, 10 April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4442"/>
            <a:ext cx="9144000" cy="65050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</a:rPr>
              <a:t>trumped-up</a:t>
            </a:r>
            <a:endParaRPr lang="en-GB" altLang="de-DE" sz="3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(4)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F804A0F-E93E-4987-A8E4-84F9B1475A22}"/>
              </a:ext>
            </a:extLst>
          </p:cNvPr>
          <p:cNvSpPr txBox="1"/>
          <p:nvPr/>
        </p:nvSpPr>
        <p:spPr>
          <a:xfrm>
            <a:off x="251519" y="4149080"/>
            <a:ext cx="4193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decisively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won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(game)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5EC9DF3-5D33-4786-98E9-731CA1C3752F}"/>
              </a:ext>
            </a:extLst>
          </p:cNvPr>
          <p:cNvSpPr txBox="1"/>
          <p:nvPr/>
        </p:nvSpPr>
        <p:spPr>
          <a:xfrm>
            <a:off x="251520" y="5343599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falsely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invented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excuse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19080C-605D-4242-AF20-68B6C51464CB}"/>
              </a:ext>
            </a:extLst>
          </p:cNvPr>
          <p:cNvSpPr txBox="1"/>
          <p:nvPr/>
        </p:nvSpPr>
        <p:spPr>
          <a:xfrm>
            <a:off x="4699336" y="5313982"/>
            <a:ext cx="4444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significantly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exaggerated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statement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89A008-8C8A-4DC7-93AB-474126C6CF91}"/>
              </a:ext>
            </a:extLst>
          </p:cNvPr>
          <p:cNvSpPr txBox="1"/>
          <p:nvPr/>
        </p:nvSpPr>
        <p:spPr>
          <a:xfrm>
            <a:off x="4644008" y="4149080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artificially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beautified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057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5" grpId="0"/>
      <p:bldP spid="5" grpId="1"/>
      <p:bldP spid="6" grpId="0"/>
      <p:bldP spid="6" grpId="1"/>
      <p:bldP spid="7" grpId="0"/>
      <p:bldP spid="9" grpId="0"/>
      <p:bldP spid="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(5)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7D987-D4A9-4286-9765-00E4C26A34B9}"/>
              </a:ext>
            </a:extLst>
          </p:cNvPr>
          <p:cNvSpPr txBox="1"/>
          <p:nvPr/>
        </p:nvSpPr>
        <p:spPr>
          <a:xfrm>
            <a:off x="251520" y="497426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Tower Bridge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3108A-6CBA-4937-832A-B3F666454DD8}"/>
              </a:ext>
            </a:extLst>
          </p:cNvPr>
          <p:cNvSpPr txBox="1"/>
          <p:nvPr/>
        </p:nvSpPr>
        <p:spPr>
          <a:xfrm>
            <a:off x="251520" y="5910371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London Bridge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7762B-2C76-465C-81CA-5CE5DBF9BE54}"/>
              </a:ext>
            </a:extLst>
          </p:cNvPr>
          <p:cNvSpPr txBox="1"/>
          <p:nvPr/>
        </p:nvSpPr>
        <p:spPr>
          <a:xfrm>
            <a:off x="4644008" y="5880754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Millennium Bridge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CBF2E-67B1-404E-A235-667BAAB57A19}"/>
              </a:ext>
            </a:extLst>
          </p:cNvPr>
          <p:cNvSpPr txBox="1"/>
          <p:nvPr/>
        </p:nvSpPr>
        <p:spPr>
          <a:xfrm>
            <a:off x="4598640" y="4974267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Westminster Bridge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60305D-34AD-4AAF-C72C-D7D3043A00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The Best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Simply the Best · 1991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 </a:t>
            </a:r>
            <a: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de-DE" altLang="de-DE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Grafik 10" descr="Ein Bild, das draußen, Wasser, Himmel, Transport enthält.&#10;&#10;Automatisch generierte Beschreibung">
            <a:extLst>
              <a:ext uri="{FF2B5EF4-FFF2-40B4-BE49-F238E27FC236}">
                <a16:creationId xmlns:a16="http://schemas.microsoft.com/office/drawing/2014/main" id="{0290441C-445C-F423-48A6-276437DF5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84784"/>
            <a:ext cx="6096000" cy="3429000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5FE0D255-E00E-62A7-1E2D-B6957B32B0C7}"/>
              </a:ext>
            </a:extLst>
          </p:cNvPr>
          <p:cNvSpPr/>
          <p:nvPr/>
        </p:nvSpPr>
        <p:spPr>
          <a:xfrm rot="19946900">
            <a:off x="22228" y="695670"/>
            <a:ext cx="2730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134868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(5)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7D987-D4A9-4286-9765-00E4C26A34B9}"/>
              </a:ext>
            </a:extLst>
          </p:cNvPr>
          <p:cNvSpPr txBox="1"/>
          <p:nvPr/>
        </p:nvSpPr>
        <p:spPr>
          <a:xfrm>
            <a:off x="251519" y="5271591"/>
            <a:ext cx="4149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Manhattan Bridge 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3108A-6CBA-4937-832A-B3F666454DD8}"/>
              </a:ext>
            </a:extLst>
          </p:cNvPr>
          <p:cNvSpPr txBox="1"/>
          <p:nvPr/>
        </p:nvSpPr>
        <p:spPr>
          <a:xfrm>
            <a:off x="251520" y="605438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East River Bridge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7762B-2C76-465C-81CA-5CE5DBF9BE54}"/>
              </a:ext>
            </a:extLst>
          </p:cNvPr>
          <p:cNvSpPr txBox="1"/>
          <p:nvPr/>
        </p:nvSpPr>
        <p:spPr>
          <a:xfrm>
            <a:off x="4644008" y="6024770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Queensboro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Bridge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CBF2E-67B1-404E-A235-667BAAB57A19}"/>
              </a:ext>
            </a:extLst>
          </p:cNvPr>
          <p:cNvSpPr txBox="1"/>
          <p:nvPr/>
        </p:nvSpPr>
        <p:spPr>
          <a:xfrm>
            <a:off x="4598640" y="5238492"/>
            <a:ext cx="458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Brooklyn Bridge</a:t>
            </a:r>
          </a:p>
        </p:txBody>
      </p:sp>
      <p:pic>
        <p:nvPicPr>
          <p:cNvPr id="10" name="Grafik 9" descr="Ein Bild, das draußen, Himmel, Hängebrücke, Schrägseilbrücke enthält.&#10;&#10;Automatisch generierte Beschreibung">
            <a:extLst>
              <a:ext uri="{FF2B5EF4-FFF2-40B4-BE49-F238E27FC236}">
                <a16:creationId xmlns:a16="http://schemas.microsoft.com/office/drawing/2014/main" id="{170EF352-EFE5-2807-997E-6F11EAFE4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500292"/>
            <a:ext cx="5364000" cy="380091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EA142D41-871C-B398-E47A-D38DF884BA02}"/>
              </a:ext>
            </a:extLst>
          </p:cNvPr>
          <p:cNvSpPr/>
          <p:nvPr/>
        </p:nvSpPr>
        <p:spPr>
          <a:xfrm rot="19946900">
            <a:off x="-5842" y="452207"/>
            <a:ext cx="322508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New York City</a:t>
            </a:r>
            <a:endParaRPr lang="de-DE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136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4344779"/>
            <a:ext cx="9144000" cy="57606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UK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called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 …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(6)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3FAD51-0B8A-4FA3-A822-818725FAB679}"/>
              </a:ext>
            </a:extLst>
          </p:cNvPr>
          <p:cNvSpPr txBox="1"/>
          <p:nvPr/>
        </p:nvSpPr>
        <p:spPr>
          <a:xfrm>
            <a:off x="251520" y="513686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turnpike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B22AAB-5251-4122-BD57-350D794A72C5}"/>
              </a:ext>
            </a:extLst>
          </p:cNvPr>
          <p:cNvSpPr txBox="1"/>
          <p:nvPr/>
        </p:nvSpPr>
        <p:spPr>
          <a:xfrm>
            <a:off x="251520" y="606367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dual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carriageway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964D6C-7A9D-47BE-A5F7-04423468678E}"/>
              </a:ext>
            </a:extLst>
          </p:cNvPr>
          <p:cNvSpPr txBox="1"/>
          <p:nvPr/>
        </p:nvSpPr>
        <p:spPr>
          <a:xfrm>
            <a:off x="4644008" y="603406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expressway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03BB72-7F93-42FC-826C-E2370C755227}"/>
              </a:ext>
            </a:extLst>
          </p:cNvPr>
          <p:cNvSpPr txBox="1"/>
          <p:nvPr/>
        </p:nvSpPr>
        <p:spPr>
          <a:xfrm>
            <a:off x="4598640" y="5107250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motorway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Grafik 2" descr="Ein Bild, das draußen, Szene, Weg, Straße enthält.&#10;&#10;Automatisch generierte Beschreibung">
            <a:extLst>
              <a:ext uri="{FF2B5EF4-FFF2-40B4-BE49-F238E27FC236}">
                <a16:creationId xmlns:a16="http://schemas.microsoft.com/office/drawing/2014/main" id="{60F0FCFE-4379-1F66-B834-5062FBA2C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3"/>
          <a:stretch/>
        </p:blipFill>
        <p:spPr>
          <a:xfrm>
            <a:off x="687736" y="908720"/>
            <a:ext cx="7715250" cy="338936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72BFF91B-CF24-BDC1-00E3-2294D516CA58}"/>
              </a:ext>
            </a:extLst>
          </p:cNvPr>
          <p:cNvSpPr txBox="1"/>
          <p:nvPr/>
        </p:nvSpPr>
        <p:spPr>
          <a:xfrm>
            <a:off x="1619672" y="2204864"/>
            <a:ext cx="619268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A dual </a:t>
            </a:r>
            <a:r>
              <a:rPr lang="de-DE" dirty="0" err="1"/>
              <a:t>carriageway</a:t>
            </a:r>
            <a:r>
              <a:rPr lang="de-DE" dirty="0"/>
              <a:t> </a:t>
            </a:r>
            <a:r>
              <a:rPr lang="de-DE" dirty="0" err="1"/>
              <a:t>differs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motorway</a:t>
            </a:r>
            <a:r>
              <a:rPr lang="de-DE" dirty="0"/>
              <a:t> in </a:t>
            </a:r>
            <a:r>
              <a:rPr lang="de-DE" dirty="0" err="1"/>
              <a:t>that</a:t>
            </a:r>
            <a:r>
              <a:rPr lang="de-DE" dirty="0"/>
              <a:t> </a:t>
            </a:r>
          </a:p>
          <a:p>
            <a:pPr algn="ctr"/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does</a:t>
            </a:r>
            <a:r>
              <a:rPr lang="de-DE" dirty="0"/>
              <a:t> not </a:t>
            </a:r>
            <a:r>
              <a:rPr lang="de-DE" dirty="0" err="1"/>
              <a:t>have</a:t>
            </a:r>
            <a:r>
              <a:rPr lang="de-DE" dirty="0"/>
              <a:t> a </a:t>
            </a:r>
            <a:r>
              <a:rPr lang="de-DE" dirty="0" err="1"/>
              <a:t>hard</a:t>
            </a:r>
            <a:r>
              <a:rPr lang="de-DE" dirty="0"/>
              <a:t> </a:t>
            </a:r>
            <a:r>
              <a:rPr lang="de-DE" dirty="0" err="1"/>
              <a:t>shoulder</a:t>
            </a:r>
            <a:r>
              <a:rPr lang="de-DE" dirty="0"/>
              <a:t> and </a:t>
            </a:r>
            <a:r>
              <a:rPr lang="de-DE" dirty="0" err="1"/>
              <a:t>can</a:t>
            </a:r>
            <a:r>
              <a:rPr lang="de-DE" dirty="0"/>
              <a:t> also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vehicles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than</a:t>
            </a:r>
            <a:r>
              <a:rPr lang="de-DE" dirty="0"/>
              <a:t> </a:t>
            </a:r>
            <a:r>
              <a:rPr lang="de-DE" dirty="0" err="1"/>
              <a:t>cars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7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4344779"/>
            <a:ext cx="9144000" cy="57606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United States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28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called</a:t>
            </a:r>
            <a:r>
              <a:rPr lang="de-DE" altLang="de-DE" sz="2800" dirty="0">
                <a:latin typeface="Verdana" pitchFamily="34" charset="0"/>
                <a:ea typeface="Verdana" pitchFamily="34" charset="0"/>
                <a:cs typeface="Verdana" pitchFamily="34" charset="0"/>
              </a:rPr>
              <a:t> a/an …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(6)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3FAD51-0B8A-4FA3-A822-818725FAB679}"/>
              </a:ext>
            </a:extLst>
          </p:cNvPr>
          <p:cNvSpPr txBox="1"/>
          <p:nvPr/>
        </p:nvSpPr>
        <p:spPr>
          <a:xfrm>
            <a:off x="251520" y="5136867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turnpike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6B22AAB-5251-4122-BD57-350D794A72C5}"/>
              </a:ext>
            </a:extLst>
          </p:cNvPr>
          <p:cNvSpPr txBox="1"/>
          <p:nvPr/>
        </p:nvSpPr>
        <p:spPr>
          <a:xfrm>
            <a:off x="251520" y="606367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interchange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1964D6C-7A9D-47BE-A5F7-04423468678E}"/>
              </a:ext>
            </a:extLst>
          </p:cNvPr>
          <p:cNvSpPr txBox="1"/>
          <p:nvPr/>
        </p:nvSpPr>
        <p:spPr>
          <a:xfrm>
            <a:off x="4644008" y="603406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motorway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crossing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E03BB72-7F93-42FC-826C-E2370C755227}"/>
              </a:ext>
            </a:extLst>
          </p:cNvPr>
          <p:cNvSpPr txBox="1"/>
          <p:nvPr/>
        </p:nvSpPr>
        <p:spPr>
          <a:xfrm>
            <a:off x="4598640" y="5107250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junction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Grafik 1" descr="Ein Bild, das draußen, Luftfotografie, Vogelperspektive, Luftbild enthält.&#10;&#10;Automatisch generierte Beschreibung">
            <a:extLst>
              <a:ext uri="{FF2B5EF4-FFF2-40B4-BE49-F238E27FC236}">
                <a16:creationId xmlns:a16="http://schemas.microsoft.com/office/drawing/2014/main" id="{98B8FB97-39F9-D386-088C-6261587670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1" b="25518"/>
          <a:stretch/>
        </p:blipFill>
        <p:spPr>
          <a:xfrm>
            <a:off x="504464" y="1124744"/>
            <a:ext cx="8244000" cy="283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1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/>
      <p:bldP spid="4" grpId="1"/>
      <p:bldP spid="5" grpId="0"/>
      <p:bldP spid="5" grpId="1"/>
      <p:bldP spid="6" grpId="0"/>
      <p:bldP spid="6" grpId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125538"/>
            <a:ext cx="9144000" cy="587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spcAft>
                <a:spcPct val="100000"/>
              </a:spcAft>
            </a:pPr>
            <a:r>
              <a:rPr lang="en-GB" altLang="de-DE" sz="2400" b="1" dirty="0">
                <a:solidFill>
                  <a:srgbClr val="FF0000"/>
                </a:solidFill>
              </a:rPr>
              <a:t>Quiz - “The Hot Chair” (Instructions)</a:t>
            </a:r>
            <a:br>
              <a:rPr lang="en-GB" altLang="de-DE" sz="24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br>
              <a:rPr lang="en-GB" altLang="de-DE" sz="1000" b="1" dirty="0">
                <a:solidFill>
                  <a:srgbClr val="FF0000"/>
                </a:solidFill>
              </a:rPr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>
                <a:solidFill>
                  <a:schemeClr val="tx1"/>
                </a:solidFill>
              </a:rPr>
              <a:t>wo</a:t>
            </a:r>
            <a:r>
              <a:rPr lang="en-GB" altLang="de-DE" sz="2000" b="1" dirty="0"/>
              <a:t> teams compete (Team 1, Team 2)</a:t>
            </a:r>
            <a:br>
              <a:rPr lang="en-GB" altLang="de-DE" sz="2000" dirty="0"/>
            </a:br>
            <a:r>
              <a:rPr lang="en-GB" altLang="de-DE" sz="20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here are 6 questions for each team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team that can answer most of the questions correctly is the winner</a:t>
            </a:r>
            <a:br>
              <a:rPr lang="en-GB" altLang="de-DE" sz="2000" dirty="0"/>
            </a:br>
            <a:r>
              <a:rPr lang="en-GB" altLang="de-DE" sz="22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question has to be answered </a:t>
            </a:r>
            <a:r>
              <a:rPr lang="en-GB" altLang="de-DE" sz="2000" b="1" u="sng" dirty="0"/>
              <a:t>by one team member/candidate</a:t>
            </a:r>
            <a:r>
              <a:rPr lang="en-GB" altLang="de-DE" sz="2000" b="1" dirty="0"/>
              <a:t> alone 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T</a:t>
            </a:r>
            <a:r>
              <a:rPr lang="en-GB" altLang="de-DE" sz="2000" b="1" dirty="0"/>
              <a:t>he candidate </a:t>
            </a:r>
            <a:r>
              <a:rPr lang="en-GB" altLang="de-DE" sz="2000" b="1" u="sng" dirty="0"/>
              <a:t>must not consult</a:t>
            </a:r>
            <a:r>
              <a:rPr lang="en-GB" altLang="de-DE" sz="2000" b="1" dirty="0"/>
              <a:t> with the other members of his team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two 50/50 jokers</a:t>
            </a:r>
            <a:r>
              <a:rPr lang="en-GB" altLang="de-DE" sz="2000" b="1" dirty="0"/>
              <a:t> that can be used by the candidates</a:t>
            </a:r>
            <a:br>
              <a:rPr lang="en-GB" altLang="de-DE" sz="2000" b="1" dirty="0"/>
            </a:br>
            <a:r>
              <a:rPr lang="en-GB" altLang="de-DE" sz="2000" b="1" dirty="0">
                <a:solidFill>
                  <a:srgbClr val="FF0000"/>
                </a:solidFill>
              </a:rPr>
              <a:t>M</a:t>
            </a:r>
            <a:r>
              <a:rPr lang="en-GB" altLang="de-DE" sz="2000" b="1" dirty="0">
                <a:solidFill>
                  <a:schemeClr val="tx1"/>
                </a:solidFill>
              </a:rPr>
              <a:t>oreover,</a:t>
            </a:r>
            <a:r>
              <a:rPr lang="en-GB" altLang="de-DE" sz="2000" b="1" dirty="0">
                <a:solidFill>
                  <a:srgbClr val="FF0000"/>
                </a:solidFill>
              </a:rPr>
              <a:t> </a:t>
            </a:r>
            <a:r>
              <a:rPr lang="en-GB" altLang="de-DE" sz="2000" b="1" dirty="0">
                <a:solidFill>
                  <a:schemeClr val="tx1"/>
                </a:solidFill>
              </a:rPr>
              <a:t>e</a:t>
            </a:r>
            <a:r>
              <a:rPr lang="en-GB" altLang="de-DE" sz="2000" b="1" dirty="0"/>
              <a:t>ach team has </a:t>
            </a:r>
            <a:r>
              <a:rPr lang="en-GB" altLang="de-DE" sz="2000" b="1" u="sng" dirty="0"/>
              <a:t>one “Veto”*</a:t>
            </a:r>
            <a:r>
              <a:rPr lang="en-GB" altLang="de-DE" sz="2000" b="1" dirty="0"/>
              <a:t> that can be used </a:t>
            </a:r>
            <a:br>
              <a:rPr lang="en-GB" altLang="de-DE" sz="2000" b="1" dirty="0"/>
            </a:br>
            <a:r>
              <a:rPr lang="en-GB" altLang="de-DE" sz="2000" b="1" dirty="0"/>
              <a:t>if team members believe that the answer of their candidate is wrong</a:t>
            </a:r>
            <a:br>
              <a:rPr lang="en-GB" altLang="de-DE" sz="2000" b="1" dirty="0"/>
            </a:br>
            <a:r>
              <a:rPr lang="en-GB" altLang="de-DE" sz="2200" b="1" dirty="0">
                <a:solidFill>
                  <a:srgbClr val="FF0000"/>
                </a:solidFill>
              </a:rPr>
              <a:t>I</a:t>
            </a:r>
            <a:r>
              <a:rPr lang="en-GB" altLang="de-DE" sz="2000" b="1" dirty="0"/>
              <a:t>n case of a “Veto” the </a:t>
            </a:r>
            <a:r>
              <a:rPr lang="en-GB" altLang="de-DE" sz="2000" b="1" dirty="0">
                <a:solidFill>
                  <a:schemeClr val="tx1"/>
                </a:solidFill>
              </a:rPr>
              <a:t>team can correct the answer of their candidate </a:t>
            </a:r>
            <a:br>
              <a:rPr lang="en-GB" altLang="de-DE" sz="2000" b="1" dirty="0">
                <a:solidFill>
                  <a:schemeClr val="tx1"/>
                </a:solidFill>
              </a:rPr>
            </a:br>
            <a:r>
              <a:rPr lang="en-GB" altLang="de-DE" sz="2000" b="1" dirty="0">
                <a:solidFill>
                  <a:schemeClr val="tx1"/>
                </a:solidFill>
              </a:rPr>
              <a:t>and replace it by a second - then valid - answer</a:t>
            </a:r>
            <a:br>
              <a:rPr lang="de-DE" altLang="de-DE" sz="2000" b="1" dirty="0"/>
            </a:br>
            <a:br>
              <a:rPr lang="de-DE" altLang="de-DE" sz="2000" b="1" dirty="0"/>
            </a:br>
            <a:br>
              <a:rPr lang="de-DE" altLang="de-DE" sz="2000" b="1" dirty="0"/>
            </a:br>
            <a:r>
              <a:rPr lang="de-DE" altLang="de-DE" sz="2000" b="1" dirty="0">
                <a:solidFill>
                  <a:schemeClr val="bg1"/>
                </a:solidFill>
              </a:rPr>
              <a:t>*Veto –</a:t>
            </a:r>
            <a:r>
              <a:rPr lang="de-DE" altLang="de-DE" sz="2000" b="1" dirty="0"/>
              <a:t> </a:t>
            </a:r>
            <a:r>
              <a:rPr lang="de-DE" altLang="de-DE" sz="2000" b="1" dirty="0">
                <a:solidFill>
                  <a:schemeClr val="bg1"/>
                </a:solidFill>
              </a:rPr>
              <a:t>(lat.) „ich verbiete / I </a:t>
            </a:r>
            <a:r>
              <a:rPr lang="de-DE" altLang="de-DE" sz="2000" b="1" dirty="0" err="1">
                <a:solidFill>
                  <a:schemeClr val="bg1"/>
                </a:solidFill>
              </a:rPr>
              <a:t>forbid</a:t>
            </a:r>
            <a:r>
              <a:rPr lang="de-DE" altLang="de-DE" sz="2000" b="1" dirty="0">
                <a:solidFill>
                  <a:schemeClr val="bg1"/>
                </a:solidFill>
              </a:rPr>
              <a:t>“ (Einspruch)</a:t>
            </a:r>
            <a:r>
              <a:rPr lang="en-GB" altLang="de-DE" sz="2000" dirty="0">
                <a:solidFill>
                  <a:schemeClr val="bg1"/>
                </a:solidFill>
              </a:rPr>
              <a:t> </a:t>
            </a:r>
            <a:br>
              <a:rPr lang="de-DE" altLang="de-DE" sz="2000" dirty="0"/>
            </a:br>
            <a:endParaRPr lang="de-DE" altLang="de-DE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492896"/>
            <a:ext cx="9144000" cy="576064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John Hancock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(1)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EB8B4B2E-9129-E2A6-0726-66A147DDA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4365625"/>
            <a:ext cx="4644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a military medal</a:t>
            </a:r>
            <a:endParaRPr lang="de-DE" altLang="de-DE" dirty="0"/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C1146AF0-8B09-E5B9-08DE-48F5DDC2C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338" y="5445125"/>
            <a:ext cx="41406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a person’s signature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B084D7C4-0724-F722-FDE8-4E917D72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6016" y="4365625"/>
            <a:ext cx="44279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a men’s fragrance</a:t>
            </a:r>
            <a:endParaRPr lang="de-DE" altLang="de-DE" sz="2400" dirty="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6BBDA033-4210-3089-6FDA-60D40F01C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3" y="5445125"/>
            <a:ext cx="4320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a £50.00 note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057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2" grpId="0"/>
      <p:bldP spid="4" grpId="0"/>
      <p:bldP spid="4" grpId="1"/>
      <p:bldP spid="8" grpId="0"/>
      <p:bldP spid="8" grpId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3"/>
            <a:ext cx="9144000" cy="7920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goose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egg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7338" y="4365625"/>
            <a:ext cx="46447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cushion, pillow</a:t>
            </a:r>
            <a:endParaRPr lang="de-DE" altLang="de-DE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5445125"/>
            <a:ext cx="4068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nothing, zero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516116" y="4365625"/>
            <a:ext cx="3995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bomb, explosive</a:t>
            </a:r>
            <a:endParaRPr lang="de-DE" altLang="de-DE" sz="2400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499992" y="5445125"/>
            <a:ext cx="4608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unwanted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gift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/</a:t>
            </a:r>
            <a:r>
              <a:rPr lang="es-ES" altLang="de-DE" sz="2400" b="1" dirty="0" err="1">
                <a:solidFill>
                  <a:schemeClr val="bg1"/>
                </a:solidFill>
                <a:latin typeface="Verdana" pitchFamily="34" charset="0"/>
              </a:rPr>
              <a:t>present</a:t>
            </a: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endParaRPr lang="de-DE" altLang="de-DE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(1)</a:t>
            </a:r>
          </a:p>
        </p:txBody>
      </p:sp>
    </p:spTree>
    <p:extLst>
      <p:ext uri="{BB962C8B-B14F-4D97-AF65-F5344CB8AC3E}">
        <p14:creationId xmlns:p14="http://schemas.microsoft.com/office/powerpoint/2010/main" val="186045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12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2" grpId="0"/>
      <p:bldP spid="12292" grpId="1"/>
      <p:bldP spid="12293" grpId="0"/>
      <p:bldP spid="12293" grpId="1"/>
      <p:bldP spid="12294" grpId="0"/>
      <p:bldP spid="1229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130425"/>
            <a:ext cx="9144000" cy="129857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William and Kate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three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, George, …?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87338" y="4365625"/>
            <a:ext cx="356458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 Elizabeth and Louis</a:t>
            </a:r>
            <a:endParaRPr lang="de-DE" altLang="de-DE" dirty="0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87338" y="5445125"/>
            <a:ext cx="40687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c) Charlotte and Charles</a:t>
            </a:r>
            <a:endParaRPr lang="de-DE" altLang="de-DE" sz="24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211960" y="4365625"/>
            <a:ext cx="48245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de-DE" sz="2400" b="1" dirty="0">
                <a:solidFill>
                  <a:schemeClr val="bg1"/>
                </a:solidFill>
                <a:latin typeface="Verdana" pitchFamily="34" charset="0"/>
              </a:rPr>
              <a:t>b) Victoria and Charles</a:t>
            </a:r>
            <a:endParaRPr lang="de-DE" altLang="de-DE" sz="2400" dirty="0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4211960" y="5445125"/>
            <a:ext cx="40687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de-DE" sz="2400" b="1" dirty="0">
                <a:solidFill>
                  <a:schemeClr val="bg1"/>
                </a:solidFill>
                <a:latin typeface="Verdana" pitchFamily="34" charset="0"/>
              </a:rPr>
              <a:t>d) Charlotte and Louis</a:t>
            </a:r>
            <a:endParaRPr lang="de-DE" altLang="de-DE" dirty="0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(2)</a:t>
            </a:r>
          </a:p>
        </p:txBody>
      </p:sp>
      <p:pic>
        <p:nvPicPr>
          <p:cNvPr id="4" name="Grafik 3" descr="Ein Bild, das Kleidung, Menschliches Gesicht, Person, Lächeln enthält.&#10;&#10;Automatisch generierte Beschreibung">
            <a:extLst>
              <a:ext uri="{FF2B5EF4-FFF2-40B4-BE49-F238E27FC236}">
                <a16:creationId xmlns:a16="http://schemas.microsoft.com/office/drawing/2014/main" id="{B248710B-8957-A1FC-3CAE-4F196B3DE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76" y="972312"/>
            <a:ext cx="7020000" cy="52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22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/>
      <p:bldP spid="12291" grpId="1"/>
      <p:bldP spid="12292" grpId="0"/>
      <p:bldP spid="12293" grpId="0"/>
      <p:bldP spid="12293" grpId="1"/>
      <p:bldP spid="12294" grpId="0"/>
      <p:bldP spid="1229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2"/>
            <a:ext cx="9144000" cy="108922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Meghan and Harry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have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two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children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de-DE" altLang="de-DE" sz="32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namely</a:t>
            </a:r>
            <a:r>
              <a:rPr lang="de-DE" altLang="de-DE" sz="3200" dirty="0">
                <a:latin typeface="Verdana" pitchFamily="34" charset="0"/>
                <a:ea typeface="Verdana" pitchFamily="34" charset="0"/>
                <a:cs typeface="Verdana" pitchFamily="34" charset="0"/>
              </a:rPr>
              <a:t>…?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(2)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757D987-D4A9-4286-9765-00E4C26A34B9}"/>
              </a:ext>
            </a:extLst>
          </p:cNvPr>
          <p:cNvSpPr txBox="1"/>
          <p:nvPr/>
        </p:nvSpPr>
        <p:spPr>
          <a:xfrm>
            <a:off x="251520" y="4077072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Victoria and Charles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6E3108A-6CBA-4937-832A-B3F666454DD8}"/>
              </a:ext>
            </a:extLst>
          </p:cNvPr>
          <p:cNvSpPr txBox="1"/>
          <p:nvPr/>
        </p:nvSpPr>
        <p:spPr>
          <a:xfrm>
            <a:off x="251520" y="5343599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Archie and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Lilibet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17762B-2C76-465C-81CA-5CE5DBF9BE54}"/>
              </a:ext>
            </a:extLst>
          </p:cNvPr>
          <p:cNvSpPr txBox="1"/>
          <p:nvPr/>
        </p:nvSpPr>
        <p:spPr>
          <a:xfrm>
            <a:off x="4644008" y="531398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Harrison and Diana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69CBF2E-67B1-404E-A235-667BAAB57A19}"/>
              </a:ext>
            </a:extLst>
          </p:cNvPr>
          <p:cNvSpPr txBox="1"/>
          <p:nvPr/>
        </p:nvSpPr>
        <p:spPr>
          <a:xfrm>
            <a:off x="4598640" y="4077072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George and Diana </a:t>
            </a:r>
          </a:p>
        </p:txBody>
      </p:sp>
      <p:pic>
        <p:nvPicPr>
          <p:cNvPr id="9" name="Grafik 8" descr="Ein Bild, das Person, Menschliches Gesicht, Kleidung, Baby enthält.&#10;&#10;Automatisch generierte Beschreibung">
            <a:extLst>
              <a:ext uri="{FF2B5EF4-FFF2-40B4-BE49-F238E27FC236}">
                <a16:creationId xmlns:a16="http://schemas.microsoft.com/office/drawing/2014/main" id="{223D5793-F3DA-2991-1E03-B89E2B05FF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3" y="1052736"/>
            <a:ext cx="7452000" cy="55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4" grpId="0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(3)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1B739D-72D1-470C-B604-11B86415F8F2}"/>
              </a:ext>
            </a:extLst>
          </p:cNvPr>
          <p:cNvSpPr txBox="1"/>
          <p:nvPr/>
        </p:nvSpPr>
        <p:spPr>
          <a:xfrm>
            <a:off x="251520" y="504627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Senate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4351A7-B0E4-4107-82BA-E6CB7F6B555B}"/>
              </a:ext>
            </a:extLst>
          </p:cNvPr>
          <p:cNvSpPr txBox="1"/>
          <p:nvPr/>
        </p:nvSpPr>
        <p:spPr>
          <a:xfrm>
            <a:off x="251520" y="5982379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House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Lords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63A587-981F-4000-AEED-3925277E7FA7}"/>
              </a:ext>
            </a:extLst>
          </p:cNvPr>
          <p:cNvSpPr txBox="1"/>
          <p:nvPr/>
        </p:nvSpPr>
        <p:spPr>
          <a:xfrm>
            <a:off x="4896544" y="5952762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House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Commons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4A4D89-2AA8-46A0-B1DB-FE84D9D7E795}"/>
              </a:ext>
            </a:extLst>
          </p:cNvPr>
          <p:cNvSpPr txBox="1"/>
          <p:nvPr/>
        </p:nvSpPr>
        <p:spPr>
          <a:xfrm>
            <a:off x="4896544" y="5046275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Cabinet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ADBB1CE-EB56-F3D5-5852-EF251515584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2"/>
            <a:ext cx="9144000" cy="115212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British Government?</a:t>
            </a:r>
          </a:p>
        </p:txBody>
      </p:sp>
    </p:spTree>
    <p:extLst>
      <p:ext uri="{BB962C8B-B14F-4D97-AF65-F5344CB8AC3E}">
        <p14:creationId xmlns:p14="http://schemas.microsoft.com/office/powerpoint/2010/main" val="23900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2 (3)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21B739D-72D1-470C-B604-11B86415F8F2}"/>
              </a:ext>
            </a:extLst>
          </p:cNvPr>
          <p:cNvSpPr txBox="1"/>
          <p:nvPr/>
        </p:nvSpPr>
        <p:spPr>
          <a:xfrm>
            <a:off x="251520" y="479715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Senate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24351A7-B0E4-4107-82BA-E6CB7F6B555B}"/>
              </a:ext>
            </a:extLst>
          </p:cNvPr>
          <p:cNvSpPr txBox="1"/>
          <p:nvPr/>
        </p:nvSpPr>
        <p:spPr>
          <a:xfrm>
            <a:off x="251520" y="5930696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House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Representatives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F63A587-981F-4000-AEED-3925277E7FA7}"/>
              </a:ext>
            </a:extLst>
          </p:cNvPr>
          <p:cNvSpPr txBox="1"/>
          <p:nvPr/>
        </p:nvSpPr>
        <p:spPr>
          <a:xfrm>
            <a:off x="4644008" y="5901079"/>
            <a:ext cx="4499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Congress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4A4D89-2AA8-46A0-B1DB-FE84D9D7E795}"/>
              </a:ext>
            </a:extLst>
          </p:cNvPr>
          <p:cNvSpPr txBox="1"/>
          <p:nvPr/>
        </p:nvSpPr>
        <p:spPr>
          <a:xfrm>
            <a:off x="4598640" y="4830251"/>
            <a:ext cx="4149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Cabinet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7FCC41C7-D6B3-D71F-6ECA-7711B8793D9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6872"/>
            <a:ext cx="9144000" cy="129614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What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is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part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de-DE" altLang="de-DE" sz="3600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the</a:t>
            </a:r>
            <a:r>
              <a:rPr lang="de-DE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 U.S. Government?</a:t>
            </a:r>
          </a:p>
        </p:txBody>
      </p:sp>
    </p:spTree>
    <p:extLst>
      <p:ext uri="{BB962C8B-B14F-4D97-AF65-F5344CB8AC3E}">
        <p14:creationId xmlns:p14="http://schemas.microsoft.com/office/powerpoint/2010/main" val="18015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7" grpId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2274442"/>
            <a:ext cx="9144000" cy="79451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GB" altLang="de-DE" sz="3600" dirty="0">
                <a:latin typeface="Verdana" pitchFamily="34" charset="0"/>
                <a:ea typeface="Verdana" pitchFamily="34" charset="0"/>
                <a:cs typeface="Verdana" pitchFamily="34" charset="0"/>
              </a:rPr>
              <a:t>oxymoron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0" y="1125538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e-DE" altLang="de-DE" b="1" dirty="0">
                <a:solidFill>
                  <a:srgbClr val="FF0000"/>
                </a:solidFill>
                <a:latin typeface="Verdana" pitchFamily="34" charset="0"/>
              </a:rPr>
              <a:t>Team 1 (4)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82EFFAB-FD0F-4855-B472-8E40CB68B97C}"/>
              </a:ext>
            </a:extLst>
          </p:cNvPr>
          <p:cNvSpPr txBox="1"/>
          <p:nvPr/>
        </p:nvSpPr>
        <p:spPr>
          <a:xfrm>
            <a:off x="251520" y="414908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critical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remark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91A2651-C34C-4F56-A9F7-35C864CAC88A}"/>
              </a:ext>
            </a:extLst>
          </p:cNvPr>
          <p:cNvSpPr txBox="1"/>
          <p:nvPr/>
        </p:nvSpPr>
        <p:spPr>
          <a:xfrm>
            <a:off x="251520" y="5343599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with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identical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forward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and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backward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spelling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0A49DB9-AAAB-42C8-A507-D1C4873DB4E7}"/>
              </a:ext>
            </a:extLst>
          </p:cNvPr>
          <p:cNvSpPr txBox="1"/>
          <p:nvPr/>
        </p:nvSpPr>
        <p:spPr>
          <a:xfrm>
            <a:off x="4644008" y="5313982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foolish</a:t>
            </a:r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undertaking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E2139A-3FD7-4896-A324-DA3F6DB0E9C5}"/>
              </a:ext>
            </a:extLst>
          </p:cNvPr>
          <p:cNvSpPr txBox="1"/>
          <p:nvPr/>
        </p:nvSpPr>
        <p:spPr>
          <a:xfrm>
            <a:off x="4598640" y="4149080"/>
            <a:ext cx="4545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b) paradoxal </a:t>
            </a:r>
            <a:r>
              <a:rPr lang="de-DE" sz="24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statement</a:t>
            </a:r>
            <a:endParaRPr lang="de-DE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66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5" grpId="0"/>
      <p:bldP spid="5" grpId="1"/>
      <p:bldP spid="6" grpId="0"/>
      <p:bldP spid="7" grpId="0"/>
      <p:bldP spid="7" grpId="1"/>
      <p:bldP spid="8" grpId="0"/>
      <p:bldP spid="8" grpId="1"/>
    </p:bld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Bildschirmpräsentation (4:3)</PresentationFormat>
  <Paragraphs>81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Standarddesign</vt:lpstr>
      <vt:lpstr>Quiz –  “The Hot Chair” </vt:lpstr>
      <vt:lpstr>Quiz - “The Hot Chair” (Instructions)   Two teams compete (Team 1, Team 2) There are 6 questions for each team The team that can answer most of the questions correctly is the winner Each question has to be answered by one team member/candidate alone  The candidate must not consult with the other members of his team Each team has two 50/50 jokers that can be used by the candidates Moreover, each team has one “Veto”* that can be used  if team members believe that the answer of their candidate is wrong In case of a “Veto” the team can correct the answer of their candidate  and replace it by a second - then valid - answer   *Veto – (lat.) „ich verbiete / I forbid“ (Einspruch)  </vt:lpstr>
      <vt:lpstr>John Hancock</vt:lpstr>
      <vt:lpstr>goose egg</vt:lpstr>
      <vt:lpstr>William and Kate have three children, George, …?</vt:lpstr>
      <vt:lpstr>Meghan and Harry have two children, namely…?</vt:lpstr>
      <vt:lpstr>What is not part of the British Government?</vt:lpstr>
      <vt:lpstr>What is not part of the U.S. Government?</vt:lpstr>
      <vt:lpstr>oxymoron</vt:lpstr>
      <vt:lpstr>trumped-up</vt:lpstr>
      <vt:lpstr>PowerPoint-Präsentation</vt:lpstr>
      <vt:lpstr>PowerPoint-Präsentation</vt:lpstr>
      <vt:lpstr>In the UK this is called a …</vt:lpstr>
      <vt:lpstr>In the United States this is called a/an …</vt:lpstr>
    </vt:vector>
  </TitlesOfParts>
  <Company>Maximilian Verlag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answer to „How are you?”  is not correct?</dc:title>
  <dc:creator>Jürgen Hensel</dc:creator>
  <cp:lastModifiedBy>Jürgen Hensel</cp:lastModifiedBy>
  <cp:revision>463</cp:revision>
  <dcterms:created xsi:type="dcterms:W3CDTF">2011-03-24T10:15:25Z</dcterms:created>
  <dcterms:modified xsi:type="dcterms:W3CDTF">2024-04-11T06:56:58Z</dcterms:modified>
</cp:coreProperties>
</file>